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78" r:id="rId6"/>
    <p:sldId id="265" r:id="rId7"/>
    <p:sldId id="277" r:id="rId8"/>
    <p:sldId id="281" r:id="rId9"/>
    <p:sldId id="276" r:id="rId10"/>
    <p:sldId id="279" r:id="rId11"/>
    <p:sldId id="280" r:id="rId12"/>
    <p:sldId id="282" r:id="rId13"/>
    <p:sldId id="283" r:id="rId14"/>
    <p:sldId id="284" r:id="rId15"/>
    <p:sldId id="287" r:id="rId16"/>
    <p:sldId id="264" r:id="rId17"/>
    <p:sldId id="260" r:id="rId18"/>
    <p:sldId id="275" r:id="rId19"/>
    <p:sldId id="285" r:id="rId20"/>
    <p:sldId id="263" r:id="rId21"/>
    <p:sldId id="262" r:id="rId22"/>
    <p:sldId id="293" r:id="rId23"/>
    <p:sldId id="267" r:id="rId24"/>
    <p:sldId id="292" r:id="rId25"/>
    <p:sldId id="268" r:id="rId26"/>
    <p:sldId id="291" r:id="rId27"/>
    <p:sldId id="269" r:id="rId28"/>
    <p:sldId id="294" r:id="rId29"/>
    <p:sldId id="270" r:id="rId30"/>
    <p:sldId id="295" r:id="rId31"/>
    <p:sldId id="286" r:id="rId32"/>
    <p:sldId id="296" r:id="rId33"/>
    <p:sldId id="272" r:id="rId34"/>
    <p:sldId id="266" r:id="rId35"/>
    <p:sldId id="271" r:id="rId36"/>
    <p:sldId id="273" r:id="rId37"/>
    <p:sldId id="274" r:id="rId38"/>
    <p:sldId id="297" r:id="rId39"/>
    <p:sldId id="298" r:id="rId40"/>
    <p:sldId id="299" r:id="rId41"/>
    <p:sldId id="259" r:id="rId4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76EFFA-069D-324F-CB9A-05511CEA7130}" v="5" dt="2025-08-04T22:41:17.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08"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de-D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13.08.2025</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877683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13.08.2025</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746588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endParaRPr lang="de-DE"/>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13.08.2025</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130639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13.08.2025</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314005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de-DE"/>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F0E51C7C-CEA3-4CAA-BE4B-344879E7C377}" type="datetimeFigureOut">
              <a:rPr lang="de-DE" smtClean="0"/>
              <a:t>13.08.2025</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3781375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5" name="Espaço Reservado para Data 4"/>
          <p:cNvSpPr>
            <a:spLocks noGrp="1"/>
          </p:cNvSpPr>
          <p:nvPr>
            <p:ph type="dt" sz="half" idx="10"/>
          </p:nvPr>
        </p:nvSpPr>
        <p:spPr/>
        <p:txBody>
          <a:bodyPr/>
          <a:lstStyle/>
          <a:p>
            <a:fld id="{F0E51C7C-CEA3-4CAA-BE4B-344879E7C377}" type="datetimeFigureOut">
              <a:rPr lang="de-DE" smtClean="0"/>
              <a:t>13.08.2025</a:t>
            </a:fld>
            <a:endParaRPr lang="de-DE"/>
          </a:p>
        </p:txBody>
      </p:sp>
      <p:sp>
        <p:nvSpPr>
          <p:cNvPr id="6" name="Espaço Reservado para Rodapé 5"/>
          <p:cNvSpPr>
            <a:spLocks noGrp="1"/>
          </p:cNvSpPr>
          <p:nvPr>
            <p:ph type="ftr" sz="quarter" idx="11"/>
          </p:nvPr>
        </p:nvSpPr>
        <p:spPr/>
        <p:txBody>
          <a:bodyPr/>
          <a:lstStyle/>
          <a:p>
            <a:endParaRPr lang="de-DE"/>
          </a:p>
        </p:txBody>
      </p:sp>
      <p:sp>
        <p:nvSpPr>
          <p:cNvPr id="7" name="Espaço Reservado para Número de Slide 6"/>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212461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endParaRPr lang="de-DE"/>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7" name="Espaço Reservado para Data 6"/>
          <p:cNvSpPr>
            <a:spLocks noGrp="1"/>
          </p:cNvSpPr>
          <p:nvPr>
            <p:ph type="dt" sz="half" idx="10"/>
          </p:nvPr>
        </p:nvSpPr>
        <p:spPr/>
        <p:txBody>
          <a:bodyPr/>
          <a:lstStyle/>
          <a:p>
            <a:fld id="{F0E51C7C-CEA3-4CAA-BE4B-344879E7C377}" type="datetimeFigureOut">
              <a:rPr lang="de-DE" smtClean="0"/>
              <a:t>13.08.2025</a:t>
            </a:fld>
            <a:endParaRPr lang="de-DE"/>
          </a:p>
        </p:txBody>
      </p:sp>
      <p:sp>
        <p:nvSpPr>
          <p:cNvPr id="8" name="Espaço Reservado para Rodapé 7"/>
          <p:cNvSpPr>
            <a:spLocks noGrp="1"/>
          </p:cNvSpPr>
          <p:nvPr>
            <p:ph type="ftr" sz="quarter" idx="11"/>
          </p:nvPr>
        </p:nvSpPr>
        <p:spPr/>
        <p:txBody>
          <a:bodyPr/>
          <a:lstStyle/>
          <a:p>
            <a:endParaRPr lang="de-DE"/>
          </a:p>
        </p:txBody>
      </p:sp>
      <p:sp>
        <p:nvSpPr>
          <p:cNvPr id="9" name="Espaço Reservado para Número de Slide 8"/>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3694421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Data 2"/>
          <p:cNvSpPr>
            <a:spLocks noGrp="1"/>
          </p:cNvSpPr>
          <p:nvPr>
            <p:ph type="dt" sz="half" idx="10"/>
          </p:nvPr>
        </p:nvSpPr>
        <p:spPr/>
        <p:txBody>
          <a:bodyPr/>
          <a:lstStyle/>
          <a:p>
            <a:fld id="{F0E51C7C-CEA3-4CAA-BE4B-344879E7C377}" type="datetimeFigureOut">
              <a:rPr lang="de-DE" smtClean="0"/>
              <a:t>13.08.2025</a:t>
            </a:fld>
            <a:endParaRPr lang="de-DE"/>
          </a:p>
        </p:txBody>
      </p:sp>
      <p:sp>
        <p:nvSpPr>
          <p:cNvPr id="4" name="Espaço Reservado para Rodapé 3"/>
          <p:cNvSpPr>
            <a:spLocks noGrp="1"/>
          </p:cNvSpPr>
          <p:nvPr>
            <p:ph type="ftr" sz="quarter" idx="11"/>
          </p:nvPr>
        </p:nvSpPr>
        <p:spPr/>
        <p:txBody>
          <a:bodyPr/>
          <a:lstStyle/>
          <a:p>
            <a:endParaRPr lang="de-DE"/>
          </a:p>
        </p:txBody>
      </p:sp>
      <p:sp>
        <p:nvSpPr>
          <p:cNvPr id="5" name="Espaço Reservado para Número de Slide 4"/>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3108533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0E51C7C-CEA3-4CAA-BE4B-344879E7C377}" type="datetimeFigureOut">
              <a:rPr lang="de-DE" smtClean="0"/>
              <a:t>13.08.2025</a:t>
            </a:fld>
            <a:endParaRPr lang="de-DE"/>
          </a:p>
        </p:txBody>
      </p:sp>
      <p:sp>
        <p:nvSpPr>
          <p:cNvPr id="3" name="Espaço Reservado para Rodapé 2"/>
          <p:cNvSpPr>
            <a:spLocks noGrp="1"/>
          </p:cNvSpPr>
          <p:nvPr>
            <p:ph type="ftr" sz="quarter" idx="11"/>
          </p:nvPr>
        </p:nvSpPr>
        <p:spPr/>
        <p:txBody>
          <a:bodyPr/>
          <a:lstStyle/>
          <a:p>
            <a:endParaRPr lang="de-DE"/>
          </a:p>
        </p:txBody>
      </p:sp>
      <p:sp>
        <p:nvSpPr>
          <p:cNvPr id="4" name="Espaço Reservado para Número de Slide 3"/>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578281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de-DE"/>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0E51C7C-CEA3-4CAA-BE4B-344879E7C377}" type="datetimeFigureOut">
              <a:rPr lang="de-DE" smtClean="0"/>
              <a:t>13.08.2025</a:t>
            </a:fld>
            <a:endParaRPr lang="de-DE"/>
          </a:p>
        </p:txBody>
      </p:sp>
      <p:sp>
        <p:nvSpPr>
          <p:cNvPr id="6" name="Espaço Reservado para Rodapé 5"/>
          <p:cNvSpPr>
            <a:spLocks noGrp="1"/>
          </p:cNvSpPr>
          <p:nvPr>
            <p:ph type="ftr" sz="quarter" idx="11"/>
          </p:nvPr>
        </p:nvSpPr>
        <p:spPr/>
        <p:txBody>
          <a:bodyPr/>
          <a:lstStyle/>
          <a:p>
            <a:endParaRPr lang="de-DE"/>
          </a:p>
        </p:txBody>
      </p:sp>
      <p:sp>
        <p:nvSpPr>
          <p:cNvPr id="7" name="Espaço Reservado para Número de Slide 6"/>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2217836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de-DE"/>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0E51C7C-CEA3-4CAA-BE4B-344879E7C377}" type="datetimeFigureOut">
              <a:rPr lang="de-DE" smtClean="0"/>
              <a:t>13.08.2025</a:t>
            </a:fld>
            <a:endParaRPr lang="de-DE"/>
          </a:p>
        </p:txBody>
      </p:sp>
      <p:sp>
        <p:nvSpPr>
          <p:cNvPr id="6" name="Espaço Reservado para Rodapé 5"/>
          <p:cNvSpPr>
            <a:spLocks noGrp="1"/>
          </p:cNvSpPr>
          <p:nvPr>
            <p:ph type="ftr" sz="quarter" idx="11"/>
          </p:nvPr>
        </p:nvSpPr>
        <p:spPr/>
        <p:txBody>
          <a:bodyPr/>
          <a:lstStyle/>
          <a:p>
            <a:endParaRPr lang="de-DE"/>
          </a:p>
        </p:txBody>
      </p:sp>
      <p:sp>
        <p:nvSpPr>
          <p:cNvPr id="7" name="Espaço Reservado para Número de Slide 6"/>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2245566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de-DE"/>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51C7C-CEA3-4CAA-BE4B-344879E7C377}" type="datetimeFigureOut">
              <a:rPr lang="de-DE" smtClean="0"/>
              <a:t>13.08.2025</a:t>
            </a:fld>
            <a:endParaRPr lang="de-DE"/>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FE2FE-B55E-4328-8F5C-2CEB8781A47B}" type="slidenum">
              <a:rPr lang="de-DE" smtClean="0"/>
              <a:t>‹nº›</a:t>
            </a:fld>
            <a:endParaRPr lang="de-DE"/>
          </a:p>
        </p:txBody>
      </p:sp>
    </p:spTree>
    <p:extLst>
      <p:ext uri="{BB962C8B-B14F-4D97-AF65-F5344CB8AC3E}">
        <p14:creationId xmlns:p14="http://schemas.microsoft.com/office/powerpoint/2010/main" val="2675746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jpeg"/><Relationship Id="rId3" Type="http://schemas.openxmlformats.org/officeDocument/2006/relationships/audio" Target="../media/media1.mp3"/><Relationship Id="rId7" Type="http://schemas.openxmlformats.org/officeDocument/2006/relationships/image" Target="../media/image1.png"/><Relationship Id="rId12" Type="http://schemas.openxmlformats.org/officeDocument/2006/relationships/image" Target="../media/image54.jpeg"/><Relationship Id="rId2" Type="http://schemas.microsoft.com/office/2007/relationships/media" Target="../media/media1.mp3"/><Relationship Id="rId1" Type="http://schemas.openxmlformats.org/officeDocument/2006/relationships/video" Target="https://www.youtube.com/embed/ucmXZCDUUcY?feature=oembed" TargetMode="External"/><Relationship Id="rId6" Type="http://schemas.openxmlformats.org/officeDocument/2006/relationships/slideLayout" Target="../slideLayouts/slideLayout1.xml"/><Relationship Id="rId11" Type="http://schemas.openxmlformats.org/officeDocument/2006/relationships/image" Target="../media/image53.png"/><Relationship Id="rId5" Type="http://schemas.openxmlformats.org/officeDocument/2006/relationships/video" Target="https://www.youtube.com/embed/EHIIkx6IBMc?feature=oembed" TargetMode="External"/><Relationship Id="rId10" Type="http://schemas.openxmlformats.org/officeDocument/2006/relationships/image" Target="../media/image52.png"/><Relationship Id="rId4" Type="http://schemas.openxmlformats.org/officeDocument/2006/relationships/video" Target="https://www.youtube.com/embed/yqaTukJAiK8?feature=oembed" TargetMode="External"/><Relationship Id="rId9"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https://www.youtube.com/embed/XpxprM5lcm0?feature=oembed" TargetMode="External"/><Relationship Id="rId1" Type="http://schemas.openxmlformats.org/officeDocument/2006/relationships/video" Target="https://www.youtube.com/embed/Rft3s0bGi78?feature=oembed" TargetMode="Externa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J7wzzidiH_I?feature=oembed" TargetMode="Externa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bHV8E3MW250?feature=oembed" TargetMode="External"/><Relationship Id="rId5" Type="http://schemas.openxmlformats.org/officeDocument/2006/relationships/image" Target="../media/image62.jpeg"/><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video" Target="https://www.youtube.com/embed/Q1T9qRb9B8E?feature=oembed" TargetMode="External"/><Relationship Id="rId7" Type="http://schemas.openxmlformats.org/officeDocument/2006/relationships/image" Target="../media/image65.jpeg"/><Relationship Id="rId2" Type="http://schemas.openxmlformats.org/officeDocument/2006/relationships/video" Target="https://www.youtube.com/embed/ds3NtVcWX58?feature=oembed" TargetMode="External"/><Relationship Id="rId1" Type="http://schemas.openxmlformats.org/officeDocument/2006/relationships/video" Target="https://www.youtube.com/embed/HMhJwnnaOX4?feature=oembed" TargetMode="External"/><Relationship Id="rId6" Type="http://schemas.openxmlformats.org/officeDocument/2006/relationships/image" Target="../media/image1.png"/><Relationship Id="rId11" Type="http://schemas.openxmlformats.org/officeDocument/2006/relationships/image" Target="../media/image68.jpeg"/><Relationship Id="rId5" Type="http://schemas.openxmlformats.org/officeDocument/2006/relationships/slideLayout" Target="../slideLayouts/slideLayout1.xml"/><Relationship Id="rId10" Type="http://schemas.openxmlformats.org/officeDocument/2006/relationships/hyperlink" Target="https://ensinarhistoria.com.br/s21/wp-content/uploads/2018/05/Negrinha_download.pdf" TargetMode="External"/><Relationship Id="rId4" Type="http://schemas.openxmlformats.org/officeDocument/2006/relationships/video" Target="https://www.youtube.com/embed/LiSCn1_7hRw?feature=oembed" TargetMode="External"/><Relationship Id="rId9" Type="http://schemas.openxmlformats.org/officeDocument/2006/relationships/image" Target="../media/image67.jpe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1.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image" Target="../media/image1.png"/><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2"/>
          <a:stretch>
            <a:fillRect/>
          </a:stretch>
        </p:blipFill>
        <p:spPr>
          <a:xfrm>
            <a:off x="1883" y="-2390"/>
            <a:ext cx="12188234" cy="6862783"/>
          </a:xfrm>
          <a:prstGeom prst="rect">
            <a:avLst/>
          </a:prstGeom>
        </p:spPr>
      </p:pic>
      <p:sp>
        <p:nvSpPr>
          <p:cNvPr id="9" name="CaixaDeTexto 8">
            <a:extLst>
              <a:ext uri="{FF2B5EF4-FFF2-40B4-BE49-F238E27FC236}">
                <a16:creationId xmlns:a16="http://schemas.microsoft.com/office/drawing/2014/main" id="{B9E7AD98-B209-856D-E6DE-E6142D4D39BB}"/>
              </a:ext>
            </a:extLst>
          </p:cNvPr>
          <p:cNvSpPr txBox="1"/>
          <p:nvPr/>
        </p:nvSpPr>
        <p:spPr>
          <a:xfrm>
            <a:off x="3556000" y="1721555"/>
            <a:ext cx="507623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t-BR" sz="2400" dirty="0">
                <a:cs typeface="Calibri"/>
              </a:rPr>
              <a:t>Sequência Didática</a:t>
            </a:r>
          </a:p>
          <a:p>
            <a:pPr algn="ctr"/>
            <a:endParaRPr lang="pt-BR" dirty="0">
              <a:cs typeface="Calibri"/>
            </a:endParaRPr>
          </a:p>
          <a:p>
            <a:pPr algn="ctr"/>
            <a:endParaRPr lang="pt-BR" dirty="0">
              <a:cs typeface="Calibri"/>
            </a:endParaRPr>
          </a:p>
          <a:p>
            <a:pPr algn="ctr"/>
            <a:r>
              <a:rPr lang="pt-BR" sz="2400" dirty="0">
                <a:latin typeface="Calibri"/>
                <a:ea typeface="Calibri"/>
                <a:cs typeface="Calibri"/>
              </a:rPr>
              <a:t>A Revolução dos Bichos</a:t>
            </a:r>
          </a:p>
          <a:p>
            <a:pPr algn="ctr"/>
            <a:endParaRPr lang="pt-BR" dirty="0">
              <a:cs typeface="Calibri"/>
            </a:endParaRPr>
          </a:p>
          <a:p>
            <a:pPr algn="ctr"/>
            <a:endParaRPr lang="pt-BR" sz="2400" dirty="0">
              <a:cs typeface="Calibri"/>
            </a:endParaRPr>
          </a:p>
          <a:p>
            <a:pPr algn="ctr"/>
            <a:r>
              <a:rPr lang="pt-BR" dirty="0">
                <a:cs typeface="Calibri"/>
              </a:rPr>
              <a:t>SÉRGIO AUGUSTO ESCOLÁSTICO</a:t>
            </a:r>
          </a:p>
          <a:p>
            <a:pPr algn="ctr"/>
            <a:endParaRPr lang="pt-BR" dirty="0">
              <a:cs typeface="Calibri"/>
            </a:endParaRPr>
          </a:p>
          <a:p>
            <a:pPr algn="ctr"/>
            <a:r>
              <a:rPr lang="pt-BR" dirty="0">
                <a:cs typeface="Calibri"/>
              </a:rPr>
              <a:t>2025</a:t>
            </a:r>
          </a:p>
        </p:txBody>
      </p:sp>
    </p:spTree>
    <p:extLst>
      <p:ext uri="{BB962C8B-B14F-4D97-AF65-F5344CB8AC3E}">
        <p14:creationId xmlns:p14="http://schemas.microsoft.com/office/powerpoint/2010/main" val="2210866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2"/>
          <a:stretch>
            <a:fillRect/>
          </a:stretch>
        </p:blipFill>
        <p:spPr>
          <a:xfrm>
            <a:off x="1883" y="-2390"/>
            <a:ext cx="12188234" cy="6862783"/>
          </a:xfrm>
          <a:prstGeom prst="rect">
            <a:avLst/>
          </a:prstGeom>
        </p:spPr>
      </p:pic>
      <p:sp>
        <p:nvSpPr>
          <p:cNvPr id="2" name="CaixaDeTexto 1">
            <a:extLst>
              <a:ext uri="{FF2B5EF4-FFF2-40B4-BE49-F238E27FC236}">
                <a16:creationId xmlns:a16="http://schemas.microsoft.com/office/drawing/2014/main" id="{5D8C20FE-69CB-86C6-3CDB-D9DAB12E21F2}"/>
              </a:ext>
            </a:extLst>
          </p:cNvPr>
          <p:cNvSpPr txBox="1"/>
          <p:nvPr/>
        </p:nvSpPr>
        <p:spPr>
          <a:xfrm>
            <a:off x="4637851" y="837259"/>
            <a:ext cx="292194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3600" b="1">
                <a:latin typeface="Calibri"/>
                <a:cs typeface="Calibri"/>
              </a:rPr>
              <a:t>JUSTIFICATIVA</a:t>
            </a:r>
            <a:endParaRPr lang="pt-BR" sz="3600" err="1">
              <a:latin typeface="Calibri"/>
              <a:cs typeface="Calibri"/>
            </a:endParaRPr>
          </a:p>
        </p:txBody>
      </p:sp>
      <p:sp>
        <p:nvSpPr>
          <p:cNvPr id="3" name="CaixaDeTexto 2">
            <a:extLst>
              <a:ext uri="{FF2B5EF4-FFF2-40B4-BE49-F238E27FC236}">
                <a16:creationId xmlns:a16="http://schemas.microsoft.com/office/drawing/2014/main" id="{4AA48576-6757-B88F-05B8-66DF8932AFA2}"/>
              </a:ext>
            </a:extLst>
          </p:cNvPr>
          <p:cNvSpPr txBox="1"/>
          <p:nvPr/>
        </p:nvSpPr>
        <p:spPr>
          <a:xfrm>
            <a:off x="639819" y="1911768"/>
            <a:ext cx="10920759"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r>
              <a:rPr lang="pt-BR">
                <a:solidFill>
                  <a:srgbClr val="202124"/>
                </a:solidFill>
                <a:latin typeface="Segoe UI"/>
                <a:ea typeface="Google Sans"/>
                <a:cs typeface="Segoe UI"/>
              </a:rPr>
              <a:t>Estilo de escrita: A escrita clara, acessível e envolvente de Orwell cativa os alunos e facilita a compreensão do texto. A obra é uma excelente oportunidade para explorar o estilo do autor e discutir sua habilidade de transmitir mensagens complexas de forma acessível.</a:t>
            </a:r>
            <a:endParaRPr lang="pt-BR"/>
          </a:p>
          <a:p>
            <a:pPr marL="285750" indent="-285750" algn="just">
              <a:buFont typeface="Arial"/>
              <a:buChar char="•"/>
            </a:pPr>
            <a:endParaRPr lang="pt-BR">
              <a:solidFill>
                <a:srgbClr val="202124"/>
              </a:solidFill>
              <a:latin typeface="Segoe UI"/>
              <a:ea typeface="Google Sans"/>
              <a:cs typeface="Segoe UI"/>
            </a:endParaRPr>
          </a:p>
          <a:p>
            <a:pPr marL="285750" indent="-285750" algn="just">
              <a:buFont typeface="Arial"/>
              <a:buChar char="•"/>
            </a:pPr>
            <a:r>
              <a:rPr lang="pt-BR">
                <a:solidFill>
                  <a:srgbClr val="202124"/>
                </a:solidFill>
                <a:latin typeface="Segoe UI"/>
                <a:ea typeface="Google Sans"/>
                <a:cs typeface="Segoe UI"/>
              </a:rPr>
              <a:t>Discussões éticas e morais: As ações dos personagens e os dilemas morais levantados no livro estimulam discussões éticas e morais em sala de aula. Os alunos são incentivados a refletir sobre questões como igualdade, justiça, poder e corrupção, promovendo um debate enriquecedor sobre valores e princípios fundamentais.</a:t>
            </a:r>
          </a:p>
          <a:p>
            <a:pPr marL="285750" indent="-285750" algn="just">
              <a:buFont typeface="Arial"/>
              <a:buChar char="•"/>
            </a:pPr>
            <a:endParaRPr lang="pt-BR">
              <a:solidFill>
                <a:srgbClr val="202124"/>
              </a:solidFill>
              <a:latin typeface="Segoe UI"/>
              <a:ea typeface="Google Sans"/>
              <a:cs typeface="Segoe UI"/>
            </a:endParaRPr>
          </a:p>
          <a:p>
            <a:pPr marL="285750" indent="-285750" algn="just">
              <a:buFont typeface="Arial"/>
              <a:buChar char="•"/>
            </a:pPr>
            <a:r>
              <a:rPr lang="pt-BR">
                <a:solidFill>
                  <a:srgbClr val="202124"/>
                </a:solidFill>
                <a:latin typeface="Segoe UI"/>
                <a:ea typeface="Google Sans"/>
                <a:cs typeface="Segoe UI"/>
              </a:rPr>
              <a:t>Relevância contemporânea: Embora o livro tenha sido escrito há décadas, suas temáticas permanecem relevantes nos dias de hoje. Ao explorar as implicações do abuso de poder e a manipulação da verdade, os alunos são estimulados a fazer conexões com eventos e situações atuais, promovendo um maior engajamento com a obra.</a:t>
            </a:r>
          </a:p>
          <a:p>
            <a:pPr marL="285750" indent="-285750" algn="just">
              <a:buFont typeface="Arial"/>
              <a:buChar char="•"/>
            </a:pPr>
            <a:endParaRPr lang="pt-BR">
              <a:solidFill>
                <a:srgbClr val="202124"/>
              </a:solidFill>
              <a:latin typeface="Segoe UI"/>
              <a:cs typeface="Segoe UI"/>
            </a:endParaRPr>
          </a:p>
          <a:p>
            <a:pPr marL="342900" indent="-342900">
              <a:buAutoNum type="arabicPeriod"/>
            </a:pPr>
            <a:endParaRPr lang="pt-BR">
              <a:solidFill>
                <a:srgbClr val="202124"/>
              </a:solidFill>
              <a:latin typeface="Google Sans"/>
              <a:cs typeface="Calibri" panose="020F0502020204030204"/>
            </a:endParaRPr>
          </a:p>
          <a:p>
            <a:pPr marL="342900" indent="-342900">
              <a:buAutoNum type="arabicPeriod"/>
            </a:pPr>
            <a:endParaRPr lang="pt-BR">
              <a:solidFill>
                <a:srgbClr val="202124"/>
              </a:solidFill>
              <a:latin typeface="Google Sans"/>
              <a:cs typeface="Calibri" panose="020F0502020204030204"/>
            </a:endParaRPr>
          </a:p>
          <a:p>
            <a:pPr marL="342900" indent="-342900">
              <a:buAutoNum type="arabicPeriod"/>
            </a:pPr>
            <a:endParaRPr lang="pt-BR">
              <a:cs typeface="Calibri" panose="020F0502020204030204"/>
            </a:endParaRPr>
          </a:p>
        </p:txBody>
      </p:sp>
    </p:spTree>
    <p:extLst>
      <p:ext uri="{BB962C8B-B14F-4D97-AF65-F5344CB8AC3E}">
        <p14:creationId xmlns:p14="http://schemas.microsoft.com/office/powerpoint/2010/main" val="1708028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2"/>
          <a:stretch>
            <a:fillRect/>
          </a:stretch>
        </p:blipFill>
        <p:spPr>
          <a:xfrm>
            <a:off x="1883" y="-2390"/>
            <a:ext cx="12188234" cy="6862783"/>
          </a:xfrm>
          <a:prstGeom prst="rect">
            <a:avLst/>
          </a:prstGeom>
        </p:spPr>
      </p:pic>
      <p:sp>
        <p:nvSpPr>
          <p:cNvPr id="2" name="CaixaDeTexto 1">
            <a:extLst>
              <a:ext uri="{FF2B5EF4-FFF2-40B4-BE49-F238E27FC236}">
                <a16:creationId xmlns:a16="http://schemas.microsoft.com/office/drawing/2014/main" id="{5D8C20FE-69CB-86C6-3CDB-D9DAB12E21F2}"/>
              </a:ext>
            </a:extLst>
          </p:cNvPr>
          <p:cNvSpPr txBox="1"/>
          <p:nvPr/>
        </p:nvSpPr>
        <p:spPr>
          <a:xfrm>
            <a:off x="4637851" y="837259"/>
            <a:ext cx="292194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3600" b="1">
                <a:latin typeface="Calibri"/>
                <a:cs typeface="Calibri"/>
              </a:rPr>
              <a:t>JUSTIFICATIVA</a:t>
            </a:r>
            <a:endParaRPr lang="pt-BR" sz="3600" err="1">
              <a:latin typeface="Calibri"/>
              <a:cs typeface="Calibri"/>
            </a:endParaRPr>
          </a:p>
        </p:txBody>
      </p:sp>
      <p:sp>
        <p:nvSpPr>
          <p:cNvPr id="3" name="CaixaDeTexto 2">
            <a:extLst>
              <a:ext uri="{FF2B5EF4-FFF2-40B4-BE49-F238E27FC236}">
                <a16:creationId xmlns:a16="http://schemas.microsoft.com/office/drawing/2014/main" id="{4AA48576-6757-B88F-05B8-66DF8932AFA2}"/>
              </a:ext>
            </a:extLst>
          </p:cNvPr>
          <p:cNvSpPr txBox="1"/>
          <p:nvPr/>
        </p:nvSpPr>
        <p:spPr>
          <a:xfrm>
            <a:off x="602648" y="1688744"/>
            <a:ext cx="1092075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pt-BR">
              <a:solidFill>
                <a:srgbClr val="202124"/>
              </a:solidFill>
              <a:latin typeface="Google Sans"/>
              <a:ea typeface="Google Sans"/>
              <a:cs typeface="Calibri" panose="020F0502020204030204"/>
            </a:endParaRPr>
          </a:p>
          <a:p>
            <a:pPr marL="285750" indent="-285750" algn="just">
              <a:buFont typeface="Arial,Sans-Serif"/>
              <a:buChar char="•"/>
            </a:pPr>
            <a:r>
              <a:rPr lang="pt-BR">
                <a:solidFill>
                  <a:srgbClr val="202124"/>
                </a:solidFill>
                <a:latin typeface="Segoe UI"/>
                <a:ea typeface="Google Sans"/>
                <a:cs typeface="Segoe UI"/>
              </a:rPr>
              <a:t>D</a:t>
            </a:r>
            <a:r>
              <a:rPr lang="pt-BR">
                <a:solidFill>
                  <a:srgbClr val="202124"/>
                </a:solidFill>
                <a:latin typeface="Calibri"/>
                <a:ea typeface="Google Sans"/>
                <a:cs typeface="Segoe UI"/>
              </a:rPr>
              <a:t>omínio Público: A obra se encontra em domínio público e é facilmente encontra na internet de forma legal.</a:t>
            </a:r>
          </a:p>
          <a:p>
            <a:pPr marL="285750" indent="-285750" algn="just">
              <a:buFont typeface="Arial,Sans-Serif"/>
              <a:buChar char="•"/>
            </a:pPr>
            <a:endParaRPr lang="pt-BR">
              <a:solidFill>
                <a:srgbClr val="202124"/>
              </a:solidFill>
              <a:latin typeface="Calibri"/>
              <a:ea typeface="Google Sans"/>
              <a:cs typeface="Segoe UI"/>
            </a:endParaRPr>
          </a:p>
          <a:p>
            <a:pPr marL="285750" indent="-285750" algn="just">
              <a:buFont typeface="Arial,Sans-Serif"/>
              <a:buChar char="•"/>
            </a:pPr>
            <a:r>
              <a:rPr lang="pt-BR">
                <a:solidFill>
                  <a:srgbClr val="374151"/>
                </a:solidFill>
                <a:ea typeface="+mn-lt"/>
                <a:cs typeface="+mn-lt"/>
              </a:rPr>
              <a:t>Possibilita a exploração da intertextualidade entre diferentes gêneros textuais. A obra contém elementos satíricos, políticos e alegóricos, permitindo que os alunos identifiquem e analisem referências a outros textos, eventos históricos e figuras políticas. Essa análise intertextual enriquece a compreensão dos alunos sobre como a literatura dialoga com outros discursos e contextos culturais.</a:t>
            </a:r>
          </a:p>
          <a:p>
            <a:pPr marL="285750" indent="-285750" algn="just">
              <a:buFont typeface="Arial,Sans-Serif"/>
              <a:buChar char="•"/>
            </a:pPr>
            <a:endParaRPr lang="pt-BR">
              <a:solidFill>
                <a:srgbClr val="374151"/>
              </a:solidFill>
              <a:latin typeface="Calibri"/>
              <a:cs typeface="Calibri" panose="020F0502020204030204"/>
            </a:endParaRPr>
          </a:p>
          <a:p>
            <a:pPr marL="285750" indent="-285750" algn="just">
              <a:buFont typeface="Arial,Sans-Serif"/>
              <a:buChar char="•"/>
            </a:pPr>
            <a:r>
              <a:rPr lang="pt-BR">
                <a:solidFill>
                  <a:srgbClr val="374151"/>
                </a:solidFill>
                <a:ea typeface="+mn-lt"/>
                <a:cs typeface="+mn-lt"/>
              </a:rPr>
              <a:t>A leitura desse livro contribui significativamente para a formação de leitores literários. Os alunos têm a oportunidade de se envolver com uma narrativa rica em nuances e camadas de significado, desenvolvendo habilidades de análise, interpretação e reflexão crítica. A obra desafia os leitores a examinarem temas complexos, como poder, corrupção e igualdade, e a refletirem sobre suas próprias posições e valores.</a:t>
            </a:r>
            <a:endParaRPr lang="pt-BR">
              <a:solidFill>
                <a:srgbClr val="374151"/>
              </a:solidFill>
              <a:latin typeface="Calibri"/>
              <a:cs typeface="Calibri" panose="020F0502020204030204"/>
            </a:endParaRPr>
          </a:p>
          <a:p>
            <a:pPr marL="285750" indent="-285750" algn="just">
              <a:buFont typeface="Arial,Sans-Serif"/>
              <a:buChar char="•"/>
            </a:pPr>
            <a:endParaRPr lang="pt-BR">
              <a:solidFill>
                <a:srgbClr val="202124"/>
              </a:solidFill>
              <a:latin typeface="Calibri"/>
              <a:cs typeface="Segoe UI"/>
            </a:endParaRPr>
          </a:p>
          <a:p>
            <a:pPr marL="342900" indent="-342900" algn="just">
              <a:buFontTx/>
              <a:buAutoNum type="arabicPeriod"/>
            </a:pPr>
            <a:endParaRPr lang="pt-BR">
              <a:solidFill>
                <a:srgbClr val="202124"/>
              </a:solidFill>
              <a:latin typeface="Arial"/>
              <a:cs typeface="Arial"/>
            </a:endParaRPr>
          </a:p>
          <a:p>
            <a:pPr marL="285750" indent="-285750" algn="just">
              <a:buFont typeface="Arial"/>
              <a:buChar char="•"/>
            </a:pPr>
            <a:endParaRPr lang="pt-BR">
              <a:solidFill>
                <a:srgbClr val="202124"/>
              </a:solidFill>
              <a:latin typeface="Segoe UI"/>
              <a:cs typeface="Segoe UI"/>
            </a:endParaRPr>
          </a:p>
          <a:p>
            <a:pPr marL="342900" indent="-342900" algn="just">
              <a:buAutoNum type="arabicPeriod"/>
            </a:pPr>
            <a:endParaRPr lang="pt-BR">
              <a:cs typeface="Calibri" panose="020F0502020204030204"/>
            </a:endParaRPr>
          </a:p>
        </p:txBody>
      </p:sp>
    </p:spTree>
    <p:extLst>
      <p:ext uri="{BB962C8B-B14F-4D97-AF65-F5344CB8AC3E}">
        <p14:creationId xmlns:p14="http://schemas.microsoft.com/office/powerpoint/2010/main" val="2584027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2"/>
          <a:stretch>
            <a:fillRect/>
          </a:stretch>
        </p:blipFill>
        <p:spPr>
          <a:xfrm>
            <a:off x="1883" y="-2390"/>
            <a:ext cx="12188234" cy="6862783"/>
          </a:xfrm>
          <a:prstGeom prst="rect">
            <a:avLst/>
          </a:prstGeom>
        </p:spPr>
      </p:pic>
      <p:sp>
        <p:nvSpPr>
          <p:cNvPr id="2" name="CaixaDeTexto 1">
            <a:extLst>
              <a:ext uri="{FF2B5EF4-FFF2-40B4-BE49-F238E27FC236}">
                <a16:creationId xmlns:a16="http://schemas.microsoft.com/office/drawing/2014/main" id="{5D8C20FE-69CB-86C6-3CDB-D9DAB12E21F2}"/>
              </a:ext>
            </a:extLst>
          </p:cNvPr>
          <p:cNvSpPr txBox="1"/>
          <p:nvPr/>
        </p:nvSpPr>
        <p:spPr>
          <a:xfrm>
            <a:off x="4637851" y="1422698"/>
            <a:ext cx="292194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3600" b="1">
                <a:latin typeface="Calibri"/>
                <a:cs typeface="Calibri"/>
              </a:rPr>
              <a:t>JUSTIFICATIVA</a:t>
            </a:r>
            <a:endParaRPr lang="pt-BR" sz="3600" err="1">
              <a:latin typeface="Calibri"/>
              <a:cs typeface="Calibri"/>
            </a:endParaRPr>
          </a:p>
        </p:txBody>
      </p:sp>
      <p:sp>
        <p:nvSpPr>
          <p:cNvPr id="3" name="CaixaDeTexto 2">
            <a:extLst>
              <a:ext uri="{FF2B5EF4-FFF2-40B4-BE49-F238E27FC236}">
                <a16:creationId xmlns:a16="http://schemas.microsoft.com/office/drawing/2014/main" id="{4AA48576-6757-B88F-05B8-66DF8932AFA2}"/>
              </a:ext>
            </a:extLst>
          </p:cNvPr>
          <p:cNvSpPr txBox="1"/>
          <p:nvPr/>
        </p:nvSpPr>
        <p:spPr>
          <a:xfrm>
            <a:off x="2033721" y="2487915"/>
            <a:ext cx="8225881"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pt-BR">
              <a:solidFill>
                <a:srgbClr val="202124"/>
              </a:solidFill>
              <a:latin typeface="Google Sans"/>
              <a:ea typeface="Google Sans"/>
              <a:cs typeface="Calibri" panose="020F0502020204030204"/>
            </a:endParaRPr>
          </a:p>
          <a:p>
            <a:pPr marL="285750" indent="-285750" algn="just">
              <a:buFont typeface="Arial,Sans-Serif"/>
              <a:buChar char="•"/>
            </a:pPr>
            <a:r>
              <a:rPr lang="pt-BR">
                <a:solidFill>
                  <a:srgbClr val="374151"/>
                </a:solidFill>
                <a:ea typeface="+mn-lt"/>
                <a:cs typeface="+mn-lt"/>
              </a:rPr>
              <a:t>Ao introduzir essa obra aos alunos, os professores têm a oportunidade de apresentar um livro que transcende o tempo e mantém sua relevância ao longo dos anos. A leitura desse clássico da literatura moderna proporciona aos estudantes um contato direto com a genialidade literária de George Orwell e uma compreensão mais profunda de questões sociais e políticas que permeiam nossa sociedade.</a:t>
            </a:r>
          </a:p>
          <a:p>
            <a:pPr marL="285750" indent="-285750" algn="just">
              <a:buFont typeface="Arial,Sans-Serif"/>
              <a:buChar char="•"/>
            </a:pPr>
            <a:endParaRPr lang="pt-BR">
              <a:solidFill>
                <a:srgbClr val="202124"/>
              </a:solidFill>
              <a:latin typeface="Calibri"/>
              <a:cs typeface="Segoe UI"/>
            </a:endParaRPr>
          </a:p>
          <a:p>
            <a:pPr marL="342900" indent="-342900" algn="just">
              <a:buFontTx/>
              <a:buAutoNum type="arabicPeriod"/>
            </a:pPr>
            <a:endParaRPr lang="pt-BR">
              <a:solidFill>
                <a:srgbClr val="202124"/>
              </a:solidFill>
              <a:latin typeface="Arial"/>
              <a:cs typeface="Arial"/>
            </a:endParaRPr>
          </a:p>
          <a:p>
            <a:pPr marL="285750" indent="-285750" algn="just">
              <a:buFont typeface="Arial"/>
              <a:buChar char="•"/>
            </a:pPr>
            <a:endParaRPr lang="pt-BR">
              <a:solidFill>
                <a:srgbClr val="202124"/>
              </a:solidFill>
              <a:latin typeface="Segoe UI"/>
              <a:cs typeface="Segoe UI"/>
            </a:endParaRPr>
          </a:p>
          <a:p>
            <a:pPr marL="342900" indent="-342900" algn="just">
              <a:buAutoNum type="arabicPeriod"/>
            </a:pPr>
            <a:endParaRPr lang="pt-BR">
              <a:cs typeface="Calibri" panose="020F0502020204030204"/>
            </a:endParaRPr>
          </a:p>
        </p:txBody>
      </p:sp>
    </p:spTree>
    <p:extLst>
      <p:ext uri="{BB962C8B-B14F-4D97-AF65-F5344CB8AC3E}">
        <p14:creationId xmlns:p14="http://schemas.microsoft.com/office/powerpoint/2010/main" val="3744772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2"/>
          <a:stretch>
            <a:fillRect/>
          </a:stretch>
        </p:blipFill>
        <p:spPr>
          <a:xfrm>
            <a:off x="1883" y="-2390"/>
            <a:ext cx="12188234" cy="6862783"/>
          </a:xfrm>
          <a:prstGeom prst="rect">
            <a:avLst/>
          </a:prstGeom>
        </p:spPr>
      </p:pic>
      <p:sp>
        <p:nvSpPr>
          <p:cNvPr id="2" name="CaixaDeTexto 1">
            <a:extLst>
              <a:ext uri="{FF2B5EF4-FFF2-40B4-BE49-F238E27FC236}">
                <a16:creationId xmlns:a16="http://schemas.microsoft.com/office/drawing/2014/main" id="{5E3BDA6D-AF58-B406-14A8-94DF87B5F13E}"/>
              </a:ext>
            </a:extLst>
          </p:cNvPr>
          <p:cNvSpPr txBox="1"/>
          <p:nvPr/>
        </p:nvSpPr>
        <p:spPr>
          <a:xfrm>
            <a:off x="4884556" y="999067"/>
            <a:ext cx="238571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t-BR" sz="3600" b="1"/>
              <a:t>APLICAÇÃO</a:t>
            </a:r>
            <a:endParaRPr lang="pt-BR" sz="3600">
              <a:cs typeface="Calibri"/>
            </a:endParaRPr>
          </a:p>
        </p:txBody>
      </p:sp>
      <p:sp>
        <p:nvSpPr>
          <p:cNvPr id="3" name="CaixaDeTexto 2">
            <a:extLst>
              <a:ext uri="{FF2B5EF4-FFF2-40B4-BE49-F238E27FC236}">
                <a16:creationId xmlns:a16="http://schemas.microsoft.com/office/drawing/2014/main" id="{83ECFBB7-BB99-AB47-7AB3-CFC040661694}"/>
              </a:ext>
            </a:extLst>
          </p:cNvPr>
          <p:cNvSpPr txBox="1"/>
          <p:nvPr/>
        </p:nvSpPr>
        <p:spPr>
          <a:xfrm>
            <a:off x="1077035" y="2208447"/>
            <a:ext cx="1027956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a:solidFill>
                  <a:srgbClr val="374151"/>
                </a:solidFill>
                <a:ea typeface="+mn-lt"/>
                <a:cs typeface="+mn-lt"/>
              </a:rPr>
              <a:t>A proposta de leitura e atividades foi cuidadosamente elaborada levando em consideração uma turma de oitavo ano do ensino fundamental, composta por 20 à 30 alunos. Com base nas características dessa faixa etária e no conteúdo do livro "A Revolução dos Bichos".</a:t>
            </a:r>
          </a:p>
          <a:p>
            <a:pPr algn="just"/>
            <a:endParaRPr lang="pt-BR">
              <a:solidFill>
                <a:srgbClr val="374151"/>
              </a:solidFill>
              <a:cs typeface="Calibri" panose="020F0502020204030204"/>
            </a:endParaRPr>
          </a:p>
          <a:p>
            <a:pPr algn="just"/>
            <a:r>
              <a:rPr lang="pt-BR">
                <a:solidFill>
                  <a:srgbClr val="374151"/>
                </a:solidFill>
                <a:ea typeface="+mn-lt"/>
                <a:cs typeface="+mn-lt"/>
              </a:rPr>
              <a:t>Nosso intento é o desenvolvimento de uma sequência didática em 8 aulas (uma por semana) de 90 minutos, seguindo a sequência básica de </a:t>
            </a:r>
            <a:r>
              <a:rPr lang="pt-BR" err="1">
                <a:solidFill>
                  <a:srgbClr val="374151"/>
                </a:solidFill>
                <a:ea typeface="+mn-lt"/>
                <a:cs typeface="+mn-lt"/>
              </a:rPr>
              <a:t>Cosson</a:t>
            </a:r>
            <a:r>
              <a:rPr lang="pt-BR">
                <a:solidFill>
                  <a:srgbClr val="374151"/>
                </a:solidFill>
                <a:ea typeface="+mn-lt"/>
                <a:cs typeface="+mn-lt"/>
              </a:rPr>
              <a:t>: motivação, introdução, leitura e intervalos de leitura.</a:t>
            </a:r>
            <a:endParaRPr lang="pt-BR">
              <a:ea typeface="+mn-lt"/>
              <a:cs typeface="+mn-lt"/>
            </a:endParaRPr>
          </a:p>
          <a:p>
            <a:pPr algn="just"/>
            <a:endParaRPr lang="pt-BR">
              <a:solidFill>
                <a:srgbClr val="374151"/>
              </a:solidFill>
              <a:cs typeface="Calibri" panose="020F0502020204030204"/>
            </a:endParaRPr>
          </a:p>
          <a:p>
            <a:pPr algn="just"/>
            <a:r>
              <a:rPr lang="pt-BR">
                <a:solidFill>
                  <a:srgbClr val="374151"/>
                </a:solidFill>
                <a:ea typeface="+mn-lt"/>
                <a:cs typeface="+mn-lt"/>
              </a:rPr>
              <a:t>É importante ressaltar que essa proposta pode ser adaptada de acordo com as características da turma e os objetivos específicos do professor. O principal objetivo é oferecer uma experiência enriquecedora de aprendizagem, incentivando o gosto pela leitura, a reflexão e o desenvolvimento integral dos alunos.</a:t>
            </a:r>
            <a:endParaRPr lang="pt-BR">
              <a:cs typeface="Calibri"/>
            </a:endParaRPr>
          </a:p>
        </p:txBody>
      </p:sp>
    </p:spTree>
    <p:extLst>
      <p:ext uri="{BB962C8B-B14F-4D97-AF65-F5344CB8AC3E}">
        <p14:creationId xmlns:p14="http://schemas.microsoft.com/office/powerpoint/2010/main" val="3279526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2"/>
          <a:stretch>
            <a:fillRect/>
          </a:stretch>
        </p:blipFill>
        <p:spPr>
          <a:xfrm>
            <a:off x="1883" y="-2390"/>
            <a:ext cx="12188234" cy="6862783"/>
          </a:xfrm>
          <a:prstGeom prst="rect">
            <a:avLst/>
          </a:prstGeom>
        </p:spPr>
      </p:pic>
      <p:sp>
        <p:nvSpPr>
          <p:cNvPr id="2" name="CaixaDeTexto 1">
            <a:extLst>
              <a:ext uri="{FF2B5EF4-FFF2-40B4-BE49-F238E27FC236}">
                <a16:creationId xmlns:a16="http://schemas.microsoft.com/office/drawing/2014/main" id="{28281B57-4FF0-D953-C2F1-8444B93D4BF9}"/>
              </a:ext>
            </a:extLst>
          </p:cNvPr>
          <p:cNvSpPr txBox="1"/>
          <p:nvPr/>
        </p:nvSpPr>
        <p:spPr>
          <a:xfrm>
            <a:off x="4868149" y="857497"/>
            <a:ext cx="24557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600" b="1">
                <a:cs typeface="Calibri"/>
              </a:rPr>
              <a:t>APLICAÇÃO</a:t>
            </a:r>
          </a:p>
        </p:txBody>
      </p:sp>
      <p:sp>
        <p:nvSpPr>
          <p:cNvPr id="3" name="CaixaDeTexto 2">
            <a:extLst>
              <a:ext uri="{FF2B5EF4-FFF2-40B4-BE49-F238E27FC236}">
                <a16:creationId xmlns:a16="http://schemas.microsoft.com/office/drawing/2014/main" id="{59B24DB1-68F9-74DB-1C6A-AEE7709D2AD6}"/>
              </a:ext>
            </a:extLst>
          </p:cNvPr>
          <p:cNvSpPr txBox="1"/>
          <p:nvPr/>
        </p:nvSpPr>
        <p:spPr>
          <a:xfrm>
            <a:off x="1821365" y="22860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pt-BR"/>
          </a:p>
        </p:txBody>
      </p:sp>
      <p:sp>
        <p:nvSpPr>
          <p:cNvPr id="4" name="CaixaDeTexto 3">
            <a:extLst>
              <a:ext uri="{FF2B5EF4-FFF2-40B4-BE49-F238E27FC236}">
                <a16:creationId xmlns:a16="http://schemas.microsoft.com/office/drawing/2014/main" id="{D8F4C178-E29F-2BC0-C7C4-D7828705CB5B}"/>
              </a:ext>
            </a:extLst>
          </p:cNvPr>
          <p:cNvSpPr txBox="1"/>
          <p:nvPr/>
        </p:nvSpPr>
        <p:spPr>
          <a:xfrm>
            <a:off x="641127" y="1715980"/>
            <a:ext cx="10908829"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buAutoNum type="arabicPeriod"/>
            </a:pPr>
            <a:r>
              <a:rPr lang="en-US" sz="1600" err="1">
                <a:solidFill>
                  <a:srgbClr val="374151"/>
                </a:solidFill>
                <a:latin typeface="Söhne"/>
              </a:rPr>
              <a:t>Motivação</a:t>
            </a:r>
            <a:r>
              <a:rPr lang="en-US" sz="1600">
                <a:solidFill>
                  <a:srgbClr val="374151"/>
                </a:solidFill>
                <a:latin typeface="Söhne"/>
              </a:rPr>
              <a:t>: Nesta </a:t>
            </a:r>
            <a:r>
              <a:rPr lang="en-US" sz="1600" err="1">
                <a:solidFill>
                  <a:srgbClr val="374151"/>
                </a:solidFill>
                <a:latin typeface="Söhne"/>
              </a:rPr>
              <a:t>etapa</a:t>
            </a:r>
            <a:r>
              <a:rPr lang="en-US" sz="1600">
                <a:solidFill>
                  <a:srgbClr val="374151"/>
                </a:solidFill>
                <a:latin typeface="Söhne"/>
              </a:rPr>
              <a:t>, </a:t>
            </a:r>
            <a:r>
              <a:rPr lang="en-US" sz="1600" err="1">
                <a:solidFill>
                  <a:srgbClr val="374151"/>
                </a:solidFill>
                <a:latin typeface="Söhne"/>
              </a:rPr>
              <a:t>busca</a:t>
            </a:r>
            <a:r>
              <a:rPr lang="en-US" sz="1600">
                <a:solidFill>
                  <a:srgbClr val="374151"/>
                </a:solidFill>
                <a:latin typeface="Söhne"/>
              </a:rPr>
              <a:t>-se </a:t>
            </a:r>
            <a:r>
              <a:rPr lang="en-US" sz="1600" err="1">
                <a:solidFill>
                  <a:srgbClr val="374151"/>
                </a:solidFill>
                <a:latin typeface="Söhne"/>
              </a:rPr>
              <a:t>despertar</a:t>
            </a:r>
            <a:r>
              <a:rPr lang="en-US" sz="1600">
                <a:solidFill>
                  <a:srgbClr val="374151"/>
                </a:solidFill>
                <a:latin typeface="Söhne"/>
              </a:rPr>
              <a:t> o interesse dos </a:t>
            </a:r>
            <a:r>
              <a:rPr lang="en-US" sz="1600" err="1">
                <a:solidFill>
                  <a:srgbClr val="374151"/>
                </a:solidFill>
                <a:latin typeface="Söhne"/>
              </a:rPr>
              <a:t>alunos</a:t>
            </a:r>
            <a:r>
              <a:rPr lang="en-US" sz="1600">
                <a:solidFill>
                  <a:srgbClr val="374151"/>
                </a:solidFill>
                <a:latin typeface="Söhne"/>
              </a:rPr>
              <a:t> pela </a:t>
            </a:r>
            <a:r>
              <a:rPr lang="en-US" sz="1600" err="1">
                <a:solidFill>
                  <a:srgbClr val="374151"/>
                </a:solidFill>
                <a:latin typeface="Söhne"/>
              </a:rPr>
              <a:t>obra</a:t>
            </a:r>
            <a:r>
              <a:rPr lang="en-US" sz="1600">
                <a:solidFill>
                  <a:srgbClr val="374151"/>
                </a:solidFill>
                <a:latin typeface="Söhne"/>
              </a:rPr>
              <a:t>. </a:t>
            </a:r>
            <a:r>
              <a:rPr lang="en-US" sz="1600" err="1">
                <a:solidFill>
                  <a:srgbClr val="374151"/>
                </a:solidFill>
                <a:latin typeface="Söhne"/>
              </a:rPr>
              <a:t>Serão</a:t>
            </a:r>
            <a:r>
              <a:rPr lang="en-US" sz="1600">
                <a:solidFill>
                  <a:srgbClr val="374151"/>
                </a:solidFill>
                <a:latin typeface="Söhne"/>
              </a:rPr>
              <a:t> </a:t>
            </a:r>
            <a:r>
              <a:rPr lang="en-US" sz="1600" err="1">
                <a:solidFill>
                  <a:srgbClr val="374151"/>
                </a:solidFill>
                <a:latin typeface="Söhne"/>
              </a:rPr>
              <a:t>utilizados</a:t>
            </a:r>
            <a:r>
              <a:rPr lang="en-US" sz="1600">
                <a:solidFill>
                  <a:srgbClr val="374151"/>
                </a:solidFill>
                <a:latin typeface="Söhne"/>
              </a:rPr>
              <a:t> </a:t>
            </a:r>
            <a:r>
              <a:rPr lang="en-US" sz="1600" err="1">
                <a:solidFill>
                  <a:srgbClr val="374151"/>
                </a:solidFill>
                <a:latin typeface="Söhne"/>
              </a:rPr>
              <a:t>recursos</a:t>
            </a:r>
            <a:r>
              <a:rPr lang="en-US" sz="1600">
                <a:solidFill>
                  <a:srgbClr val="374151"/>
                </a:solidFill>
                <a:latin typeface="Söhne"/>
              </a:rPr>
              <a:t> </a:t>
            </a:r>
            <a:r>
              <a:rPr lang="en-US" sz="1600" err="1">
                <a:solidFill>
                  <a:srgbClr val="374151"/>
                </a:solidFill>
                <a:latin typeface="Söhne"/>
              </a:rPr>
              <a:t>como</a:t>
            </a:r>
            <a:r>
              <a:rPr lang="en-US" sz="1600">
                <a:solidFill>
                  <a:srgbClr val="374151"/>
                </a:solidFill>
                <a:latin typeface="Söhne"/>
              </a:rPr>
              <a:t> a </a:t>
            </a:r>
            <a:r>
              <a:rPr lang="en-US" sz="1600" err="1">
                <a:solidFill>
                  <a:srgbClr val="374151"/>
                </a:solidFill>
                <a:latin typeface="Söhne"/>
              </a:rPr>
              <a:t>apresentação</a:t>
            </a:r>
            <a:r>
              <a:rPr lang="en-US" sz="1600">
                <a:solidFill>
                  <a:srgbClr val="374151"/>
                </a:solidFill>
                <a:latin typeface="Söhne"/>
              </a:rPr>
              <a:t> de </a:t>
            </a:r>
            <a:r>
              <a:rPr lang="en-US" sz="1600" err="1">
                <a:solidFill>
                  <a:srgbClr val="374151"/>
                </a:solidFill>
                <a:latin typeface="Söhne"/>
              </a:rPr>
              <a:t>trechos</a:t>
            </a:r>
            <a:r>
              <a:rPr lang="en-US" sz="1600">
                <a:solidFill>
                  <a:srgbClr val="374151"/>
                </a:solidFill>
                <a:latin typeface="Söhne"/>
              </a:rPr>
              <a:t> </a:t>
            </a:r>
            <a:r>
              <a:rPr lang="en-US" sz="1600" err="1">
                <a:solidFill>
                  <a:srgbClr val="374151"/>
                </a:solidFill>
                <a:latin typeface="Söhne"/>
              </a:rPr>
              <a:t>instigantes</a:t>
            </a:r>
            <a:r>
              <a:rPr lang="en-US" sz="1600">
                <a:solidFill>
                  <a:srgbClr val="374151"/>
                </a:solidFill>
                <a:latin typeface="Söhne"/>
              </a:rPr>
              <a:t>, </a:t>
            </a:r>
            <a:r>
              <a:rPr lang="en-US" sz="1600" err="1">
                <a:solidFill>
                  <a:srgbClr val="374151"/>
                </a:solidFill>
                <a:latin typeface="Söhne"/>
              </a:rPr>
              <a:t>questionamentos</a:t>
            </a:r>
            <a:r>
              <a:rPr lang="en-US" sz="1600">
                <a:solidFill>
                  <a:srgbClr val="374151"/>
                </a:solidFill>
                <a:latin typeface="Söhne"/>
              </a:rPr>
              <a:t> </a:t>
            </a:r>
            <a:r>
              <a:rPr lang="en-US" sz="1600" err="1">
                <a:solidFill>
                  <a:srgbClr val="374151"/>
                </a:solidFill>
                <a:latin typeface="Söhne"/>
              </a:rPr>
              <a:t>provocativos</a:t>
            </a:r>
            <a:r>
              <a:rPr lang="en-US" sz="1600">
                <a:solidFill>
                  <a:srgbClr val="374151"/>
                </a:solidFill>
                <a:latin typeface="Söhne"/>
              </a:rPr>
              <a:t> e </a:t>
            </a:r>
            <a:r>
              <a:rPr lang="en-US" sz="1600" err="1">
                <a:solidFill>
                  <a:srgbClr val="374151"/>
                </a:solidFill>
                <a:latin typeface="Söhne"/>
              </a:rPr>
              <a:t>atividades</a:t>
            </a:r>
            <a:r>
              <a:rPr lang="en-US" sz="1600">
                <a:solidFill>
                  <a:srgbClr val="374151"/>
                </a:solidFill>
                <a:latin typeface="Söhne"/>
              </a:rPr>
              <a:t> que </a:t>
            </a:r>
            <a:r>
              <a:rPr lang="en-US" sz="1600" err="1">
                <a:solidFill>
                  <a:srgbClr val="374151"/>
                </a:solidFill>
                <a:latin typeface="Söhne"/>
              </a:rPr>
              <a:t>incentivem</a:t>
            </a:r>
            <a:r>
              <a:rPr lang="en-US" sz="1600">
                <a:solidFill>
                  <a:srgbClr val="374151"/>
                </a:solidFill>
                <a:latin typeface="Söhne"/>
              </a:rPr>
              <a:t> a </a:t>
            </a:r>
            <a:r>
              <a:rPr lang="en-US" sz="1600" err="1">
                <a:solidFill>
                  <a:srgbClr val="374151"/>
                </a:solidFill>
                <a:latin typeface="Söhne"/>
              </a:rPr>
              <a:t>curiosidade</a:t>
            </a:r>
            <a:r>
              <a:rPr lang="en-US" sz="1600">
                <a:solidFill>
                  <a:srgbClr val="374151"/>
                </a:solidFill>
                <a:latin typeface="Söhne"/>
              </a:rPr>
              <a:t> </a:t>
            </a:r>
            <a:r>
              <a:rPr lang="en-US" sz="1600" err="1">
                <a:solidFill>
                  <a:srgbClr val="374151"/>
                </a:solidFill>
                <a:latin typeface="Söhne"/>
              </a:rPr>
              <a:t>em</a:t>
            </a:r>
            <a:r>
              <a:rPr lang="en-US" sz="1600">
                <a:solidFill>
                  <a:srgbClr val="374151"/>
                </a:solidFill>
                <a:latin typeface="Söhne"/>
              </a:rPr>
              <a:t> </a:t>
            </a:r>
            <a:r>
              <a:rPr lang="en-US" sz="1600" err="1">
                <a:solidFill>
                  <a:srgbClr val="374151"/>
                </a:solidFill>
                <a:latin typeface="Söhne"/>
              </a:rPr>
              <a:t>relação</a:t>
            </a:r>
            <a:r>
              <a:rPr lang="en-US" sz="1600">
                <a:solidFill>
                  <a:srgbClr val="374151"/>
                </a:solidFill>
                <a:latin typeface="Söhne"/>
              </a:rPr>
              <a:t> </a:t>
            </a:r>
            <a:r>
              <a:rPr lang="en-US" sz="1600" err="1">
                <a:solidFill>
                  <a:srgbClr val="374151"/>
                </a:solidFill>
                <a:latin typeface="Söhne"/>
              </a:rPr>
              <a:t>ao</a:t>
            </a:r>
            <a:r>
              <a:rPr lang="en-US" sz="1600">
                <a:solidFill>
                  <a:srgbClr val="374151"/>
                </a:solidFill>
                <a:latin typeface="Söhne"/>
              </a:rPr>
              <a:t> </a:t>
            </a:r>
            <a:r>
              <a:rPr lang="en-US" sz="1600" err="1">
                <a:solidFill>
                  <a:srgbClr val="374151"/>
                </a:solidFill>
                <a:latin typeface="Söhne"/>
              </a:rPr>
              <a:t>conteúdo</a:t>
            </a:r>
            <a:r>
              <a:rPr lang="en-US" sz="1600">
                <a:solidFill>
                  <a:srgbClr val="374151"/>
                </a:solidFill>
                <a:latin typeface="Söhne"/>
              </a:rPr>
              <a:t> </a:t>
            </a:r>
            <a:r>
              <a:rPr lang="en-US" sz="1600" err="1">
                <a:solidFill>
                  <a:srgbClr val="374151"/>
                </a:solidFill>
                <a:latin typeface="Söhne"/>
              </a:rPr>
              <a:t>abordado</a:t>
            </a:r>
            <a:r>
              <a:rPr lang="en-US" sz="1600">
                <a:solidFill>
                  <a:srgbClr val="374151"/>
                </a:solidFill>
                <a:latin typeface="Söhne"/>
              </a:rPr>
              <a:t>. </a:t>
            </a:r>
            <a:endParaRPr lang="pt-BR" sz="1600">
              <a:cs typeface="Calibri"/>
            </a:endParaRPr>
          </a:p>
          <a:p>
            <a:pPr algn="just">
              <a:buAutoNum type="arabicPeriod"/>
            </a:pPr>
            <a:endParaRPr lang="en-US" sz="1600">
              <a:solidFill>
                <a:srgbClr val="374151"/>
              </a:solidFill>
              <a:latin typeface="Söhne"/>
            </a:endParaRPr>
          </a:p>
          <a:p>
            <a:pPr algn="just">
              <a:buAutoNum type="arabicPeriod"/>
            </a:pPr>
            <a:r>
              <a:rPr lang="en-US" sz="1600" err="1">
                <a:solidFill>
                  <a:srgbClr val="374151"/>
                </a:solidFill>
                <a:latin typeface="Söhne"/>
              </a:rPr>
              <a:t>Introdução</a:t>
            </a:r>
            <a:r>
              <a:rPr lang="en-US" sz="1600">
                <a:solidFill>
                  <a:srgbClr val="374151"/>
                </a:solidFill>
                <a:latin typeface="Söhne"/>
              </a:rPr>
              <a:t>: Esta </a:t>
            </a:r>
            <a:r>
              <a:rPr lang="en-US" sz="1600" err="1">
                <a:solidFill>
                  <a:srgbClr val="374151"/>
                </a:solidFill>
                <a:latin typeface="Söhne"/>
              </a:rPr>
              <a:t>etapa</a:t>
            </a:r>
            <a:r>
              <a:rPr lang="en-US" sz="1600">
                <a:solidFill>
                  <a:srgbClr val="374151"/>
                </a:solidFill>
                <a:latin typeface="Söhne"/>
              </a:rPr>
              <a:t> </a:t>
            </a:r>
            <a:r>
              <a:rPr lang="en-US" sz="1600" err="1">
                <a:solidFill>
                  <a:srgbClr val="374151"/>
                </a:solidFill>
                <a:latin typeface="Söhne"/>
              </a:rPr>
              <a:t>tem</a:t>
            </a:r>
            <a:r>
              <a:rPr lang="en-US" sz="1600">
                <a:solidFill>
                  <a:srgbClr val="374151"/>
                </a:solidFill>
                <a:latin typeface="Söhne"/>
              </a:rPr>
              <a:t> </a:t>
            </a:r>
            <a:r>
              <a:rPr lang="en-US" sz="1600" err="1">
                <a:solidFill>
                  <a:srgbClr val="374151"/>
                </a:solidFill>
                <a:latin typeface="Söhne"/>
              </a:rPr>
              <a:t>como</a:t>
            </a:r>
            <a:r>
              <a:rPr lang="en-US" sz="1600">
                <a:solidFill>
                  <a:srgbClr val="374151"/>
                </a:solidFill>
                <a:latin typeface="Söhne"/>
              </a:rPr>
              <a:t> </a:t>
            </a:r>
            <a:r>
              <a:rPr lang="en-US" sz="1600" err="1">
                <a:solidFill>
                  <a:srgbClr val="374151"/>
                </a:solidFill>
                <a:latin typeface="Söhne"/>
              </a:rPr>
              <a:t>objetivo</a:t>
            </a:r>
            <a:r>
              <a:rPr lang="en-US" sz="1600">
                <a:solidFill>
                  <a:srgbClr val="374151"/>
                </a:solidFill>
                <a:latin typeface="Söhne"/>
              </a:rPr>
              <a:t> </a:t>
            </a:r>
            <a:r>
              <a:rPr lang="en-US" sz="1600" err="1">
                <a:solidFill>
                  <a:srgbClr val="374151"/>
                </a:solidFill>
                <a:latin typeface="Söhne"/>
              </a:rPr>
              <a:t>fornecer</a:t>
            </a:r>
            <a:r>
              <a:rPr lang="en-US" sz="1600">
                <a:solidFill>
                  <a:srgbClr val="374151"/>
                </a:solidFill>
                <a:latin typeface="Söhne"/>
              </a:rPr>
              <a:t> </a:t>
            </a:r>
            <a:r>
              <a:rPr lang="en-US" sz="1600" err="1">
                <a:solidFill>
                  <a:srgbClr val="374151"/>
                </a:solidFill>
                <a:latin typeface="Söhne"/>
              </a:rPr>
              <a:t>aos</a:t>
            </a:r>
            <a:r>
              <a:rPr lang="en-US" sz="1600">
                <a:solidFill>
                  <a:srgbClr val="374151"/>
                </a:solidFill>
                <a:latin typeface="Söhne"/>
              </a:rPr>
              <a:t> </a:t>
            </a:r>
            <a:r>
              <a:rPr lang="en-US" sz="1600" err="1">
                <a:solidFill>
                  <a:srgbClr val="374151"/>
                </a:solidFill>
                <a:latin typeface="Söhne"/>
              </a:rPr>
              <a:t>alunos</a:t>
            </a:r>
            <a:r>
              <a:rPr lang="en-US" sz="1600">
                <a:solidFill>
                  <a:srgbClr val="374151"/>
                </a:solidFill>
                <a:latin typeface="Söhne"/>
              </a:rPr>
              <a:t> </a:t>
            </a:r>
            <a:r>
              <a:rPr lang="en-US" sz="1600" err="1">
                <a:solidFill>
                  <a:srgbClr val="374151"/>
                </a:solidFill>
                <a:latin typeface="Söhne"/>
              </a:rPr>
              <a:t>informações</a:t>
            </a:r>
            <a:r>
              <a:rPr lang="en-US" sz="1600">
                <a:solidFill>
                  <a:srgbClr val="374151"/>
                </a:solidFill>
                <a:latin typeface="Söhne"/>
              </a:rPr>
              <a:t> </a:t>
            </a:r>
            <a:r>
              <a:rPr lang="en-US" sz="1600" err="1">
                <a:solidFill>
                  <a:srgbClr val="374151"/>
                </a:solidFill>
                <a:latin typeface="Söhne"/>
              </a:rPr>
              <a:t>contextuais</a:t>
            </a:r>
            <a:r>
              <a:rPr lang="en-US" sz="1600">
                <a:solidFill>
                  <a:srgbClr val="374151"/>
                </a:solidFill>
                <a:latin typeface="Söhne"/>
              </a:rPr>
              <a:t> </a:t>
            </a:r>
            <a:r>
              <a:rPr lang="en-US" sz="1600" err="1">
                <a:solidFill>
                  <a:srgbClr val="374151"/>
                </a:solidFill>
                <a:latin typeface="Söhne"/>
              </a:rPr>
              <a:t>sobre</a:t>
            </a:r>
            <a:r>
              <a:rPr lang="en-US" sz="1600">
                <a:solidFill>
                  <a:srgbClr val="374151"/>
                </a:solidFill>
                <a:latin typeface="Söhne"/>
              </a:rPr>
              <a:t> a </a:t>
            </a:r>
            <a:r>
              <a:rPr lang="en-US" sz="1600" err="1">
                <a:solidFill>
                  <a:srgbClr val="374151"/>
                </a:solidFill>
                <a:latin typeface="Söhne"/>
              </a:rPr>
              <a:t>obra</a:t>
            </a:r>
            <a:r>
              <a:rPr lang="en-US" sz="1600">
                <a:solidFill>
                  <a:srgbClr val="374151"/>
                </a:solidFill>
                <a:latin typeface="Söhne"/>
              </a:rPr>
              <a:t> e </a:t>
            </a:r>
            <a:r>
              <a:rPr lang="en-US" sz="1600" err="1">
                <a:solidFill>
                  <a:srgbClr val="374151"/>
                </a:solidFill>
                <a:latin typeface="Söhne"/>
              </a:rPr>
              <a:t>seu</a:t>
            </a:r>
            <a:r>
              <a:rPr lang="en-US" sz="1600">
                <a:solidFill>
                  <a:srgbClr val="374151"/>
                </a:solidFill>
                <a:latin typeface="Söhne"/>
              </a:rPr>
              <a:t> </a:t>
            </a:r>
            <a:r>
              <a:rPr lang="en-US" sz="1600" err="1">
                <a:solidFill>
                  <a:srgbClr val="374151"/>
                </a:solidFill>
                <a:latin typeface="Söhne"/>
              </a:rPr>
              <a:t>autor</a:t>
            </a:r>
            <a:r>
              <a:rPr lang="en-US" sz="1600">
                <a:solidFill>
                  <a:srgbClr val="374151"/>
                </a:solidFill>
                <a:latin typeface="Söhne"/>
              </a:rPr>
              <a:t>. </a:t>
            </a:r>
            <a:r>
              <a:rPr lang="en-US" sz="1600" err="1">
                <a:solidFill>
                  <a:srgbClr val="374151"/>
                </a:solidFill>
                <a:latin typeface="Söhne"/>
              </a:rPr>
              <a:t>Serão</a:t>
            </a:r>
            <a:r>
              <a:rPr lang="en-US" sz="1600">
                <a:solidFill>
                  <a:srgbClr val="374151"/>
                </a:solidFill>
                <a:latin typeface="Söhne"/>
              </a:rPr>
              <a:t> </a:t>
            </a:r>
            <a:r>
              <a:rPr lang="en-US" sz="1600" err="1">
                <a:solidFill>
                  <a:srgbClr val="374151"/>
                </a:solidFill>
                <a:latin typeface="Söhne"/>
              </a:rPr>
              <a:t>abordados</a:t>
            </a:r>
            <a:r>
              <a:rPr lang="en-US" sz="1600">
                <a:solidFill>
                  <a:srgbClr val="374151"/>
                </a:solidFill>
                <a:latin typeface="Söhne"/>
              </a:rPr>
              <a:t> </a:t>
            </a:r>
            <a:r>
              <a:rPr lang="en-US" sz="1600" err="1">
                <a:solidFill>
                  <a:srgbClr val="374151"/>
                </a:solidFill>
                <a:latin typeface="Söhne"/>
              </a:rPr>
              <a:t>elementos</a:t>
            </a:r>
            <a:r>
              <a:rPr lang="en-US" sz="1600">
                <a:solidFill>
                  <a:srgbClr val="374151"/>
                </a:solidFill>
                <a:latin typeface="Söhne"/>
              </a:rPr>
              <a:t> </a:t>
            </a:r>
            <a:r>
              <a:rPr lang="en-US" sz="1600" err="1">
                <a:solidFill>
                  <a:srgbClr val="374151"/>
                </a:solidFill>
                <a:latin typeface="Söhne"/>
              </a:rPr>
              <a:t>como</a:t>
            </a:r>
            <a:r>
              <a:rPr lang="en-US" sz="1600">
                <a:solidFill>
                  <a:srgbClr val="374151"/>
                </a:solidFill>
                <a:latin typeface="Söhne"/>
              </a:rPr>
              <a:t> o </a:t>
            </a:r>
            <a:r>
              <a:rPr lang="en-US" sz="1600" err="1">
                <a:solidFill>
                  <a:srgbClr val="374151"/>
                </a:solidFill>
                <a:latin typeface="Söhne"/>
              </a:rPr>
              <a:t>contexto</a:t>
            </a:r>
            <a:r>
              <a:rPr lang="en-US" sz="1600">
                <a:solidFill>
                  <a:srgbClr val="374151"/>
                </a:solidFill>
                <a:latin typeface="Söhne"/>
              </a:rPr>
              <a:t> </a:t>
            </a:r>
            <a:r>
              <a:rPr lang="en-US" sz="1600" err="1">
                <a:solidFill>
                  <a:srgbClr val="374151"/>
                </a:solidFill>
                <a:latin typeface="Söhne"/>
              </a:rPr>
              <a:t>histórico</a:t>
            </a:r>
            <a:r>
              <a:rPr lang="en-US" sz="1600">
                <a:solidFill>
                  <a:srgbClr val="374151"/>
                </a:solidFill>
                <a:latin typeface="Söhne"/>
              </a:rPr>
              <a:t>, a </a:t>
            </a:r>
            <a:r>
              <a:rPr lang="en-US" sz="1600" err="1">
                <a:solidFill>
                  <a:srgbClr val="374151"/>
                </a:solidFill>
                <a:latin typeface="Söhne"/>
              </a:rPr>
              <a:t>relevância</a:t>
            </a:r>
            <a:r>
              <a:rPr lang="en-US" sz="1600">
                <a:solidFill>
                  <a:srgbClr val="374151"/>
                </a:solidFill>
                <a:latin typeface="Söhne"/>
              </a:rPr>
              <a:t> do </a:t>
            </a:r>
            <a:r>
              <a:rPr lang="en-US" sz="1600" err="1">
                <a:solidFill>
                  <a:srgbClr val="374151"/>
                </a:solidFill>
                <a:latin typeface="Söhne"/>
              </a:rPr>
              <a:t>autor</a:t>
            </a:r>
            <a:r>
              <a:rPr lang="en-US" sz="1600">
                <a:solidFill>
                  <a:srgbClr val="374151"/>
                </a:solidFill>
                <a:latin typeface="Söhne"/>
              </a:rPr>
              <a:t> e a </a:t>
            </a:r>
            <a:r>
              <a:rPr lang="en-US" sz="1600" err="1">
                <a:solidFill>
                  <a:srgbClr val="374151"/>
                </a:solidFill>
                <a:latin typeface="Söhne"/>
              </a:rPr>
              <a:t>temática</a:t>
            </a:r>
            <a:r>
              <a:rPr lang="en-US" sz="1600">
                <a:solidFill>
                  <a:srgbClr val="374151"/>
                </a:solidFill>
                <a:latin typeface="Söhne"/>
              </a:rPr>
              <a:t> central da </a:t>
            </a:r>
            <a:r>
              <a:rPr lang="en-US" sz="1600" err="1">
                <a:solidFill>
                  <a:srgbClr val="374151"/>
                </a:solidFill>
                <a:latin typeface="Söhne"/>
              </a:rPr>
              <a:t>obra</a:t>
            </a:r>
            <a:r>
              <a:rPr lang="en-US" sz="1600">
                <a:solidFill>
                  <a:srgbClr val="374151"/>
                </a:solidFill>
                <a:latin typeface="Söhne"/>
              </a:rPr>
              <a:t>. </a:t>
            </a:r>
            <a:r>
              <a:rPr lang="en-US" sz="1600" err="1">
                <a:solidFill>
                  <a:srgbClr val="374151"/>
                </a:solidFill>
                <a:latin typeface="Söhne"/>
              </a:rPr>
              <a:t>Além</a:t>
            </a:r>
            <a:r>
              <a:rPr lang="en-US" sz="1600">
                <a:solidFill>
                  <a:srgbClr val="374151"/>
                </a:solidFill>
                <a:latin typeface="Söhne"/>
              </a:rPr>
              <a:t> </a:t>
            </a:r>
            <a:r>
              <a:rPr lang="en-US" sz="1600" err="1">
                <a:solidFill>
                  <a:srgbClr val="374151"/>
                </a:solidFill>
                <a:latin typeface="Söhne"/>
              </a:rPr>
              <a:t>disso</a:t>
            </a:r>
            <a:r>
              <a:rPr lang="en-US" sz="1600">
                <a:solidFill>
                  <a:srgbClr val="374151"/>
                </a:solidFill>
                <a:latin typeface="Söhne"/>
              </a:rPr>
              <a:t>, </a:t>
            </a:r>
            <a:r>
              <a:rPr lang="en-US" sz="1600" err="1">
                <a:solidFill>
                  <a:srgbClr val="374151"/>
                </a:solidFill>
                <a:latin typeface="Söhne"/>
              </a:rPr>
              <a:t>serão</a:t>
            </a:r>
            <a:r>
              <a:rPr lang="en-US" sz="1600">
                <a:solidFill>
                  <a:srgbClr val="374151"/>
                </a:solidFill>
                <a:latin typeface="Söhne"/>
              </a:rPr>
              <a:t> </a:t>
            </a:r>
            <a:r>
              <a:rPr lang="en-US" sz="1600" err="1">
                <a:solidFill>
                  <a:srgbClr val="374151"/>
                </a:solidFill>
                <a:latin typeface="Söhne"/>
              </a:rPr>
              <a:t>realizadas</a:t>
            </a:r>
            <a:r>
              <a:rPr lang="en-US" sz="1600">
                <a:solidFill>
                  <a:srgbClr val="374151"/>
                </a:solidFill>
                <a:latin typeface="Söhne"/>
              </a:rPr>
              <a:t> </a:t>
            </a:r>
            <a:r>
              <a:rPr lang="en-US" sz="1600" err="1">
                <a:solidFill>
                  <a:srgbClr val="374151"/>
                </a:solidFill>
                <a:latin typeface="Söhne"/>
              </a:rPr>
              <a:t>atividades</a:t>
            </a:r>
            <a:r>
              <a:rPr lang="en-US" sz="1600">
                <a:solidFill>
                  <a:srgbClr val="374151"/>
                </a:solidFill>
                <a:latin typeface="Söhne"/>
              </a:rPr>
              <a:t> que </a:t>
            </a:r>
            <a:r>
              <a:rPr lang="en-US" sz="1600" err="1">
                <a:solidFill>
                  <a:srgbClr val="374151"/>
                </a:solidFill>
                <a:latin typeface="Söhne"/>
              </a:rPr>
              <a:t>promovam</a:t>
            </a:r>
            <a:r>
              <a:rPr lang="en-US" sz="1600">
                <a:solidFill>
                  <a:srgbClr val="374151"/>
                </a:solidFill>
                <a:latin typeface="Söhne"/>
              </a:rPr>
              <a:t> </a:t>
            </a:r>
            <a:r>
              <a:rPr lang="en-US" sz="1600" err="1">
                <a:solidFill>
                  <a:srgbClr val="374151"/>
                </a:solidFill>
                <a:latin typeface="Söhne"/>
              </a:rPr>
              <a:t>uma</a:t>
            </a:r>
            <a:r>
              <a:rPr lang="en-US" sz="1600">
                <a:solidFill>
                  <a:srgbClr val="374151"/>
                </a:solidFill>
                <a:latin typeface="Söhne"/>
              </a:rPr>
              <a:t> </a:t>
            </a:r>
            <a:r>
              <a:rPr lang="en-US" sz="1600" err="1">
                <a:solidFill>
                  <a:srgbClr val="374151"/>
                </a:solidFill>
                <a:latin typeface="Söhne"/>
              </a:rPr>
              <a:t>reflexão</a:t>
            </a:r>
            <a:r>
              <a:rPr lang="en-US" sz="1600">
                <a:solidFill>
                  <a:srgbClr val="374151"/>
                </a:solidFill>
                <a:latin typeface="Söhne"/>
              </a:rPr>
              <a:t> </a:t>
            </a:r>
            <a:r>
              <a:rPr lang="en-US" sz="1600" err="1">
                <a:solidFill>
                  <a:srgbClr val="374151"/>
                </a:solidFill>
                <a:latin typeface="Söhne"/>
              </a:rPr>
              <a:t>inicial</a:t>
            </a:r>
            <a:r>
              <a:rPr lang="en-US" sz="1600">
                <a:solidFill>
                  <a:srgbClr val="374151"/>
                </a:solidFill>
                <a:latin typeface="Söhne"/>
              </a:rPr>
              <a:t> </a:t>
            </a:r>
            <a:r>
              <a:rPr lang="en-US" sz="1600" err="1">
                <a:solidFill>
                  <a:srgbClr val="374151"/>
                </a:solidFill>
                <a:latin typeface="Söhne"/>
              </a:rPr>
              <a:t>sobre</a:t>
            </a:r>
            <a:r>
              <a:rPr lang="en-US" sz="1600">
                <a:solidFill>
                  <a:srgbClr val="374151"/>
                </a:solidFill>
                <a:latin typeface="Söhne"/>
              </a:rPr>
              <a:t> </a:t>
            </a:r>
            <a:r>
              <a:rPr lang="en-US" sz="1600" err="1">
                <a:solidFill>
                  <a:srgbClr val="374151"/>
                </a:solidFill>
                <a:latin typeface="Söhne"/>
              </a:rPr>
              <a:t>os</a:t>
            </a:r>
            <a:r>
              <a:rPr lang="en-US" sz="1600">
                <a:solidFill>
                  <a:srgbClr val="374151"/>
                </a:solidFill>
                <a:latin typeface="Söhne"/>
              </a:rPr>
              <a:t> </a:t>
            </a:r>
            <a:r>
              <a:rPr lang="en-US" sz="1600" err="1">
                <a:solidFill>
                  <a:srgbClr val="374151"/>
                </a:solidFill>
                <a:latin typeface="Söhne"/>
              </a:rPr>
              <a:t>temas</a:t>
            </a:r>
            <a:r>
              <a:rPr lang="en-US" sz="1600">
                <a:solidFill>
                  <a:srgbClr val="374151"/>
                </a:solidFill>
                <a:latin typeface="Söhne"/>
              </a:rPr>
              <a:t> e </a:t>
            </a:r>
            <a:r>
              <a:rPr lang="en-US" sz="1600" err="1">
                <a:solidFill>
                  <a:srgbClr val="374151"/>
                </a:solidFill>
                <a:latin typeface="Söhne"/>
              </a:rPr>
              <a:t>conceitos</a:t>
            </a:r>
            <a:r>
              <a:rPr lang="en-US" sz="1600">
                <a:solidFill>
                  <a:srgbClr val="374151"/>
                </a:solidFill>
                <a:latin typeface="Söhne"/>
              </a:rPr>
              <a:t> </a:t>
            </a:r>
            <a:r>
              <a:rPr lang="en-US" sz="1600" err="1">
                <a:solidFill>
                  <a:srgbClr val="374151"/>
                </a:solidFill>
                <a:latin typeface="Söhne"/>
              </a:rPr>
              <a:t>presentes</a:t>
            </a:r>
            <a:r>
              <a:rPr lang="en-US" sz="1600">
                <a:solidFill>
                  <a:srgbClr val="374151"/>
                </a:solidFill>
                <a:latin typeface="Söhne"/>
              </a:rPr>
              <a:t> no </a:t>
            </a:r>
            <a:r>
              <a:rPr lang="en-US" sz="1600" err="1">
                <a:solidFill>
                  <a:srgbClr val="374151"/>
                </a:solidFill>
                <a:latin typeface="Söhne"/>
              </a:rPr>
              <a:t>livro</a:t>
            </a:r>
            <a:r>
              <a:rPr lang="en-US" sz="1600">
                <a:solidFill>
                  <a:srgbClr val="374151"/>
                </a:solidFill>
                <a:latin typeface="Söhne"/>
              </a:rPr>
              <a:t>.</a:t>
            </a:r>
          </a:p>
          <a:p>
            <a:pPr algn="just">
              <a:buAutoNum type="arabicPeriod"/>
            </a:pPr>
            <a:endParaRPr lang="en-US" sz="1600">
              <a:solidFill>
                <a:srgbClr val="374151"/>
              </a:solidFill>
              <a:latin typeface="Söhne"/>
            </a:endParaRPr>
          </a:p>
          <a:p>
            <a:pPr algn="just">
              <a:buAutoNum type="arabicPeriod"/>
            </a:pPr>
            <a:r>
              <a:rPr lang="en-US" sz="1600" err="1">
                <a:solidFill>
                  <a:srgbClr val="374151"/>
                </a:solidFill>
                <a:latin typeface="Söhne"/>
              </a:rPr>
              <a:t>Leitura</a:t>
            </a:r>
            <a:r>
              <a:rPr lang="en-US" sz="1600">
                <a:solidFill>
                  <a:srgbClr val="374151"/>
                </a:solidFill>
                <a:latin typeface="Söhne"/>
              </a:rPr>
              <a:t> e </a:t>
            </a:r>
            <a:r>
              <a:rPr lang="en-US" sz="1600" err="1">
                <a:solidFill>
                  <a:srgbClr val="374151"/>
                </a:solidFill>
                <a:latin typeface="Söhne"/>
              </a:rPr>
              <a:t>intervalos</a:t>
            </a:r>
            <a:r>
              <a:rPr lang="en-US" sz="1600">
                <a:solidFill>
                  <a:srgbClr val="374151"/>
                </a:solidFill>
                <a:latin typeface="Söhne"/>
              </a:rPr>
              <a:t> de </a:t>
            </a:r>
            <a:r>
              <a:rPr lang="en-US" sz="1600" err="1">
                <a:solidFill>
                  <a:srgbClr val="374151"/>
                </a:solidFill>
                <a:latin typeface="Söhne"/>
              </a:rPr>
              <a:t>leitura</a:t>
            </a:r>
            <a:r>
              <a:rPr lang="en-US" sz="1600">
                <a:solidFill>
                  <a:srgbClr val="374151"/>
                </a:solidFill>
                <a:latin typeface="Söhne"/>
              </a:rPr>
              <a:t>: A </a:t>
            </a:r>
            <a:r>
              <a:rPr lang="en-US" sz="1600" err="1">
                <a:solidFill>
                  <a:srgbClr val="374151"/>
                </a:solidFill>
                <a:latin typeface="Söhne"/>
              </a:rPr>
              <a:t>leitura</a:t>
            </a:r>
            <a:r>
              <a:rPr lang="en-US" sz="1600">
                <a:solidFill>
                  <a:srgbClr val="374151"/>
                </a:solidFill>
                <a:latin typeface="Söhne"/>
              </a:rPr>
              <a:t> da </a:t>
            </a:r>
            <a:r>
              <a:rPr lang="en-US" sz="1600" err="1">
                <a:solidFill>
                  <a:srgbClr val="374151"/>
                </a:solidFill>
                <a:latin typeface="Söhne"/>
              </a:rPr>
              <a:t>obra</a:t>
            </a:r>
            <a:r>
              <a:rPr lang="en-US" sz="1600">
                <a:solidFill>
                  <a:srgbClr val="374151"/>
                </a:solidFill>
                <a:latin typeface="Söhne"/>
              </a:rPr>
              <a:t> </a:t>
            </a:r>
            <a:r>
              <a:rPr lang="en-US" sz="1600" err="1">
                <a:solidFill>
                  <a:srgbClr val="374151"/>
                </a:solidFill>
                <a:latin typeface="Söhne"/>
              </a:rPr>
              <a:t>será</a:t>
            </a:r>
            <a:r>
              <a:rPr lang="en-US" sz="1600">
                <a:solidFill>
                  <a:srgbClr val="374151"/>
                </a:solidFill>
                <a:latin typeface="Söhne"/>
              </a:rPr>
              <a:t> </a:t>
            </a:r>
            <a:r>
              <a:rPr lang="en-US" sz="1600" err="1">
                <a:solidFill>
                  <a:srgbClr val="374151"/>
                </a:solidFill>
                <a:latin typeface="Söhne"/>
              </a:rPr>
              <a:t>dividida</a:t>
            </a:r>
            <a:r>
              <a:rPr lang="en-US" sz="1600">
                <a:solidFill>
                  <a:srgbClr val="374151"/>
                </a:solidFill>
                <a:latin typeface="Söhne"/>
              </a:rPr>
              <a:t> </a:t>
            </a:r>
            <a:r>
              <a:rPr lang="en-US" sz="1600" err="1">
                <a:solidFill>
                  <a:srgbClr val="374151"/>
                </a:solidFill>
                <a:latin typeface="Söhne"/>
              </a:rPr>
              <a:t>em</a:t>
            </a:r>
            <a:r>
              <a:rPr lang="en-US" sz="1600">
                <a:solidFill>
                  <a:srgbClr val="374151"/>
                </a:solidFill>
                <a:latin typeface="Söhne"/>
              </a:rPr>
              <a:t> </a:t>
            </a:r>
            <a:r>
              <a:rPr lang="en-US" sz="1600" err="1">
                <a:solidFill>
                  <a:srgbClr val="374151"/>
                </a:solidFill>
                <a:latin typeface="Söhne"/>
              </a:rPr>
              <a:t>partes</a:t>
            </a:r>
            <a:r>
              <a:rPr lang="en-US" sz="1600">
                <a:solidFill>
                  <a:srgbClr val="374151"/>
                </a:solidFill>
                <a:latin typeface="Söhne"/>
              </a:rPr>
              <a:t>, </a:t>
            </a:r>
            <a:r>
              <a:rPr lang="en-US" sz="1600" err="1">
                <a:solidFill>
                  <a:srgbClr val="374151"/>
                </a:solidFill>
                <a:latin typeface="Söhne"/>
              </a:rPr>
              <a:t>permitindo</a:t>
            </a:r>
            <a:r>
              <a:rPr lang="en-US" sz="1600">
                <a:solidFill>
                  <a:srgbClr val="374151"/>
                </a:solidFill>
                <a:latin typeface="Söhne"/>
              </a:rPr>
              <a:t> </a:t>
            </a:r>
            <a:r>
              <a:rPr lang="en-US" sz="1600" err="1">
                <a:solidFill>
                  <a:srgbClr val="374151"/>
                </a:solidFill>
                <a:latin typeface="Söhne"/>
              </a:rPr>
              <a:t>intervalos</a:t>
            </a:r>
            <a:r>
              <a:rPr lang="en-US" sz="1600">
                <a:solidFill>
                  <a:srgbClr val="374151"/>
                </a:solidFill>
                <a:latin typeface="Söhne"/>
              </a:rPr>
              <a:t> de </a:t>
            </a:r>
            <a:r>
              <a:rPr lang="en-US" sz="1600" err="1">
                <a:solidFill>
                  <a:srgbClr val="374151"/>
                </a:solidFill>
                <a:latin typeface="Söhne"/>
              </a:rPr>
              <a:t>leitura</a:t>
            </a:r>
            <a:r>
              <a:rPr lang="en-US" sz="1600">
                <a:solidFill>
                  <a:srgbClr val="374151"/>
                </a:solidFill>
                <a:latin typeface="Söhne"/>
              </a:rPr>
              <a:t> para que </a:t>
            </a:r>
            <a:r>
              <a:rPr lang="en-US" sz="1600" err="1">
                <a:solidFill>
                  <a:srgbClr val="374151"/>
                </a:solidFill>
                <a:latin typeface="Söhne"/>
              </a:rPr>
              <a:t>os</a:t>
            </a:r>
            <a:r>
              <a:rPr lang="en-US" sz="1600">
                <a:solidFill>
                  <a:srgbClr val="374151"/>
                </a:solidFill>
                <a:latin typeface="Söhne"/>
              </a:rPr>
              <a:t> </a:t>
            </a:r>
            <a:r>
              <a:rPr lang="en-US" sz="1600" err="1">
                <a:solidFill>
                  <a:srgbClr val="374151"/>
                </a:solidFill>
                <a:latin typeface="Söhne"/>
              </a:rPr>
              <a:t>alunos</a:t>
            </a:r>
            <a:r>
              <a:rPr lang="en-US" sz="1600">
                <a:solidFill>
                  <a:srgbClr val="374151"/>
                </a:solidFill>
                <a:latin typeface="Söhne"/>
              </a:rPr>
              <a:t> </a:t>
            </a:r>
            <a:r>
              <a:rPr lang="en-US" sz="1600" err="1">
                <a:solidFill>
                  <a:srgbClr val="374151"/>
                </a:solidFill>
                <a:latin typeface="Söhne"/>
              </a:rPr>
              <a:t>possam</a:t>
            </a:r>
            <a:r>
              <a:rPr lang="en-US" sz="1600">
                <a:solidFill>
                  <a:srgbClr val="374151"/>
                </a:solidFill>
                <a:latin typeface="Söhne"/>
              </a:rPr>
              <a:t> </a:t>
            </a:r>
            <a:r>
              <a:rPr lang="en-US" sz="1600" err="1">
                <a:solidFill>
                  <a:srgbClr val="374151"/>
                </a:solidFill>
                <a:latin typeface="Söhne"/>
              </a:rPr>
              <a:t>assimilar</a:t>
            </a:r>
            <a:r>
              <a:rPr lang="en-US" sz="1600">
                <a:solidFill>
                  <a:srgbClr val="374151"/>
                </a:solidFill>
                <a:latin typeface="Söhne"/>
              </a:rPr>
              <a:t> e </a:t>
            </a:r>
            <a:r>
              <a:rPr lang="en-US" sz="1600" err="1">
                <a:solidFill>
                  <a:srgbClr val="374151"/>
                </a:solidFill>
                <a:latin typeface="Söhne"/>
              </a:rPr>
              <a:t>refletir</a:t>
            </a:r>
            <a:r>
              <a:rPr lang="en-US" sz="1600">
                <a:solidFill>
                  <a:srgbClr val="374151"/>
                </a:solidFill>
                <a:latin typeface="Söhne"/>
              </a:rPr>
              <a:t> </a:t>
            </a:r>
            <a:r>
              <a:rPr lang="en-US" sz="1600" err="1">
                <a:solidFill>
                  <a:srgbClr val="374151"/>
                </a:solidFill>
                <a:latin typeface="Söhne"/>
              </a:rPr>
              <a:t>sobre</a:t>
            </a:r>
            <a:r>
              <a:rPr lang="en-US" sz="1600">
                <a:solidFill>
                  <a:srgbClr val="374151"/>
                </a:solidFill>
                <a:latin typeface="Söhne"/>
              </a:rPr>
              <a:t> o </a:t>
            </a:r>
            <a:r>
              <a:rPr lang="en-US" sz="1600" err="1">
                <a:solidFill>
                  <a:srgbClr val="374151"/>
                </a:solidFill>
                <a:latin typeface="Söhne"/>
              </a:rPr>
              <a:t>conteúdo</a:t>
            </a:r>
            <a:r>
              <a:rPr lang="en-US" sz="1600">
                <a:solidFill>
                  <a:srgbClr val="374151"/>
                </a:solidFill>
                <a:latin typeface="Söhne"/>
              </a:rPr>
              <a:t>. Durante </a:t>
            </a:r>
            <a:r>
              <a:rPr lang="en-US" sz="1600" err="1">
                <a:solidFill>
                  <a:srgbClr val="374151"/>
                </a:solidFill>
                <a:latin typeface="Söhne"/>
              </a:rPr>
              <a:t>esses</a:t>
            </a:r>
            <a:r>
              <a:rPr lang="en-US" sz="1600">
                <a:solidFill>
                  <a:srgbClr val="374151"/>
                </a:solidFill>
                <a:latin typeface="Söhne"/>
              </a:rPr>
              <a:t> </a:t>
            </a:r>
            <a:r>
              <a:rPr lang="en-US" sz="1600" err="1">
                <a:solidFill>
                  <a:srgbClr val="374151"/>
                </a:solidFill>
                <a:latin typeface="Söhne"/>
              </a:rPr>
              <a:t>intervalos</a:t>
            </a:r>
            <a:r>
              <a:rPr lang="en-US" sz="1600">
                <a:solidFill>
                  <a:srgbClr val="374151"/>
                </a:solidFill>
                <a:latin typeface="Söhne"/>
              </a:rPr>
              <a:t>, </a:t>
            </a:r>
            <a:r>
              <a:rPr lang="en-US" sz="1600" err="1">
                <a:solidFill>
                  <a:srgbClr val="374151"/>
                </a:solidFill>
                <a:latin typeface="Söhne"/>
              </a:rPr>
              <a:t>serão</a:t>
            </a:r>
            <a:r>
              <a:rPr lang="en-US" sz="1600">
                <a:solidFill>
                  <a:srgbClr val="374151"/>
                </a:solidFill>
                <a:latin typeface="Söhne"/>
              </a:rPr>
              <a:t> </a:t>
            </a:r>
            <a:r>
              <a:rPr lang="en-US" sz="1600" err="1">
                <a:solidFill>
                  <a:srgbClr val="374151"/>
                </a:solidFill>
                <a:latin typeface="Söhne"/>
              </a:rPr>
              <a:t>promovidas</a:t>
            </a:r>
            <a:r>
              <a:rPr lang="en-US" sz="1600">
                <a:solidFill>
                  <a:srgbClr val="374151"/>
                </a:solidFill>
                <a:latin typeface="Söhne"/>
              </a:rPr>
              <a:t> </a:t>
            </a:r>
            <a:r>
              <a:rPr lang="en-US" sz="1600" err="1">
                <a:solidFill>
                  <a:srgbClr val="374151"/>
                </a:solidFill>
                <a:latin typeface="Söhne"/>
              </a:rPr>
              <a:t>discussões</a:t>
            </a:r>
            <a:r>
              <a:rPr lang="en-US" sz="1600">
                <a:solidFill>
                  <a:srgbClr val="374151"/>
                </a:solidFill>
                <a:latin typeface="Söhne"/>
              </a:rPr>
              <a:t> </a:t>
            </a:r>
            <a:r>
              <a:rPr lang="en-US" sz="1600" err="1">
                <a:solidFill>
                  <a:srgbClr val="374151"/>
                </a:solidFill>
                <a:latin typeface="Söhne"/>
              </a:rPr>
              <a:t>em</a:t>
            </a:r>
            <a:r>
              <a:rPr lang="en-US" sz="1600">
                <a:solidFill>
                  <a:srgbClr val="374151"/>
                </a:solidFill>
                <a:latin typeface="Söhne"/>
              </a:rPr>
              <a:t> </a:t>
            </a:r>
            <a:r>
              <a:rPr lang="en-US" sz="1600" err="1">
                <a:solidFill>
                  <a:srgbClr val="374151"/>
                </a:solidFill>
                <a:latin typeface="Söhne"/>
              </a:rPr>
              <a:t>sala</a:t>
            </a:r>
            <a:r>
              <a:rPr lang="en-US" sz="1600">
                <a:solidFill>
                  <a:srgbClr val="374151"/>
                </a:solidFill>
                <a:latin typeface="Söhne"/>
              </a:rPr>
              <a:t> de aula, </a:t>
            </a:r>
            <a:r>
              <a:rPr lang="en-US" sz="1600" err="1">
                <a:solidFill>
                  <a:srgbClr val="374151"/>
                </a:solidFill>
                <a:latin typeface="Söhne"/>
              </a:rPr>
              <a:t>atividades</a:t>
            </a:r>
            <a:r>
              <a:rPr lang="en-US" sz="1600">
                <a:solidFill>
                  <a:srgbClr val="374151"/>
                </a:solidFill>
                <a:latin typeface="Söhne"/>
              </a:rPr>
              <a:t> de </a:t>
            </a:r>
            <a:r>
              <a:rPr lang="en-US" sz="1600" err="1">
                <a:solidFill>
                  <a:srgbClr val="374151"/>
                </a:solidFill>
                <a:latin typeface="Söhne"/>
              </a:rPr>
              <a:t>análise</a:t>
            </a:r>
            <a:r>
              <a:rPr lang="en-US" sz="1600">
                <a:solidFill>
                  <a:srgbClr val="374151"/>
                </a:solidFill>
                <a:latin typeface="Söhne"/>
              </a:rPr>
              <a:t> e </a:t>
            </a:r>
            <a:r>
              <a:rPr lang="en-US" sz="1600" err="1">
                <a:solidFill>
                  <a:srgbClr val="374151"/>
                </a:solidFill>
                <a:latin typeface="Söhne"/>
              </a:rPr>
              <a:t>interpretação</a:t>
            </a:r>
            <a:r>
              <a:rPr lang="en-US" sz="1600">
                <a:solidFill>
                  <a:srgbClr val="374151"/>
                </a:solidFill>
                <a:latin typeface="Söhne"/>
              </a:rPr>
              <a:t>, e </a:t>
            </a:r>
            <a:r>
              <a:rPr lang="en-US" sz="1600" err="1">
                <a:solidFill>
                  <a:srgbClr val="374151"/>
                </a:solidFill>
                <a:latin typeface="Söhne"/>
              </a:rPr>
              <a:t>momentos</a:t>
            </a:r>
            <a:r>
              <a:rPr lang="en-US" sz="1600">
                <a:solidFill>
                  <a:srgbClr val="374151"/>
                </a:solidFill>
                <a:latin typeface="Söhne"/>
              </a:rPr>
              <a:t> de </a:t>
            </a:r>
            <a:r>
              <a:rPr lang="en-US" sz="1600" err="1">
                <a:solidFill>
                  <a:srgbClr val="374151"/>
                </a:solidFill>
                <a:latin typeface="Söhne"/>
              </a:rPr>
              <a:t>compartilhamento</a:t>
            </a:r>
            <a:r>
              <a:rPr lang="en-US" sz="1600">
                <a:solidFill>
                  <a:srgbClr val="374151"/>
                </a:solidFill>
                <a:latin typeface="Söhne"/>
              </a:rPr>
              <a:t> das </a:t>
            </a:r>
            <a:r>
              <a:rPr lang="en-US" sz="1600" err="1">
                <a:solidFill>
                  <a:srgbClr val="374151"/>
                </a:solidFill>
                <a:latin typeface="Söhne"/>
              </a:rPr>
              <a:t>impressões</a:t>
            </a:r>
            <a:r>
              <a:rPr lang="en-US" sz="1600">
                <a:solidFill>
                  <a:srgbClr val="374151"/>
                </a:solidFill>
                <a:latin typeface="Söhne"/>
              </a:rPr>
              <a:t> dos </a:t>
            </a:r>
            <a:r>
              <a:rPr lang="en-US" sz="1600" err="1">
                <a:solidFill>
                  <a:srgbClr val="374151"/>
                </a:solidFill>
                <a:latin typeface="Söhne"/>
              </a:rPr>
              <a:t>alunos</a:t>
            </a:r>
            <a:r>
              <a:rPr lang="en-US" sz="1600">
                <a:solidFill>
                  <a:srgbClr val="374151"/>
                </a:solidFill>
                <a:latin typeface="Söhne"/>
              </a:rPr>
              <a:t>.</a:t>
            </a:r>
          </a:p>
          <a:p>
            <a:pPr algn="just">
              <a:buAutoNum type="arabicPeriod"/>
            </a:pPr>
            <a:endParaRPr lang="en-US" sz="1600">
              <a:solidFill>
                <a:srgbClr val="374151"/>
              </a:solidFill>
              <a:latin typeface="Söhne"/>
            </a:endParaRPr>
          </a:p>
          <a:p>
            <a:pPr algn="just">
              <a:buAutoNum type="arabicPeriod"/>
            </a:pPr>
            <a:r>
              <a:rPr lang="en-US" sz="1600" err="1">
                <a:solidFill>
                  <a:srgbClr val="374151"/>
                </a:solidFill>
                <a:latin typeface="Söhne"/>
              </a:rPr>
              <a:t>Atividades</a:t>
            </a:r>
            <a:r>
              <a:rPr lang="en-US" sz="1600">
                <a:solidFill>
                  <a:srgbClr val="374151"/>
                </a:solidFill>
                <a:latin typeface="Söhne"/>
              </a:rPr>
              <a:t> </a:t>
            </a:r>
            <a:r>
              <a:rPr lang="en-US" sz="1600" err="1">
                <a:solidFill>
                  <a:srgbClr val="374151"/>
                </a:solidFill>
                <a:latin typeface="Söhne"/>
              </a:rPr>
              <a:t>complementares</a:t>
            </a:r>
            <a:r>
              <a:rPr lang="en-US" sz="1600">
                <a:solidFill>
                  <a:srgbClr val="374151"/>
                </a:solidFill>
                <a:latin typeface="Söhne"/>
              </a:rPr>
              <a:t>: </a:t>
            </a:r>
            <a:r>
              <a:rPr lang="en-US" sz="1600" err="1">
                <a:solidFill>
                  <a:srgbClr val="374151"/>
                </a:solidFill>
                <a:latin typeface="Söhne"/>
              </a:rPr>
              <a:t>Além</a:t>
            </a:r>
            <a:r>
              <a:rPr lang="en-US" sz="1600">
                <a:solidFill>
                  <a:srgbClr val="374151"/>
                </a:solidFill>
                <a:latin typeface="Söhne"/>
              </a:rPr>
              <a:t> da </a:t>
            </a:r>
            <a:r>
              <a:rPr lang="en-US" sz="1600" err="1">
                <a:solidFill>
                  <a:srgbClr val="374151"/>
                </a:solidFill>
                <a:latin typeface="Söhne"/>
              </a:rPr>
              <a:t>leitura</a:t>
            </a:r>
            <a:r>
              <a:rPr lang="en-US" sz="1600">
                <a:solidFill>
                  <a:srgbClr val="374151"/>
                </a:solidFill>
                <a:latin typeface="Söhne"/>
              </a:rPr>
              <a:t> e das </a:t>
            </a:r>
            <a:r>
              <a:rPr lang="en-US" sz="1600" err="1">
                <a:solidFill>
                  <a:srgbClr val="374151"/>
                </a:solidFill>
                <a:latin typeface="Söhne"/>
              </a:rPr>
              <a:t>discussões</a:t>
            </a:r>
            <a:r>
              <a:rPr lang="en-US" sz="1600">
                <a:solidFill>
                  <a:srgbClr val="374151"/>
                </a:solidFill>
                <a:latin typeface="Söhne"/>
              </a:rPr>
              <a:t> </a:t>
            </a:r>
            <a:r>
              <a:rPr lang="en-US" sz="1600" err="1">
                <a:solidFill>
                  <a:srgbClr val="374151"/>
                </a:solidFill>
                <a:latin typeface="Söhne"/>
              </a:rPr>
              <a:t>em</a:t>
            </a:r>
            <a:r>
              <a:rPr lang="en-US" sz="1600">
                <a:solidFill>
                  <a:srgbClr val="374151"/>
                </a:solidFill>
                <a:latin typeface="Söhne"/>
              </a:rPr>
              <a:t> </a:t>
            </a:r>
            <a:r>
              <a:rPr lang="en-US" sz="1600" err="1">
                <a:solidFill>
                  <a:srgbClr val="374151"/>
                </a:solidFill>
                <a:latin typeface="Söhne"/>
              </a:rPr>
              <a:t>sala</a:t>
            </a:r>
            <a:r>
              <a:rPr lang="en-US" sz="1600">
                <a:solidFill>
                  <a:srgbClr val="374151"/>
                </a:solidFill>
                <a:latin typeface="Söhne"/>
              </a:rPr>
              <a:t> de aula, </a:t>
            </a:r>
            <a:r>
              <a:rPr lang="en-US" sz="1600" err="1">
                <a:solidFill>
                  <a:srgbClr val="374151"/>
                </a:solidFill>
                <a:latin typeface="Söhne"/>
              </a:rPr>
              <a:t>serão</a:t>
            </a:r>
            <a:r>
              <a:rPr lang="en-US" sz="1600">
                <a:solidFill>
                  <a:srgbClr val="374151"/>
                </a:solidFill>
                <a:latin typeface="Söhne"/>
              </a:rPr>
              <a:t> </a:t>
            </a:r>
            <a:r>
              <a:rPr lang="en-US" sz="1600" err="1">
                <a:solidFill>
                  <a:srgbClr val="374151"/>
                </a:solidFill>
                <a:latin typeface="Söhne"/>
              </a:rPr>
              <a:t>propostas</a:t>
            </a:r>
            <a:r>
              <a:rPr lang="en-US" sz="1600">
                <a:solidFill>
                  <a:srgbClr val="374151"/>
                </a:solidFill>
                <a:latin typeface="Söhne"/>
              </a:rPr>
              <a:t> </a:t>
            </a:r>
            <a:r>
              <a:rPr lang="en-US" sz="1600" err="1">
                <a:solidFill>
                  <a:srgbClr val="374151"/>
                </a:solidFill>
                <a:latin typeface="Söhne"/>
              </a:rPr>
              <a:t>atividades</a:t>
            </a:r>
            <a:r>
              <a:rPr lang="en-US" sz="1600">
                <a:solidFill>
                  <a:srgbClr val="374151"/>
                </a:solidFill>
                <a:latin typeface="Söhne"/>
              </a:rPr>
              <a:t> </a:t>
            </a:r>
            <a:r>
              <a:rPr lang="en-US" sz="1600" err="1">
                <a:solidFill>
                  <a:srgbClr val="374151"/>
                </a:solidFill>
                <a:latin typeface="Söhne"/>
              </a:rPr>
              <a:t>complementares</a:t>
            </a:r>
            <a:r>
              <a:rPr lang="en-US" sz="1600">
                <a:solidFill>
                  <a:srgbClr val="374151"/>
                </a:solidFill>
                <a:latin typeface="Söhne"/>
              </a:rPr>
              <a:t> que </a:t>
            </a:r>
            <a:r>
              <a:rPr lang="en-US" sz="1600" err="1">
                <a:solidFill>
                  <a:srgbClr val="374151"/>
                </a:solidFill>
                <a:latin typeface="Söhne"/>
              </a:rPr>
              <a:t>explorem</a:t>
            </a:r>
            <a:r>
              <a:rPr lang="en-US" sz="1600">
                <a:solidFill>
                  <a:srgbClr val="374151"/>
                </a:solidFill>
                <a:latin typeface="Söhne"/>
              </a:rPr>
              <a:t> </a:t>
            </a:r>
            <a:r>
              <a:rPr lang="en-US" sz="1600" err="1">
                <a:solidFill>
                  <a:srgbClr val="374151"/>
                </a:solidFill>
                <a:latin typeface="Söhne"/>
              </a:rPr>
              <a:t>diferentes</a:t>
            </a:r>
            <a:r>
              <a:rPr lang="en-US" sz="1600">
                <a:solidFill>
                  <a:srgbClr val="374151"/>
                </a:solidFill>
                <a:latin typeface="Söhne"/>
              </a:rPr>
              <a:t> </a:t>
            </a:r>
            <a:r>
              <a:rPr lang="en-US" sz="1600" err="1">
                <a:solidFill>
                  <a:srgbClr val="374151"/>
                </a:solidFill>
                <a:latin typeface="Söhne"/>
              </a:rPr>
              <a:t>habilidades</a:t>
            </a:r>
            <a:r>
              <a:rPr lang="en-US" sz="1600">
                <a:solidFill>
                  <a:srgbClr val="374151"/>
                </a:solidFill>
                <a:latin typeface="Söhne"/>
              </a:rPr>
              <a:t> e </a:t>
            </a:r>
            <a:r>
              <a:rPr lang="en-US" sz="1600" err="1">
                <a:solidFill>
                  <a:srgbClr val="374151"/>
                </a:solidFill>
                <a:latin typeface="Söhne"/>
              </a:rPr>
              <a:t>competências</a:t>
            </a:r>
            <a:r>
              <a:rPr lang="en-US" sz="1600">
                <a:solidFill>
                  <a:srgbClr val="374151"/>
                </a:solidFill>
                <a:latin typeface="Söhne"/>
              </a:rPr>
              <a:t> dos </a:t>
            </a:r>
            <a:r>
              <a:rPr lang="en-US" sz="1600" err="1">
                <a:solidFill>
                  <a:srgbClr val="374151"/>
                </a:solidFill>
                <a:latin typeface="Söhne"/>
              </a:rPr>
              <a:t>alunos</a:t>
            </a:r>
            <a:r>
              <a:rPr lang="en-US" sz="1600">
                <a:solidFill>
                  <a:srgbClr val="374151"/>
                </a:solidFill>
                <a:latin typeface="Söhne"/>
              </a:rPr>
              <a:t>. </a:t>
            </a:r>
            <a:r>
              <a:rPr lang="en-US" sz="1600" err="1">
                <a:solidFill>
                  <a:srgbClr val="374151"/>
                </a:solidFill>
                <a:latin typeface="Söhne"/>
              </a:rPr>
              <a:t>Isso</a:t>
            </a:r>
            <a:r>
              <a:rPr lang="en-US" sz="1600">
                <a:solidFill>
                  <a:srgbClr val="374151"/>
                </a:solidFill>
                <a:latin typeface="Söhne"/>
              </a:rPr>
              <a:t> </a:t>
            </a:r>
            <a:r>
              <a:rPr lang="en-US" sz="1600" err="1">
                <a:solidFill>
                  <a:srgbClr val="374151"/>
                </a:solidFill>
                <a:latin typeface="Söhne"/>
              </a:rPr>
              <a:t>pode</a:t>
            </a:r>
            <a:r>
              <a:rPr lang="en-US" sz="1600">
                <a:solidFill>
                  <a:srgbClr val="374151"/>
                </a:solidFill>
                <a:latin typeface="Söhne"/>
              </a:rPr>
              <a:t> </a:t>
            </a:r>
            <a:r>
              <a:rPr lang="en-US" sz="1600" err="1">
                <a:solidFill>
                  <a:srgbClr val="374151"/>
                </a:solidFill>
                <a:latin typeface="Söhne"/>
              </a:rPr>
              <a:t>incluir</a:t>
            </a:r>
            <a:r>
              <a:rPr lang="en-US" sz="1600">
                <a:solidFill>
                  <a:srgbClr val="374151"/>
                </a:solidFill>
                <a:latin typeface="Söhne"/>
              </a:rPr>
              <a:t> </a:t>
            </a:r>
            <a:r>
              <a:rPr lang="en-US" sz="1600" err="1">
                <a:solidFill>
                  <a:srgbClr val="374151"/>
                </a:solidFill>
                <a:latin typeface="Söhne"/>
              </a:rPr>
              <a:t>produções</a:t>
            </a:r>
            <a:r>
              <a:rPr lang="en-US" sz="1600">
                <a:solidFill>
                  <a:srgbClr val="374151"/>
                </a:solidFill>
                <a:latin typeface="Söhne"/>
              </a:rPr>
              <a:t> </a:t>
            </a:r>
            <a:r>
              <a:rPr lang="en-US" sz="1600" err="1">
                <a:solidFill>
                  <a:srgbClr val="374151"/>
                </a:solidFill>
                <a:latin typeface="Söhne"/>
              </a:rPr>
              <a:t>escritas</a:t>
            </a:r>
            <a:r>
              <a:rPr lang="en-US" sz="1600">
                <a:solidFill>
                  <a:srgbClr val="374151"/>
                </a:solidFill>
                <a:latin typeface="Söhne"/>
              </a:rPr>
              <a:t> </a:t>
            </a:r>
            <a:r>
              <a:rPr lang="en-US" sz="1600" err="1">
                <a:solidFill>
                  <a:srgbClr val="374151"/>
                </a:solidFill>
                <a:latin typeface="Söhne"/>
              </a:rPr>
              <a:t>em</a:t>
            </a:r>
            <a:r>
              <a:rPr lang="en-US" sz="1600">
                <a:solidFill>
                  <a:srgbClr val="374151"/>
                </a:solidFill>
                <a:latin typeface="Söhne"/>
              </a:rPr>
              <a:t> </a:t>
            </a:r>
            <a:r>
              <a:rPr lang="en-US" sz="1600" err="1">
                <a:solidFill>
                  <a:srgbClr val="374151"/>
                </a:solidFill>
                <a:latin typeface="Söhne"/>
              </a:rPr>
              <a:t>grupo</a:t>
            </a:r>
            <a:r>
              <a:rPr lang="en-US" sz="1600">
                <a:solidFill>
                  <a:srgbClr val="374151"/>
                </a:solidFill>
                <a:latin typeface="Söhne"/>
              </a:rPr>
              <a:t>, </a:t>
            </a:r>
            <a:r>
              <a:rPr lang="en-US" sz="1600" err="1">
                <a:solidFill>
                  <a:srgbClr val="374151"/>
                </a:solidFill>
                <a:latin typeface="Söhne"/>
              </a:rPr>
              <a:t>pesquisas</a:t>
            </a:r>
            <a:r>
              <a:rPr lang="en-US" sz="1600">
                <a:solidFill>
                  <a:srgbClr val="374151"/>
                </a:solidFill>
                <a:latin typeface="Söhne"/>
              </a:rPr>
              <a:t>, debates, </a:t>
            </a:r>
            <a:r>
              <a:rPr lang="en-US" sz="1600" err="1">
                <a:solidFill>
                  <a:srgbClr val="374151"/>
                </a:solidFill>
                <a:latin typeface="Söhne"/>
              </a:rPr>
              <a:t>dramatizações</a:t>
            </a:r>
            <a:r>
              <a:rPr lang="en-US" sz="1600">
                <a:solidFill>
                  <a:srgbClr val="374151"/>
                </a:solidFill>
                <a:latin typeface="Söhne"/>
              </a:rPr>
              <a:t>, entre </a:t>
            </a:r>
            <a:r>
              <a:rPr lang="en-US" sz="1600" err="1">
                <a:solidFill>
                  <a:srgbClr val="374151"/>
                </a:solidFill>
                <a:latin typeface="Söhne"/>
              </a:rPr>
              <a:t>outras</a:t>
            </a:r>
            <a:r>
              <a:rPr lang="en-US" sz="1600">
                <a:solidFill>
                  <a:srgbClr val="374151"/>
                </a:solidFill>
                <a:latin typeface="Söhne"/>
              </a:rPr>
              <a:t> </a:t>
            </a:r>
            <a:r>
              <a:rPr lang="en-US" sz="1600" err="1">
                <a:solidFill>
                  <a:srgbClr val="374151"/>
                </a:solidFill>
                <a:latin typeface="Söhne"/>
              </a:rPr>
              <a:t>atividades</a:t>
            </a:r>
            <a:r>
              <a:rPr lang="en-US" sz="1600">
                <a:solidFill>
                  <a:srgbClr val="374151"/>
                </a:solidFill>
                <a:latin typeface="Söhne"/>
              </a:rPr>
              <a:t> que </a:t>
            </a:r>
            <a:r>
              <a:rPr lang="en-US" sz="1600" err="1">
                <a:solidFill>
                  <a:srgbClr val="374151"/>
                </a:solidFill>
                <a:latin typeface="Söhne"/>
              </a:rPr>
              <a:t>possibilitem</a:t>
            </a:r>
            <a:r>
              <a:rPr lang="en-US" sz="1600">
                <a:solidFill>
                  <a:srgbClr val="374151"/>
                </a:solidFill>
                <a:latin typeface="Söhne"/>
              </a:rPr>
              <a:t> </a:t>
            </a:r>
            <a:r>
              <a:rPr lang="en-US" sz="1600" err="1">
                <a:solidFill>
                  <a:srgbClr val="374151"/>
                </a:solidFill>
                <a:latin typeface="Söhne"/>
              </a:rPr>
              <a:t>uma</a:t>
            </a:r>
            <a:r>
              <a:rPr lang="en-US" sz="1600">
                <a:solidFill>
                  <a:srgbClr val="374151"/>
                </a:solidFill>
                <a:latin typeface="Söhne"/>
              </a:rPr>
              <a:t> </a:t>
            </a:r>
            <a:r>
              <a:rPr lang="en-US" sz="1600" err="1">
                <a:solidFill>
                  <a:srgbClr val="374151"/>
                </a:solidFill>
                <a:latin typeface="Söhne"/>
              </a:rPr>
              <a:t>abordagem</a:t>
            </a:r>
            <a:r>
              <a:rPr lang="en-US" sz="1600">
                <a:solidFill>
                  <a:srgbClr val="374151"/>
                </a:solidFill>
                <a:latin typeface="Söhne"/>
              </a:rPr>
              <a:t> </a:t>
            </a:r>
            <a:r>
              <a:rPr lang="en-US" sz="1600" err="1">
                <a:solidFill>
                  <a:srgbClr val="374151"/>
                </a:solidFill>
                <a:latin typeface="Söhne"/>
              </a:rPr>
              <a:t>diversificada</a:t>
            </a:r>
            <a:r>
              <a:rPr lang="en-US" sz="1600">
                <a:solidFill>
                  <a:srgbClr val="374151"/>
                </a:solidFill>
                <a:latin typeface="Söhne"/>
              </a:rPr>
              <a:t> da </a:t>
            </a:r>
            <a:r>
              <a:rPr lang="en-US" sz="1600" err="1">
                <a:solidFill>
                  <a:srgbClr val="374151"/>
                </a:solidFill>
                <a:latin typeface="Söhne"/>
              </a:rPr>
              <a:t>obra</a:t>
            </a:r>
            <a:r>
              <a:rPr lang="en-US" sz="1600">
                <a:solidFill>
                  <a:srgbClr val="374151"/>
                </a:solidFill>
                <a:latin typeface="Söhne"/>
              </a:rPr>
              <a:t> e </a:t>
            </a:r>
            <a:r>
              <a:rPr lang="en-US" sz="1600" err="1">
                <a:solidFill>
                  <a:srgbClr val="374151"/>
                </a:solidFill>
                <a:latin typeface="Söhne"/>
              </a:rPr>
              <a:t>estimulem</a:t>
            </a:r>
            <a:r>
              <a:rPr lang="en-US" sz="1600">
                <a:solidFill>
                  <a:srgbClr val="374151"/>
                </a:solidFill>
                <a:latin typeface="Söhne"/>
              </a:rPr>
              <a:t> a </a:t>
            </a:r>
            <a:r>
              <a:rPr lang="en-US" sz="1600" err="1">
                <a:solidFill>
                  <a:srgbClr val="374151"/>
                </a:solidFill>
                <a:latin typeface="Söhne"/>
              </a:rPr>
              <a:t>participação</a:t>
            </a:r>
            <a:r>
              <a:rPr lang="en-US" sz="1600">
                <a:solidFill>
                  <a:srgbClr val="374151"/>
                </a:solidFill>
                <a:latin typeface="Söhne"/>
              </a:rPr>
              <a:t> </a:t>
            </a:r>
            <a:r>
              <a:rPr lang="en-US" sz="1600" err="1">
                <a:solidFill>
                  <a:srgbClr val="374151"/>
                </a:solidFill>
                <a:latin typeface="Söhne"/>
              </a:rPr>
              <a:t>ativa</a:t>
            </a:r>
            <a:r>
              <a:rPr lang="en-US" sz="1600">
                <a:solidFill>
                  <a:srgbClr val="374151"/>
                </a:solidFill>
                <a:latin typeface="Söhne"/>
              </a:rPr>
              <a:t> dos </a:t>
            </a:r>
            <a:r>
              <a:rPr lang="en-US" sz="1600" err="1">
                <a:solidFill>
                  <a:srgbClr val="374151"/>
                </a:solidFill>
                <a:latin typeface="Söhne"/>
              </a:rPr>
              <a:t>alunos</a:t>
            </a:r>
            <a:r>
              <a:rPr lang="en-US" sz="1600">
                <a:solidFill>
                  <a:srgbClr val="374151"/>
                </a:solidFill>
                <a:latin typeface="Söhne"/>
              </a:rPr>
              <a:t>.</a:t>
            </a:r>
          </a:p>
        </p:txBody>
      </p:sp>
    </p:spTree>
    <p:extLst>
      <p:ext uri="{BB962C8B-B14F-4D97-AF65-F5344CB8AC3E}">
        <p14:creationId xmlns:p14="http://schemas.microsoft.com/office/powerpoint/2010/main" val="1618817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2"/>
          <a:stretch>
            <a:fillRect/>
          </a:stretch>
        </p:blipFill>
        <p:spPr>
          <a:xfrm>
            <a:off x="1883" y="-2390"/>
            <a:ext cx="12188234" cy="6862783"/>
          </a:xfrm>
          <a:prstGeom prst="rect">
            <a:avLst/>
          </a:prstGeom>
        </p:spPr>
      </p:pic>
      <p:sp>
        <p:nvSpPr>
          <p:cNvPr id="2" name="CaixaDeTexto 1">
            <a:extLst>
              <a:ext uri="{FF2B5EF4-FFF2-40B4-BE49-F238E27FC236}">
                <a16:creationId xmlns:a16="http://schemas.microsoft.com/office/drawing/2014/main" id="{67F262B7-8F66-A44D-5DF6-A57E02EA0756}"/>
              </a:ext>
            </a:extLst>
          </p:cNvPr>
          <p:cNvSpPr txBox="1"/>
          <p:nvPr/>
        </p:nvSpPr>
        <p:spPr>
          <a:xfrm>
            <a:off x="875818" y="1290576"/>
            <a:ext cx="1035355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a:latin typeface="Calibri"/>
                <a:ea typeface="Open Sans"/>
                <a:cs typeface="Open Sans"/>
              </a:rPr>
              <a:t>(EF69LP03)</a:t>
            </a:r>
            <a:r>
              <a:rPr lang="en-US" sz="1400">
                <a:latin typeface="Calibri"/>
                <a:ea typeface="Open Sans"/>
                <a:cs typeface="Open Sans"/>
              </a:rPr>
              <a:t> </a:t>
            </a:r>
            <a:r>
              <a:rPr lang="en-US" sz="1400" err="1">
                <a:latin typeface="Calibri"/>
                <a:ea typeface="Open Sans"/>
                <a:cs typeface="Open Sans"/>
              </a:rPr>
              <a:t>Identificar</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notícias</a:t>
            </a:r>
            <a:r>
              <a:rPr lang="en-US" sz="1400">
                <a:latin typeface="Calibri"/>
                <a:ea typeface="Open Sans"/>
                <a:cs typeface="Open Sans"/>
              </a:rPr>
              <a:t>, o </a:t>
            </a:r>
            <a:r>
              <a:rPr lang="en-US" sz="1400" err="1">
                <a:latin typeface="Calibri"/>
                <a:ea typeface="Open Sans"/>
                <a:cs typeface="Open Sans"/>
              </a:rPr>
              <a:t>fato</a:t>
            </a:r>
            <a:r>
              <a:rPr lang="en-US" sz="1400">
                <a:latin typeface="Calibri"/>
                <a:ea typeface="Open Sans"/>
                <a:cs typeface="Open Sans"/>
              </a:rPr>
              <a:t> central, </a:t>
            </a:r>
            <a:r>
              <a:rPr lang="en-US" sz="1400" err="1">
                <a:latin typeface="Calibri"/>
                <a:ea typeface="Open Sans"/>
                <a:cs typeface="Open Sans"/>
              </a:rPr>
              <a:t>suas</a:t>
            </a:r>
            <a:r>
              <a:rPr lang="en-US" sz="1400">
                <a:latin typeface="Calibri"/>
                <a:ea typeface="Open Sans"/>
                <a:cs typeface="Open Sans"/>
              </a:rPr>
              <a:t> </a:t>
            </a:r>
            <a:r>
              <a:rPr lang="en-US" sz="1400" err="1">
                <a:latin typeface="Calibri"/>
                <a:ea typeface="Open Sans"/>
                <a:cs typeface="Open Sans"/>
              </a:rPr>
              <a:t>principais</a:t>
            </a:r>
            <a:r>
              <a:rPr lang="en-US" sz="1400">
                <a:latin typeface="Calibri"/>
                <a:ea typeface="Open Sans"/>
                <a:cs typeface="Open Sans"/>
              </a:rPr>
              <a:t> </a:t>
            </a:r>
            <a:r>
              <a:rPr lang="en-US" sz="1400" err="1">
                <a:latin typeface="Calibri"/>
                <a:ea typeface="Open Sans"/>
                <a:cs typeface="Open Sans"/>
              </a:rPr>
              <a:t>circunstâncias</a:t>
            </a:r>
            <a:r>
              <a:rPr lang="en-US" sz="1400">
                <a:latin typeface="Calibri"/>
                <a:ea typeface="Open Sans"/>
                <a:cs typeface="Open Sans"/>
              </a:rPr>
              <a:t> e </a:t>
            </a:r>
            <a:r>
              <a:rPr lang="en-US" sz="1400" err="1">
                <a:latin typeface="Calibri"/>
                <a:ea typeface="Open Sans"/>
                <a:cs typeface="Open Sans"/>
              </a:rPr>
              <a:t>eventuais</a:t>
            </a:r>
            <a:r>
              <a:rPr lang="en-US" sz="1400">
                <a:latin typeface="Calibri"/>
                <a:ea typeface="Open Sans"/>
                <a:cs typeface="Open Sans"/>
              </a:rPr>
              <a:t> </a:t>
            </a:r>
            <a:r>
              <a:rPr lang="en-US" sz="1400" err="1">
                <a:latin typeface="Calibri"/>
                <a:ea typeface="Open Sans"/>
                <a:cs typeface="Open Sans"/>
              </a:rPr>
              <a:t>decorrências</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reportagens</a:t>
            </a:r>
            <a:r>
              <a:rPr lang="en-US" sz="1400">
                <a:latin typeface="Calibri"/>
                <a:ea typeface="Open Sans"/>
                <a:cs typeface="Open Sans"/>
              </a:rPr>
              <a:t> e </a:t>
            </a:r>
            <a:r>
              <a:rPr lang="en-US" sz="1400" err="1">
                <a:latin typeface="Calibri"/>
                <a:ea typeface="Open Sans"/>
                <a:cs typeface="Open Sans"/>
              </a:rPr>
              <a:t>fotorreportagens</a:t>
            </a:r>
            <a:r>
              <a:rPr lang="en-US" sz="1400">
                <a:latin typeface="Calibri"/>
                <a:ea typeface="Open Sans"/>
                <a:cs typeface="Open Sans"/>
              </a:rPr>
              <a:t> o </a:t>
            </a:r>
            <a:r>
              <a:rPr lang="en-US" sz="1400" err="1">
                <a:latin typeface="Calibri"/>
                <a:ea typeface="Open Sans"/>
                <a:cs typeface="Open Sans"/>
              </a:rPr>
              <a:t>fato</a:t>
            </a:r>
            <a:r>
              <a:rPr lang="en-US" sz="1400">
                <a:latin typeface="Calibri"/>
                <a:ea typeface="Open Sans"/>
                <a:cs typeface="Open Sans"/>
              </a:rPr>
              <a:t> </a:t>
            </a:r>
            <a:r>
              <a:rPr lang="en-US" sz="1400" err="1">
                <a:latin typeface="Calibri"/>
                <a:ea typeface="Open Sans"/>
                <a:cs typeface="Open Sans"/>
              </a:rPr>
              <a:t>ou</a:t>
            </a:r>
            <a:r>
              <a:rPr lang="en-US" sz="1400">
                <a:latin typeface="Calibri"/>
                <a:ea typeface="Open Sans"/>
                <a:cs typeface="Open Sans"/>
              </a:rPr>
              <a:t> a </a:t>
            </a:r>
            <a:r>
              <a:rPr lang="en-US" sz="1400" err="1">
                <a:latin typeface="Calibri"/>
                <a:ea typeface="Open Sans"/>
                <a:cs typeface="Open Sans"/>
              </a:rPr>
              <a:t>temática</a:t>
            </a:r>
            <a:r>
              <a:rPr lang="en-US" sz="1400">
                <a:latin typeface="Calibri"/>
                <a:ea typeface="Open Sans"/>
                <a:cs typeface="Open Sans"/>
              </a:rPr>
              <a:t> </a:t>
            </a:r>
            <a:r>
              <a:rPr lang="en-US" sz="1400" err="1">
                <a:latin typeface="Calibri"/>
                <a:ea typeface="Open Sans"/>
                <a:cs typeface="Open Sans"/>
              </a:rPr>
              <a:t>retratada</a:t>
            </a:r>
            <a:r>
              <a:rPr lang="en-US" sz="1400">
                <a:latin typeface="Calibri"/>
                <a:ea typeface="Open Sans"/>
                <a:cs typeface="Open Sans"/>
              </a:rPr>
              <a:t> e a </a:t>
            </a:r>
            <a:r>
              <a:rPr lang="en-US" sz="1400" err="1">
                <a:latin typeface="Calibri"/>
                <a:ea typeface="Open Sans"/>
                <a:cs typeface="Open Sans"/>
              </a:rPr>
              <a:t>perspectiva</a:t>
            </a:r>
            <a:r>
              <a:rPr lang="en-US" sz="1400">
                <a:latin typeface="Calibri"/>
                <a:ea typeface="Open Sans"/>
                <a:cs typeface="Open Sans"/>
              </a:rPr>
              <a:t> de </a:t>
            </a:r>
            <a:r>
              <a:rPr lang="en-US" sz="1400" err="1">
                <a:latin typeface="Calibri"/>
                <a:ea typeface="Open Sans"/>
                <a:cs typeface="Open Sans"/>
              </a:rPr>
              <a:t>abordagem</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entrevistas</a:t>
            </a:r>
            <a:r>
              <a:rPr lang="en-US" sz="1400">
                <a:latin typeface="Calibri"/>
                <a:ea typeface="Open Sans"/>
                <a:cs typeface="Open Sans"/>
              </a:rPr>
              <a:t> </a:t>
            </a:r>
            <a:r>
              <a:rPr lang="en-US" sz="1400" err="1">
                <a:latin typeface="Calibri"/>
                <a:ea typeface="Open Sans"/>
                <a:cs typeface="Open Sans"/>
              </a:rPr>
              <a:t>os</a:t>
            </a:r>
            <a:r>
              <a:rPr lang="en-US" sz="1400">
                <a:latin typeface="Calibri"/>
                <a:ea typeface="Open Sans"/>
                <a:cs typeface="Open Sans"/>
              </a:rPr>
              <a:t> </a:t>
            </a:r>
            <a:r>
              <a:rPr lang="en-US" sz="1400" err="1">
                <a:latin typeface="Calibri"/>
                <a:ea typeface="Open Sans"/>
                <a:cs typeface="Open Sans"/>
              </a:rPr>
              <a:t>principais</a:t>
            </a:r>
            <a:r>
              <a:rPr lang="en-US" sz="1400">
                <a:latin typeface="Calibri"/>
                <a:ea typeface="Open Sans"/>
                <a:cs typeface="Open Sans"/>
              </a:rPr>
              <a:t> </a:t>
            </a:r>
            <a:r>
              <a:rPr lang="en-US" sz="1400" err="1">
                <a:latin typeface="Calibri"/>
                <a:ea typeface="Open Sans"/>
                <a:cs typeface="Open Sans"/>
              </a:rPr>
              <a:t>temas</a:t>
            </a:r>
            <a:r>
              <a:rPr lang="en-US" sz="1400">
                <a:latin typeface="Calibri"/>
                <a:ea typeface="Open Sans"/>
                <a:cs typeface="Open Sans"/>
              </a:rPr>
              <a:t>/</a:t>
            </a:r>
            <a:r>
              <a:rPr lang="en-US" sz="1400" err="1">
                <a:latin typeface="Calibri"/>
                <a:ea typeface="Open Sans"/>
                <a:cs typeface="Open Sans"/>
              </a:rPr>
              <a:t>subtemas</a:t>
            </a:r>
            <a:r>
              <a:rPr lang="en-US" sz="1400">
                <a:latin typeface="Calibri"/>
                <a:ea typeface="Open Sans"/>
                <a:cs typeface="Open Sans"/>
              </a:rPr>
              <a:t> </a:t>
            </a:r>
            <a:r>
              <a:rPr lang="en-US" sz="1400" err="1">
                <a:latin typeface="Calibri"/>
                <a:ea typeface="Open Sans"/>
                <a:cs typeface="Open Sans"/>
              </a:rPr>
              <a:t>abordados</a:t>
            </a:r>
            <a:r>
              <a:rPr lang="en-US" sz="1400">
                <a:latin typeface="Calibri"/>
                <a:ea typeface="Open Sans"/>
                <a:cs typeface="Open Sans"/>
              </a:rPr>
              <a:t>, </a:t>
            </a:r>
            <a:r>
              <a:rPr lang="en-US" sz="1400" err="1">
                <a:latin typeface="Calibri"/>
                <a:ea typeface="Open Sans"/>
                <a:cs typeface="Open Sans"/>
              </a:rPr>
              <a:t>explicações</a:t>
            </a:r>
            <a:r>
              <a:rPr lang="en-US" sz="1400">
                <a:latin typeface="Calibri"/>
                <a:ea typeface="Open Sans"/>
                <a:cs typeface="Open Sans"/>
              </a:rPr>
              <a:t> dadas </a:t>
            </a:r>
            <a:r>
              <a:rPr lang="en-US" sz="1400" err="1">
                <a:latin typeface="Calibri"/>
                <a:ea typeface="Open Sans"/>
                <a:cs typeface="Open Sans"/>
              </a:rPr>
              <a:t>ou</a:t>
            </a:r>
            <a:r>
              <a:rPr lang="en-US" sz="1400">
                <a:latin typeface="Calibri"/>
                <a:ea typeface="Open Sans"/>
                <a:cs typeface="Open Sans"/>
              </a:rPr>
              <a:t> </a:t>
            </a:r>
            <a:r>
              <a:rPr lang="en-US" sz="1400" err="1">
                <a:latin typeface="Calibri"/>
                <a:ea typeface="Open Sans"/>
                <a:cs typeface="Open Sans"/>
              </a:rPr>
              <a:t>teses</a:t>
            </a:r>
            <a:r>
              <a:rPr lang="en-US" sz="1400">
                <a:latin typeface="Calibri"/>
                <a:ea typeface="Open Sans"/>
                <a:cs typeface="Open Sans"/>
              </a:rPr>
              <a:t> </a:t>
            </a:r>
            <a:r>
              <a:rPr lang="en-US" sz="1400" err="1">
                <a:latin typeface="Calibri"/>
                <a:ea typeface="Open Sans"/>
                <a:cs typeface="Open Sans"/>
              </a:rPr>
              <a:t>defendidas</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relação</a:t>
            </a:r>
            <a:r>
              <a:rPr lang="en-US" sz="1400">
                <a:latin typeface="Calibri"/>
                <a:ea typeface="Open Sans"/>
                <a:cs typeface="Open Sans"/>
              </a:rPr>
              <a:t> a </a:t>
            </a:r>
            <a:r>
              <a:rPr lang="en-US" sz="1400" err="1">
                <a:latin typeface="Calibri"/>
                <a:ea typeface="Open Sans"/>
                <a:cs typeface="Open Sans"/>
              </a:rPr>
              <a:t>esses</a:t>
            </a:r>
            <a:r>
              <a:rPr lang="en-US" sz="1400">
                <a:latin typeface="Calibri"/>
                <a:ea typeface="Open Sans"/>
                <a:cs typeface="Open Sans"/>
              </a:rPr>
              <a:t> </a:t>
            </a:r>
            <a:r>
              <a:rPr lang="en-US" sz="1400" err="1">
                <a:latin typeface="Calibri"/>
                <a:ea typeface="Open Sans"/>
                <a:cs typeface="Open Sans"/>
              </a:rPr>
              <a:t>subtemas</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tirinhas</a:t>
            </a:r>
            <a:r>
              <a:rPr lang="en-US" sz="1400">
                <a:latin typeface="Calibri"/>
                <a:ea typeface="Open Sans"/>
                <a:cs typeface="Open Sans"/>
              </a:rPr>
              <a:t>, memes, charge, a </a:t>
            </a:r>
            <a:r>
              <a:rPr lang="en-US" sz="1400" err="1">
                <a:latin typeface="Calibri"/>
                <a:ea typeface="Open Sans"/>
                <a:cs typeface="Open Sans"/>
              </a:rPr>
              <a:t>crítica</a:t>
            </a:r>
            <a:r>
              <a:rPr lang="en-US" sz="1400">
                <a:latin typeface="Calibri"/>
                <a:ea typeface="Open Sans"/>
                <a:cs typeface="Open Sans"/>
              </a:rPr>
              <a:t>, </a:t>
            </a:r>
            <a:r>
              <a:rPr lang="en-US" sz="1400" err="1">
                <a:latin typeface="Calibri"/>
                <a:ea typeface="Open Sans"/>
                <a:cs typeface="Open Sans"/>
              </a:rPr>
              <a:t>ironia</a:t>
            </a:r>
            <a:r>
              <a:rPr lang="en-US" sz="1400">
                <a:latin typeface="Calibri"/>
                <a:ea typeface="Open Sans"/>
                <a:cs typeface="Open Sans"/>
              </a:rPr>
              <a:t> </a:t>
            </a:r>
            <a:r>
              <a:rPr lang="en-US" sz="1400" err="1">
                <a:latin typeface="Calibri"/>
                <a:ea typeface="Open Sans"/>
                <a:cs typeface="Open Sans"/>
              </a:rPr>
              <a:t>ou</a:t>
            </a:r>
            <a:r>
              <a:rPr lang="en-US" sz="1400">
                <a:latin typeface="Calibri"/>
                <a:ea typeface="Open Sans"/>
                <a:cs typeface="Open Sans"/>
              </a:rPr>
              <a:t> humor </a:t>
            </a:r>
            <a:r>
              <a:rPr lang="en-US" sz="1400" err="1">
                <a:latin typeface="Calibri"/>
                <a:ea typeface="Open Sans"/>
                <a:cs typeface="Open Sans"/>
              </a:rPr>
              <a:t>presente</a:t>
            </a:r>
            <a:r>
              <a:rPr lang="en-US" sz="1400">
                <a:latin typeface="Calibri"/>
                <a:ea typeface="Open Sans"/>
                <a:cs typeface="Open Sans"/>
              </a:rPr>
              <a:t>.</a:t>
            </a:r>
            <a:endParaRPr lang="en-US" sz="1400">
              <a:latin typeface="Calibri"/>
            </a:endParaRPr>
          </a:p>
        </p:txBody>
      </p:sp>
      <p:sp>
        <p:nvSpPr>
          <p:cNvPr id="3" name="CaixaDeTexto 2">
            <a:extLst>
              <a:ext uri="{FF2B5EF4-FFF2-40B4-BE49-F238E27FC236}">
                <a16:creationId xmlns:a16="http://schemas.microsoft.com/office/drawing/2014/main" id="{8684AC85-88AA-DC12-7DD2-8923BB8F57E2}"/>
              </a:ext>
            </a:extLst>
          </p:cNvPr>
          <p:cNvSpPr txBox="1"/>
          <p:nvPr/>
        </p:nvSpPr>
        <p:spPr>
          <a:xfrm>
            <a:off x="875817" y="2023641"/>
            <a:ext cx="1035355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a:latin typeface="Calibri"/>
                <a:ea typeface="Open Sans"/>
                <a:cs typeface="Open Sans"/>
              </a:rPr>
              <a:t>(EF69LP05)</a:t>
            </a:r>
            <a:r>
              <a:rPr lang="en-US" sz="1400">
                <a:latin typeface="Calibri"/>
                <a:ea typeface="Open Sans"/>
                <a:cs typeface="Open Sans"/>
              </a:rPr>
              <a:t> </a:t>
            </a:r>
            <a:r>
              <a:rPr lang="en-US" sz="1400" err="1">
                <a:latin typeface="Calibri"/>
                <a:ea typeface="Open Sans"/>
                <a:cs typeface="Open Sans"/>
              </a:rPr>
              <a:t>Inferir</a:t>
            </a:r>
            <a:r>
              <a:rPr lang="en-US" sz="1400">
                <a:latin typeface="Calibri"/>
                <a:ea typeface="Open Sans"/>
                <a:cs typeface="Open Sans"/>
              </a:rPr>
              <a:t> e </a:t>
            </a:r>
            <a:r>
              <a:rPr lang="en-US" sz="1400" err="1">
                <a:latin typeface="Calibri"/>
                <a:ea typeface="Open Sans"/>
                <a:cs typeface="Open Sans"/>
              </a:rPr>
              <a:t>justificar</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textos</a:t>
            </a:r>
            <a:r>
              <a:rPr lang="en-US" sz="1400">
                <a:latin typeface="Calibri"/>
                <a:ea typeface="Open Sans"/>
                <a:cs typeface="Open Sans"/>
              </a:rPr>
              <a:t> </a:t>
            </a:r>
            <a:r>
              <a:rPr lang="en-US" sz="1400" err="1">
                <a:latin typeface="Calibri"/>
                <a:ea typeface="Open Sans"/>
                <a:cs typeface="Open Sans"/>
              </a:rPr>
              <a:t>multissemióticos</a:t>
            </a:r>
            <a:r>
              <a:rPr lang="en-US" sz="1400">
                <a:latin typeface="Calibri"/>
                <a:ea typeface="Open Sans"/>
                <a:cs typeface="Open Sans"/>
              </a:rPr>
              <a:t> – </a:t>
            </a:r>
            <a:r>
              <a:rPr lang="en-US" sz="1400" err="1">
                <a:latin typeface="Calibri"/>
                <a:ea typeface="Open Sans"/>
                <a:cs typeface="Open Sans"/>
              </a:rPr>
              <a:t>tirinhas</a:t>
            </a:r>
            <a:r>
              <a:rPr lang="en-US" sz="1400">
                <a:latin typeface="Calibri"/>
                <a:ea typeface="Open Sans"/>
                <a:cs typeface="Open Sans"/>
              </a:rPr>
              <a:t>, charges, memes, </a:t>
            </a:r>
            <a:r>
              <a:rPr lang="en-US" sz="1400" i="1">
                <a:latin typeface="Calibri"/>
                <a:ea typeface="Open Sans"/>
                <a:cs typeface="Open Sans"/>
              </a:rPr>
              <a:t>gifs</a:t>
            </a:r>
            <a:r>
              <a:rPr lang="en-US" sz="1400">
                <a:latin typeface="Calibri"/>
                <a:ea typeface="Open Sans"/>
                <a:cs typeface="Open Sans"/>
              </a:rPr>
              <a:t> etc. –, o </a:t>
            </a:r>
            <a:r>
              <a:rPr lang="en-US" sz="1400" err="1">
                <a:latin typeface="Calibri"/>
                <a:ea typeface="Open Sans"/>
                <a:cs typeface="Open Sans"/>
              </a:rPr>
              <a:t>efeito</a:t>
            </a:r>
            <a:r>
              <a:rPr lang="en-US" sz="1400">
                <a:latin typeface="Calibri"/>
                <a:ea typeface="Open Sans"/>
                <a:cs typeface="Open Sans"/>
              </a:rPr>
              <a:t> de humor, </a:t>
            </a:r>
            <a:r>
              <a:rPr lang="en-US" sz="1400" err="1">
                <a:latin typeface="Calibri"/>
                <a:ea typeface="Open Sans"/>
                <a:cs typeface="Open Sans"/>
              </a:rPr>
              <a:t>ironia</a:t>
            </a:r>
            <a:r>
              <a:rPr lang="en-US" sz="1400">
                <a:latin typeface="Calibri"/>
                <a:ea typeface="Open Sans"/>
                <a:cs typeface="Open Sans"/>
              </a:rPr>
              <a:t> e/</a:t>
            </a:r>
            <a:r>
              <a:rPr lang="en-US" sz="1400" err="1">
                <a:latin typeface="Calibri"/>
                <a:ea typeface="Open Sans"/>
                <a:cs typeface="Open Sans"/>
              </a:rPr>
              <a:t>ou</a:t>
            </a:r>
            <a:r>
              <a:rPr lang="en-US" sz="1400">
                <a:latin typeface="Calibri"/>
                <a:ea typeface="Open Sans"/>
                <a:cs typeface="Open Sans"/>
              </a:rPr>
              <a:t> </a:t>
            </a:r>
            <a:r>
              <a:rPr lang="en-US" sz="1400" err="1">
                <a:latin typeface="Calibri"/>
                <a:ea typeface="Open Sans"/>
                <a:cs typeface="Open Sans"/>
              </a:rPr>
              <a:t>crítica</a:t>
            </a:r>
            <a:r>
              <a:rPr lang="en-US" sz="1400">
                <a:latin typeface="Calibri"/>
                <a:ea typeface="Open Sans"/>
                <a:cs typeface="Open Sans"/>
              </a:rPr>
              <a:t> </a:t>
            </a:r>
            <a:r>
              <a:rPr lang="en-US" sz="1400" err="1">
                <a:latin typeface="Calibri"/>
                <a:ea typeface="Open Sans"/>
                <a:cs typeface="Open Sans"/>
              </a:rPr>
              <a:t>pelo</a:t>
            </a:r>
            <a:r>
              <a:rPr lang="en-US" sz="1400">
                <a:latin typeface="Calibri"/>
                <a:ea typeface="Open Sans"/>
                <a:cs typeface="Open Sans"/>
              </a:rPr>
              <a:t> </a:t>
            </a:r>
            <a:r>
              <a:rPr lang="en-US" sz="1400" err="1">
                <a:latin typeface="Calibri"/>
                <a:ea typeface="Open Sans"/>
                <a:cs typeface="Open Sans"/>
              </a:rPr>
              <a:t>uso</a:t>
            </a:r>
            <a:r>
              <a:rPr lang="en-US" sz="1400">
                <a:latin typeface="Calibri"/>
                <a:ea typeface="Open Sans"/>
                <a:cs typeface="Open Sans"/>
              </a:rPr>
              <a:t> </a:t>
            </a:r>
            <a:r>
              <a:rPr lang="en-US" sz="1400" err="1">
                <a:latin typeface="Calibri"/>
                <a:ea typeface="Open Sans"/>
                <a:cs typeface="Open Sans"/>
              </a:rPr>
              <a:t>ambíguo</a:t>
            </a:r>
            <a:r>
              <a:rPr lang="en-US" sz="1400">
                <a:latin typeface="Calibri"/>
                <a:ea typeface="Open Sans"/>
                <a:cs typeface="Open Sans"/>
              </a:rPr>
              <a:t> de </a:t>
            </a:r>
            <a:r>
              <a:rPr lang="en-US" sz="1400" err="1">
                <a:latin typeface="Calibri"/>
                <a:ea typeface="Open Sans"/>
                <a:cs typeface="Open Sans"/>
              </a:rPr>
              <a:t>palavras</a:t>
            </a:r>
            <a:r>
              <a:rPr lang="en-US" sz="1400">
                <a:latin typeface="Calibri"/>
                <a:ea typeface="Open Sans"/>
                <a:cs typeface="Open Sans"/>
              </a:rPr>
              <a:t>, </a:t>
            </a:r>
            <a:r>
              <a:rPr lang="en-US" sz="1400" err="1">
                <a:latin typeface="Calibri"/>
                <a:ea typeface="Open Sans"/>
                <a:cs typeface="Open Sans"/>
              </a:rPr>
              <a:t>expressões</a:t>
            </a:r>
            <a:r>
              <a:rPr lang="en-US" sz="1400">
                <a:latin typeface="Calibri"/>
                <a:ea typeface="Open Sans"/>
                <a:cs typeface="Open Sans"/>
              </a:rPr>
              <a:t> </a:t>
            </a:r>
            <a:r>
              <a:rPr lang="en-US" sz="1400" err="1">
                <a:latin typeface="Calibri"/>
                <a:ea typeface="Open Sans"/>
                <a:cs typeface="Open Sans"/>
              </a:rPr>
              <a:t>ou</a:t>
            </a:r>
            <a:r>
              <a:rPr lang="en-US" sz="1400">
                <a:latin typeface="Calibri"/>
                <a:ea typeface="Open Sans"/>
                <a:cs typeface="Open Sans"/>
              </a:rPr>
              <a:t> imagens </a:t>
            </a:r>
            <a:r>
              <a:rPr lang="en-US" sz="1400" err="1">
                <a:latin typeface="Calibri"/>
                <a:ea typeface="Open Sans"/>
                <a:cs typeface="Open Sans"/>
              </a:rPr>
              <a:t>ambíguas</a:t>
            </a:r>
            <a:r>
              <a:rPr lang="en-US" sz="1400">
                <a:latin typeface="Calibri"/>
                <a:ea typeface="Open Sans"/>
                <a:cs typeface="Open Sans"/>
              </a:rPr>
              <a:t>, de </a:t>
            </a:r>
            <a:r>
              <a:rPr lang="en-US" sz="1400" err="1">
                <a:latin typeface="Calibri"/>
                <a:ea typeface="Open Sans"/>
                <a:cs typeface="Open Sans"/>
              </a:rPr>
              <a:t>clichês</a:t>
            </a:r>
            <a:r>
              <a:rPr lang="en-US" sz="1400">
                <a:latin typeface="Calibri"/>
                <a:ea typeface="Open Sans"/>
                <a:cs typeface="Open Sans"/>
              </a:rPr>
              <a:t>, de </a:t>
            </a:r>
            <a:r>
              <a:rPr lang="en-US" sz="1400" err="1">
                <a:latin typeface="Calibri"/>
                <a:ea typeface="Open Sans"/>
                <a:cs typeface="Open Sans"/>
              </a:rPr>
              <a:t>recursos</a:t>
            </a:r>
            <a:r>
              <a:rPr lang="en-US" sz="1400">
                <a:latin typeface="Calibri"/>
                <a:ea typeface="Open Sans"/>
                <a:cs typeface="Open Sans"/>
              </a:rPr>
              <a:t> </a:t>
            </a:r>
            <a:r>
              <a:rPr lang="en-US" sz="1400" err="1">
                <a:latin typeface="Calibri"/>
                <a:ea typeface="Open Sans"/>
                <a:cs typeface="Open Sans"/>
              </a:rPr>
              <a:t>iconográficos</a:t>
            </a:r>
            <a:r>
              <a:rPr lang="en-US" sz="1400">
                <a:latin typeface="Calibri"/>
                <a:ea typeface="Open Sans"/>
                <a:cs typeface="Open Sans"/>
              </a:rPr>
              <a:t>, de </a:t>
            </a:r>
            <a:r>
              <a:rPr lang="en-US" sz="1400" err="1">
                <a:latin typeface="Calibri"/>
                <a:ea typeface="Open Sans"/>
                <a:cs typeface="Open Sans"/>
              </a:rPr>
              <a:t>pontuação</a:t>
            </a:r>
            <a:r>
              <a:rPr lang="en-US" sz="1400">
                <a:latin typeface="Calibri"/>
                <a:ea typeface="Open Sans"/>
                <a:cs typeface="Open Sans"/>
              </a:rPr>
              <a:t> etc.</a:t>
            </a:r>
            <a:endParaRPr lang="en-US" sz="1400">
              <a:latin typeface="Calibri"/>
              <a:ea typeface="Calibri"/>
              <a:cs typeface="Calibri"/>
            </a:endParaRPr>
          </a:p>
        </p:txBody>
      </p:sp>
      <p:sp>
        <p:nvSpPr>
          <p:cNvPr id="5" name="CaixaDeTexto 4">
            <a:extLst>
              <a:ext uri="{FF2B5EF4-FFF2-40B4-BE49-F238E27FC236}">
                <a16:creationId xmlns:a16="http://schemas.microsoft.com/office/drawing/2014/main" id="{CFE6C537-0AA9-30EA-384A-92E4069DBADF}"/>
              </a:ext>
            </a:extLst>
          </p:cNvPr>
          <p:cNvSpPr txBox="1"/>
          <p:nvPr/>
        </p:nvSpPr>
        <p:spPr>
          <a:xfrm>
            <a:off x="875818" y="2654651"/>
            <a:ext cx="10353553"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a:latin typeface="Calibri"/>
                <a:ea typeface="Open Sans"/>
                <a:cs typeface="Open Sans"/>
              </a:rPr>
              <a:t>(EF69LP17)</a:t>
            </a:r>
            <a:r>
              <a:rPr lang="en-US" sz="1400">
                <a:latin typeface="Calibri"/>
                <a:ea typeface="Open Sans"/>
                <a:cs typeface="Open Sans"/>
              </a:rPr>
              <a:t> </a:t>
            </a:r>
            <a:r>
              <a:rPr lang="en-US" sz="1400" err="1">
                <a:latin typeface="Calibri"/>
                <a:ea typeface="Open Sans"/>
                <a:cs typeface="Open Sans"/>
              </a:rPr>
              <a:t>Perceber</a:t>
            </a:r>
            <a:r>
              <a:rPr lang="en-US" sz="1400">
                <a:latin typeface="Calibri"/>
                <a:ea typeface="Open Sans"/>
                <a:cs typeface="Open Sans"/>
              </a:rPr>
              <a:t> e </a:t>
            </a:r>
            <a:r>
              <a:rPr lang="en-US" sz="1400" err="1">
                <a:latin typeface="Calibri"/>
                <a:ea typeface="Open Sans"/>
                <a:cs typeface="Open Sans"/>
              </a:rPr>
              <a:t>analisar</a:t>
            </a:r>
            <a:r>
              <a:rPr lang="en-US" sz="1400">
                <a:latin typeface="Calibri"/>
                <a:ea typeface="Open Sans"/>
                <a:cs typeface="Open Sans"/>
              </a:rPr>
              <a:t> </a:t>
            </a:r>
            <a:r>
              <a:rPr lang="en-US" sz="1400" err="1">
                <a:latin typeface="Calibri"/>
                <a:ea typeface="Open Sans"/>
                <a:cs typeface="Open Sans"/>
              </a:rPr>
              <a:t>os</a:t>
            </a:r>
            <a:r>
              <a:rPr lang="en-US" sz="1400">
                <a:latin typeface="Calibri"/>
                <a:ea typeface="Open Sans"/>
                <a:cs typeface="Open Sans"/>
              </a:rPr>
              <a:t> </a:t>
            </a:r>
            <a:r>
              <a:rPr lang="en-US" sz="1400" err="1">
                <a:latin typeface="Calibri"/>
                <a:ea typeface="Open Sans"/>
                <a:cs typeface="Open Sans"/>
              </a:rPr>
              <a:t>recursos</a:t>
            </a:r>
            <a:r>
              <a:rPr lang="en-US" sz="1400">
                <a:latin typeface="Calibri"/>
                <a:ea typeface="Open Sans"/>
                <a:cs typeface="Open Sans"/>
              </a:rPr>
              <a:t> </a:t>
            </a:r>
            <a:r>
              <a:rPr lang="en-US" sz="1400" err="1">
                <a:latin typeface="Calibri"/>
                <a:ea typeface="Open Sans"/>
                <a:cs typeface="Open Sans"/>
              </a:rPr>
              <a:t>estilísticos</a:t>
            </a:r>
            <a:r>
              <a:rPr lang="en-US" sz="1400">
                <a:latin typeface="Calibri"/>
                <a:ea typeface="Open Sans"/>
                <a:cs typeface="Open Sans"/>
              </a:rPr>
              <a:t> e </a:t>
            </a:r>
            <a:r>
              <a:rPr lang="en-US" sz="1400" err="1">
                <a:latin typeface="Calibri"/>
                <a:ea typeface="Open Sans"/>
                <a:cs typeface="Open Sans"/>
              </a:rPr>
              <a:t>semióticos</a:t>
            </a:r>
            <a:r>
              <a:rPr lang="en-US" sz="1400">
                <a:latin typeface="Calibri"/>
                <a:ea typeface="Open Sans"/>
                <a:cs typeface="Open Sans"/>
              </a:rPr>
              <a:t> dos </a:t>
            </a:r>
            <a:r>
              <a:rPr lang="en-US" sz="1400" err="1">
                <a:latin typeface="Calibri"/>
                <a:ea typeface="Open Sans"/>
                <a:cs typeface="Open Sans"/>
              </a:rPr>
              <a:t>gêneros</a:t>
            </a:r>
            <a:r>
              <a:rPr lang="en-US" sz="1400">
                <a:latin typeface="Calibri"/>
                <a:ea typeface="Open Sans"/>
                <a:cs typeface="Open Sans"/>
              </a:rPr>
              <a:t> </a:t>
            </a:r>
            <a:r>
              <a:rPr lang="en-US" sz="1400" err="1">
                <a:latin typeface="Calibri"/>
                <a:ea typeface="Open Sans"/>
                <a:cs typeface="Open Sans"/>
              </a:rPr>
              <a:t>jornalísticos</a:t>
            </a:r>
            <a:r>
              <a:rPr lang="en-US" sz="1400">
                <a:latin typeface="Calibri"/>
                <a:ea typeface="Open Sans"/>
                <a:cs typeface="Open Sans"/>
              </a:rPr>
              <a:t> e </a:t>
            </a:r>
            <a:r>
              <a:rPr lang="en-US" sz="1400" err="1">
                <a:latin typeface="Calibri"/>
                <a:ea typeface="Open Sans"/>
                <a:cs typeface="Open Sans"/>
              </a:rPr>
              <a:t>publicitários</a:t>
            </a:r>
            <a:r>
              <a:rPr lang="en-US" sz="1400">
                <a:latin typeface="Calibri"/>
                <a:ea typeface="Open Sans"/>
                <a:cs typeface="Open Sans"/>
              </a:rPr>
              <a:t>, </a:t>
            </a:r>
            <a:r>
              <a:rPr lang="en-US" sz="1400" err="1">
                <a:latin typeface="Calibri"/>
                <a:ea typeface="Open Sans"/>
                <a:cs typeface="Open Sans"/>
              </a:rPr>
              <a:t>os</a:t>
            </a:r>
            <a:r>
              <a:rPr lang="en-US" sz="1400">
                <a:latin typeface="Calibri"/>
                <a:ea typeface="Open Sans"/>
                <a:cs typeface="Open Sans"/>
              </a:rPr>
              <a:t> </a:t>
            </a:r>
            <a:r>
              <a:rPr lang="en-US" sz="1400" err="1">
                <a:latin typeface="Calibri"/>
                <a:ea typeface="Open Sans"/>
                <a:cs typeface="Open Sans"/>
              </a:rPr>
              <a:t>aspectos</a:t>
            </a:r>
            <a:r>
              <a:rPr lang="en-US" sz="1400">
                <a:latin typeface="Calibri"/>
                <a:ea typeface="Open Sans"/>
                <a:cs typeface="Open Sans"/>
              </a:rPr>
              <a:t> </a:t>
            </a:r>
            <a:r>
              <a:rPr lang="en-US" sz="1400" err="1">
                <a:latin typeface="Calibri"/>
                <a:ea typeface="Open Sans"/>
                <a:cs typeface="Open Sans"/>
              </a:rPr>
              <a:t>relativos</a:t>
            </a:r>
            <a:r>
              <a:rPr lang="en-US" sz="1400">
                <a:latin typeface="Calibri"/>
                <a:ea typeface="Open Sans"/>
                <a:cs typeface="Open Sans"/>
              </a:rPr>
              <a:t> </a:t>
            </a:r>
            <a:r>
              <a:rPr lang="en-US" sz="1400" err="1">
                <a:latin typeface="Calibri"/>
                <a:ea typeface="Open Sans"/>
                <a:cs typeface="Open Sans"/>
              </a:rPr>
              <a:t>ao</a:t>
            </a:r>
            <a:r>
              <a:rPr lang="en-US" sz="1400">
                <a:latin typeface="Calibri"/>
                <a:ea typeface="Open Sans"/>
                <a:cs typeface="Open Sans"/>
              </a:rPr>
              <a:t> </a:t>
            </a:r>
            <a:r>
              <a:rPr lang="en-US" sz="1400" err="1">
                <a:latin typeface="Calibri"/>
                <a:ea typeface="Open Sans"/>
                <a:cs typeface="Open Sans"/>
              </a:rPr>
              <a:t>tratamento</a:t>
            </a:r>
            <a:r>
              <a:rPr lang="en-US" sz="1400">
                <a:latin typeface="Calibri"/>
                <a:ea typeface="Open Sans"/>
                <a:cs typeface="Open Sans"/>
              </a:rPr>
              <a:t> da </a:t>
            </a:r>
            <a:r>
              <a:rPr lang="en-US" sz="1400" err="1">
                <a:latin typeface="Calibri"/>
                <a:ea typeface="Open Sans"/>
                <a:cs typeface="Open Sans"/>
              </a:rPr>
              <a:t>informação</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notícias</a:t>
            </a:r>
            <a:r>
              <a:rPr lang="en-US" sz="1400">
                <a:latin typeface="Calibri"/>
                <a:ea typeface="Open Sans"/>
                <a:cs typeface="Open Sans"/>
              </a:rPr>
              <a:t>, </a:t>
            </a:r>
            <a:r>
              <a:rPr lang="en-US" sz="1400" err="1">
                <a:latin typeface="Calibri"/>
                <a:ea typeface="Open Sans"/>
                <a:cs typeface="Open Sans"/>
              </a:rPr>
              <a:t>como</a:t>
            </a:r>
            <a:r>
              <a:rPr lang="en-US" sz="1400">
                <a:latin typeface="Calibri"/>
                <a:ea typeface="Open Sans"/>
                <a:cs typeface="Open Sans"/>
              </a:rPr>
              <a:t> a </a:t>
            </a:r>
            <a:r>
              <a:rPr lang="en-US" sz="1400" err="1">
                <a:latin typeface="Calibri"/>
                <a:ea typeface="Open Sans"/>
                <a:cs typeface="Open Sans"/>
              </a:rPr>
              <a:t>ordenação</a:t>
            </a:r>
            <a:r>
              <a:rPr lang="en-US" sz="1400">
                <a:latin typeface="Calibri"/>
                <a:ea typeface="Open Sans"/>
                <a:cs typeface="Open Sans"/>
              </a:rPr>
              <a:t> dos </a:t>
            </a:r>
            <a:r>
              <a:rPr lang="en-US" sz="1400" err="1">
                <a:latin typeface="Calibri"/>
                <a:ea typeface="Open Sans"/>
                <a:cs typeface="Open Sans"/>
              </a:rPr>
              <a:t>eventos</a:t>
            </a:r>
            <a:r>
              <a:rPr lang="en-US" sz="1400">
                <a:latin typeface="Calibri"/>
                <a:ea typeface="Open Sans"/>
                <a:cs typeface="Open Sans"/>
              </a:rPr>
              <a:t>, as </a:t>
            </a:r>
            <a:r>
              <a:rPr lang="en-US" sz="1400" err="1">
                <a:latin typeface="Calibri"/>
                <a:ea typeface="Open Sans"/>
                <a:cs typeface="Open Sans"/>
              </a:rPr>
              <a:t>escolhas</a:t>
            </a:r>
            <a:r>
              <a:rPr lang="en-US" sz="1400">
                <a:latin typeface="Calibri"/>
                <a:ea typeface="Open Sans"/>
                <a:cs typeface="Open Sans"/>
              </a:rPr>
              <a:t> </a:t>
            </a:r>
            <a:r>
              <a:rPr lang="en-US" sz="1400" err="1">
                <a:latin typeface="Calibri"/>
                <a:ea typeface="Open Sans"/>
                <a:cs typeface="Open Sans"/>
              </a:rPr>
              <a:t>lexicais</a:t>
            </a:r>
            <a:r>
              <a:rPr lang="en-US" sz="1400">
                <a:latin typeface="Calibri"/>
                <a:ea typeface="Open Sans"/>
                <a:cs typeface="Open Sans"/>
              </a:rPr>
              <a:t>, o </a:t>
            </a:r>
            <a:r>
              <a:rPr lang="en-US" sz="1400" err="1">
                <a:latin typeface="Calibri"/>
                <a:ea typeface="Open Sans"/>
                <a:cs typeface="Open Sans"/>
              </a:rPr>
              <a:t>efeito</a:t>
            </a:r>
            <a:r>
              <a:rPr lang="en-US" sz="1400">
                <a:latin typeface="Calibri"/>
                <a:ea typeface="Open Sans"/>
                <a:cs typeface="Open Sans"/>
              </a:rPr>
              <a:t> de </a:t>
            </a:r>
            <a:r>
              <a:rPr lang="en-US" sz="1400" err="1">
                <a:latin typeface="Calibri"/>
                <a:ea typeface="Open Sans"/>
                <a:cs typeface="Open Sans"/>
              </a:rPr>
              <a:t>imparcialidade</a:t>
            </a:r>
            <a:r>
              <a:rPr lang="en-US" sz="1400">
                <a:latin typeface="Calibri"/>
                <a:ea typeface="Open Sans"/>
                <a:cs typeface="Open Sans"/>
              </a:rPr>
              <a:t> do </a:t>
            </a:r>
            <a:r>
              <a:rPr lang="en-US" sz="1400" err="1">
                <a:latin typeface="Calibri"/>
                <a:ea typeface="Open Sans"/>
                <a:cs typeface="Open Sans"/>
              </a:rPr>
              <a:t>relato</a:t>
            </a:r>
            <a:r>
              <a:rPr lang="en-US" sz="1400">
                <a:latin typeface="Calibri"/>
                <a:ea typeface="Open Sans"/>
                <a:cs typeface="Open Sans"/>
              </a:rPr>
              <a:t>, a </a:t>
            </a:r>
            <a:r>
              <a:rPr lang="en-US" sz="1400" err="1">
                <a:latin typeface="Calibri"/>
                <a:ea typeface="Open Sans"/>
                <a:cs typeface="Open Sans"/>
              </a:rPr>
              <a:t>morfologia</a:t>
            </a:r>
            <a:r>
              <a:rPr lang="en-US" sz="1400">
                <a:latin typeface="Calibri"/>
                <a:ea typeface="Open Sans"/>
                <a:cs typeface="Open Sans"/>
              </a:rPr>
              <a:t> do verbo,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textos</a:t>
            </a:r>
            <a:r>
              <a:rPr lang="en-US" sz="1400">
                <a:latin typeface="Calibri"/>
                <a:ea typeface="Open Sans"/>
                <a:cs typeface="Open Sans"/>
              </a:rPr>
              <a:t> </a:t>
            </a:r>
            <a:r>
              <a:rPr lang="en-US" sz="1400" err="1">
                <a:latin typeface="Calibri"/>
                <a:ea typeface="Open Sans"/>
                <a:cs typeface="Open Sans"/>
              </a:rPr>
              <a:t>noticiosos</a:t>
            </a:r>
            <a:r>
              <a:rPr lang="en-US" sz="1400">
                <a:latin typeface="Calibri"/>
                <a:ea typeface="Open Sans"/>
                <a:cs typeface="Open Sans"/>
              </a:rPr>
              <a:t> e </a:t>
            </a:r>
            <a:r>
              <a:rPr lang="en-US" sz="1400" err="1">
                <a:latin typeface="Calibri"/>
                <a:ea typeface="Open Sans"/>
                <a:cs typeface="Open Sans"/>
              </a:rPr>
              <a:t>argumentativos</a:t>
            </a:r>
            <a:r>
              <a:rPr lang="en-US" sz="1400">
                <a:latin typeface="Calibri"/>
                <a:ea typeface="Open Sans"/>
                <a:cs typeface="Open Sans"/>
              </a:rPr>
              <a:t>, </a:t>
            </a:r>
            <a:r>
              <a:rPr lang="en-US" sz="1400" err="1">
                <a:latin typeface="Calibri"/>
                <a:ea typeface="Open Sans"/>
                <a:cs typeface="Open Sans"/>
              </a:rPr>
              <a:t>reconhecendo</a:t>
            </a:r>
            <a:r>
              <a:rPr lang="en-US" sz="1400">
                <a:latin typeface="Calibri"/>
                <a:ea typeface="Open Sans"/>
                <a:cs typeface="Open Sans"/>
              </a:rPr>
              <a:t> </a:t>
            </a:r>
            <a:r>
              <a:rPr lang="en-US" sz="1400" err="1">
                <a:latin typeface="Calibri"/>
                <a:ea typeface="Open Sans"/>
                <a:cs typeface="Open Sans"/>
              </a:rPr>
              <a:t>marcas</a:t>
            </a:r>
            <a:r>
              <a:rPr lang="en-US" sz="1400">
                <a:latin typeface="Calibri"/>
                <a:ea typeface="Open Sans"/>
                <a:cs typeface="Open Sans"/>
              </a:rPr>
              <a:t> de </a:t>
            </a:r>
            <a:r>
              <a:rPr lang="en-US" sz="1400" err="1">
                <a:latin typeface="Calibri"/>
                <a:ea typeface="Open Sans"/>
                <a:cs typeface="Open Sans"/>
              </a:rPr>
              <a:t>pessoa</a:t>
            </a:r>
            <a:r>
              <a:rPr lang="en-US" sz="1400">
                <a:latin typeface="Calibri"/>
                <a:ea typeface="Open Sans"/>
                <a:cs typeface="Open Sans"/>
              </a:rPr>
              <a:t>, </a:t>
            </a:r>
            <a:r>
              <a:rPr lang="en-US" sz="1400" err="1">
                <a:latin typeface="Calibri"/>
                <a:ea typeface="Open Sans"/>
                <a:cs typeface="Open Sans"/>
              </a:rPr>
              <a:t>número</a:t>
            </a:r>
            <a:r>
              <a:rPr lang="en-US" sz="1400">
                <a:latin typeface="Calibri"/>
                <a:ea typeface="Open Sans"/>
                <a:cs typeface="Open Sans"/>
              </a:rPr>
              <a:t>, tempo, modo, a </a:t>
            </a:r>
            <a:r>
              <a:rPr lang="en-US" sz="1400" err="1">
                <a:latin typeface="Calibri"/>
                <a:ea typeface="Open Sans"/>
                <a:cs typeface="Open Sans"/>
              </a:rPr>
              <a:t>distribuição</a:t>
            </a:r>
            <a:r>
              <a:rPr lang="en-US" sz="1400">
                <a:latin typeface="Calibri"/>
                <a:ea typeface="Open Sans"/>
                <a:cs typeface="Open Sans"/>
              </a:rPr>
              <a:t> dos </a:t>
            </a:r>
            <a:r>
              <a:rPr lang="en-US" sz="1400" err="1">
                <a:latin typeface="Calibri"/>
                <a:ea typeface="Open Sans"/>
                <a:cs typeface="Open Sans"/>
              </a:rPr>
              <a:t>verbos</a:t>
            </a:r>
            <a:r>
              <a:rPr lang="en-US" sz="1400">
                <a:latin typeface="Calibri"/>
                <a:ea typeface="Open Sans"/>
                <a:cs typeface="Open Sans"/>
              </a:rPr>
              <a:t> </a:t>
            </a:r>
            <a:r>
              <a:rPr lang="en-US" sz="1400" err="1">
                <a:latin typeface="Calibri"/>
                <a:ea typeface="Open Sans"/>
                <a:cs typeface="Open Sans"/>
              </a:rPr>
              <a:t>nos</a:t>
            </a:r>
            <a:r>
              <a:rPr lang="en-US" sz="1400">
                <a:latin typeface="Calibri"/>
                <a:ea typeface="Open Sans"/>
                <a:cs typeface="Open Sans"/>
              </a:rPr>
              <a:t> </a:t>
            </a:r>
            <a:r>
              <a:rPr lang="en-US" sz="1400" err="1">
                <a:latin typeface="Calibri"/>
                <a:ea typeface="Open Sans"/>
                <a:cs typeface="Open Sans"/>
              </a:rPr>
              <a:t>gêneros</a:t>
            </a:r>
            <a:r>
              <a:rPr lang="en-US" sz="1400">
                <a:latin typeface="Calibri"/>
                <a:ea typeface="Open Sans"/>
                <a:cs typeface="Open Sans"/>
              </a:rPr>
              <a:t> </a:t>
            </a:r>
            <a:r>
              <a:rPr lang="en-US" sz="1400" err="1">
                <a:latin typeface="Calibri"/>
                <a:ea typeface="Open Sans"/>
                <a:cs typeface="Open Sans"/>
              </a:rPr>
              <a:t>textuais</a:t>
            </a:r>
            <a:r>
              <a:rPr lang="en-US" sz="1400">
                <a:latin typeface="Calibri"/>
                <a:ea typeface="Open Sans"/>
                <a:cs typeface="Open Sans"/>
              </a:rPr>
              <a:t> (</a:t>
            </a:r>
            <a:r>
              <a:rPr lang="en-US" sz="1400" err="1">
                <a:latin typeface="Calibri"/>
                <a:ea typeface="Open Sans"/>
                <a:cs typeface="Open Sans"/>
              </a:rPr>
              <a:t>por</a:t>
            </a:r>
            <a:r>
              <a:rPr lang="en-US" sz="1400">
                <a:latin typeface="Calibri"/>
                <a:ea typeface="Open Sans"/>
                <a:cs typeface="Open Sans"/>
              </a:rPr>
              <a:t> </a:t>
            </a:r>
            <a:r>
              <a:rPr lang="en-US" sz="1400" err="1">
                <a:latin typeface="Calibri"/>
                <a:ea typeface="Open Sans"/>
                <a:cs typeface="Open Sans"/>
              </a:rPr>
              <a:t>exemplo</a:t>
            </a:r>
            <a:r>
              <a:rPr lang="en-US" sz="1400">
                <a:latin typeface="Calibri"/>
                <a:ea typeface="Open Sans"/>
                <a:cs typeface="Open Sans"/>
              </a:rPr>
              <a:t>, as </a:t>
            </a:r>
            <a:r>
              <a:rPr lang="en-US" sz="1400" err="1">
                <a:latin typeface="Calibri"/>
                <a:ea typeface="Open Sans"/>
                <a:cs typeface="Open Sans"/>
              </a:rPr>
              <a:t>formas</a:t>
            </a:r>
            <a:r>
              <a:rPr lang="en-US" sz="1400">
                <a:latin typeface="Calibri"/>
                <a:ea typeface="Open Sans"/>
                <a:cs typeface="Open Sans"/>
              </a:rPr>
              <a:t> de </a:t>
            </a:r>
            <a:r>
              <a:rPr lang="en-US" sz="1400" err="1">
                <a:latin typeface="Calibri"/>
                <a:ea typeface="Open Sans"/>
                <a:cs typeface="Open Sans"/>
              </a:rPr>
              <a:t>pretérito</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relatos</a:t>
            </a:r>
            <a:r>
              <a:rPr lang="en-US" sz="1400">
                <a:latin typeface="Calibri"/>
                <a:ea typeface="Open Sans"/>
                <a:cs typeface="Open Sans"/>
              </a:rPr>
              <a:t>; as </a:t>
            </a:r>
            <a:r>
              <a:rPr lang="en-US" sz="1400" err="1">
                <a:latin typeface="Calibri"/>
                <a:ea typeface="Open Sans"/>
                <a:cs typeface="Open Sans"/>
              </a:rPr>
              <a:t>formas</a:t>
            </a:r>
            <a:r>
              <a:rPr lang="en-US" sz="1400">
                <a:latin typeface="Calibri"/>
                <a:ea typeface="Open Sans"/>
                <a:cs typeface="Open Sans"/>
              </a:rPr>
              <a:t> de </a:t>
            </a:r>
            <a:r>
              <a:rPr lang="en-US" sz="1400" err="1">
                <a:latin typeface="Calibri"/>
                <a:ea typeface="Open Sans"/>
                <a:cs typeface="Open Sans"/>
              </a:rPr>
              <a:t>presente</a:t>
            </a:r>
            <a:r>
              <a:rPr lang="en-US" sz="1400">
                <a:latin typeface="Calibri"/>
                <a:ea typeface="Open Sans"/>
                <a:cs typeface="Open Sans"/>
              </a:rPr>
              <a:t> e </a:t>
            </a:r>
            <a:r>
              <a:rPr lang="en-US" sz="1400" err="1">
                <a:latin typeface="Calibri"/>
                <a:ea typeface="Open Sans"/>
                <a:cs typeface="Open Sans"/>
              </a:rPr>
              <a:t>futuro</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gêneros</a:t>
            </a:r>
            <a:r>
              <a:rPr lang="en-US" sz="1400">
                <a:latin typeface="Calibri"/>
                <a:ea typeface="Open Sans"/>
                <a:cs typeface="Open Sans"/>
              </a:rPr>
              <a:t> </a:t>
            </a:r>
            <a:r>
              <a:rPr lang="en-US" sz="1400" err="1">
                <a:latin typeface="Calibri"/>
                <a:ea typeface="Open Sans"/>
                <a:cs typeface="Open Sans"/>
              </a:rPr>
              <a:t>argumentativos</a:t>
            </a:r>
            <a:r>
              <a:rPr lang="en-US" sz="1400">
                <a:latin typeface="Calibri"/>
                <a:ea typeface="Open Sans"/>
                <a:cs typeface="Open Sans"/>
              </a:rPr>
              <a:t>; as </a:t>
            </a:r>
            <a:r>
              <a:rPr lang="en-US" sz="1400" err="1">
                <a:latin typeface="Calibri"/>
                <a:ea typeface="Open Sans"/>
                <a:cs typeface="Open Sans"/>
              </a:rPr>
              <a:t>formas</a:t>
            </a:r>
            <a:r>
              <a:rPr lang="en-US" sz="1400">
                <a:latin typeface="Calibri"/>
                <a:ea typeface="Open Sans"/>
                <a:cs typeface="Open Sans"/>
              </a:rPr>
              <a:t> de </a:t>
            </a:r>
            <a:r>
              <a:rPr lang="en-US" sz="1400" err="1">
                <a:latin typeface="Calibri"/>
                <a:ea typeface="Open Sans"/>
                <a:cs typeface="Open Sans"/>
              </a:rPr>
              <a:t>imperativo</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gêneros</a:t>
            </a:r>
            <a:r>
              <a:rPr lang="en-US" sz="1400">
                <a:latin typeface="Calibri"/>
                <a:ea typeface="Open Sans"/>
                <a:cs typeface="Open Sans"/>
              </a:rPr>
              <a:t> </a:t>
            </a:r>
            <a:r>
              <a:rPr lang="en-US" sz="1400" err="1">
                <a:latin typeface="Calibri"/>
                <a:ea typeface="Open Sans"/>
                <a:cs typeface="Open Sans"/>
              </a:rPr>
              <a:t>publicitários</a:t>
            </a:r>
            <a:r>
              <a:rPr lang="en-US" sz="1400">
                <a:latin typeface="Calibri"/>
                <a:ea typeface="Open Sans"/>
                <a:cs typeface="Open Sans"/>
              </a:rPr>
              <a:t>), o </a:t>
            </a:r>
            <a:r>
              <a:rPr lang="en-US" sz="1400" err="1">
                <a:latin typeface="Calibri"/>
                <a:ea typeface="Open Sans"/>
                <a:cs typeface="Open Sans"/>
              </a:rPr>
              <a:t>uso</a:t>
            </a:r>
            <a:r>
              <a:rPr lang="en-US" sz="1400">
                <a:latin typeface="Calibri"/>
                <a:ea typeface="Open Sans"/>
                <a:cs typeface="Open Sans"/>
              </a:rPr>
              <a:t> de </a:t>
            </a:r>
            <a:r>
              <a:rPr lang="en-US" sz="1400" err="1">
                <a:latin typeface="Calibri"/>
                <a:ea typeface="Open Sans"/>
                <a:cs typeface="Open Sans"/>
              </a:rPr>
              <a:t>recursos</a:t>
            </a:r>
            <a:r>
              <a:rPr lang="en-US" sz="1400">
                <a:latin typeface="Calibri"/>
                <a:ea typeface="Open Sans"/>
                <a:cs typeface="Open Sans"/>
              </a:rPr>
              <a:t> </a:t>
            </a:r>
            <a:r>
              <a:rPr lang="en-US" sz="1400" err="1">
                <a:latin typeface="Calibri"/>
                <a:ea typeface="Open Sans"/>
                <a:cs typeface="Open Sans"/>
              </a:rPr>
              <a:t>persuasivos</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textos</a:t>
            </a:r>
            <a:r>
              <a:rPr lang="en-US" sz="1400">
                <a:latin typeface="Calibri"/>
                <a:ea typeface="Open Sans"/>
                <a:cs typeface="Open Sans"/>
              </a:rPr>
              <a:t> </a:t>
            </a:r>
            <a:r>
              <a:rPr lang="en-US" sz="1400" err="1">
                <a:latin typeface="Calibri"/>
                <a:ea typeface="Open Sans"/>
                <a:cs typeface="Open Sans"/>
              </a:rPr>
              <a:t>argumentativos</a:t>
            </a:r>
            <a:r>
              <a:rPr lang="en-US" sz="1400">
                <a:latin typeface="Calibri"/>
                <a:ea typeface="Open Sans"/>
                <a:cs typeface="Open Sans"/>
              </a:rPr>
              <a:t> </a:t>
            </a:r>
            <a:r>
              <a:rPr lang="en-US" sz="1400" err="1">
                <a:latin typeface="Calibri"/>
                <a:ea typeface="Open Sans"/>
                <a:cs typeface="Open Sans"/>
              </a:rPr>
              <a:t>diversos</a:t>
            </a:r>
            <a:r>
              <a:rPr lang="en-US" sz="1400">
                <a:latin typeface="Calibri"/>
                <a:ea typeface="Open Sans"/>
                <a:cs typeface="Open Sans"/>
              </a:rPr>
              <a:t> (</a:t>
            </a:r>
            <a:r>
              <a:rPr lang="en-US" sz="1400" err="1">
                <a:latin typeface="Calibri"/>
                <a:ea typeface="Open Sans"/>
                <a:cs typeface="Open Sans"/>
              </a:rPr>
              <a:t>como</a:t>
            </a:r>
            <a:r>
              <a:rPr lang="en-US" sz="1400">
                <a:latin typeface="Calibri"/>
                <a:ea typeface="Open Sans"/>
                <a:cs typeface="Open Sans"/>
              </a:rPr>
              <a:t> a </a:t>
            </a:r>
            <a:r>
              <a:rPr lang="en-US" sz="1400" err="1">
                <a:latin typeface="Calibri"/>
                <a:ea typeface="Open Sans"/>
                <a:cs typeface="Open Sans"/>
              </a:rPr>
              <a:t>elaboração</a:t>
            </a:r>
            <a:r>
              <a:rPr lang="en-US" sz="1400">
                <a:latin typeface="Calibri"/>
                <a:ea typeface="Open Sans"/>
                <a:cs typeface="Open Sans"/>
              </a:rPr>
              <a:t> do </a:t>
            </a:r>
            <a:r>
              <a:rPr lang="en-US" sz="1400" err="1">
                <a:latin typeface="Calibri"/>
                <a:ea typeface="Open Sans"/>
                <a:cs typeface="Open Sans"/>
              </a:rPr>
              <a:t>título</a:t>
            </a:r>
            <a:r>
              <a:rPr lang="en-US" sz="1400">
                <a:latin typeface="Calibri"/>
                <a:ea typeface="Open Sans"/>
                <a:cs typeface="Open Sans"/>
              </a:rPr>
              <a:t>, </a:t>
            </a:r>
            <a:r>
              <a:rPr lang="en-US" sz="1400" err="1">
                <a:latin typeface="Calibri"/>
                <a:ea typeface="Open Sans"/>
                <a:cs typeface="Open Sans"/>
              </a:rPr>
              <a:t>escolhas</a:t>
            </a:r>
            <a:r>
              <a:rPr lang="en-US" sz="1400">
                <a:latin typeface="Calibri"/>
                <a:ea typeface="Open Sans"/>
                <a:cs typeface="Open Sans"/>
              </a:rPr>
              <a:t> </a:t>
            </a:r>
            <a:r>
              <a:rPr lang="en-US" sz="1400" err="1">
                <a:latin typeface="Calibri"/>
                <a:ea typeface="Open Sans"/>
                <a:cs typeface="Open Sans"/>
              </a:rPr>
              <a:t>lexicais</a:t>
            </a:r>
            <a:r>
              <a:rPr lang="en-US" sz="1400">
                <a:latin typeface="Calibri"/>
                <a:ea typeface="Open Sans"/>
                <a:cs typeface="Open Sans"/>
              </a:rPr>
              <a:t>, </a:t>
            </a:r>
            <a:r>
              <a:rPr lang="en-US" sz="1400" err="1">
                <a:latin typeface="Calibri"/>
                <a:ea typeface="Open Sans"/>
                <a:cs typeface="Open Sans"/>
              </a:rPr>
              <a:t>construções</a:t>
            </a:r>
            <a:r>
              <a:rPr lang="en-US" sz="1400">
                <a:latin typeface="Calibri"/>
                <a:ea typeface="Open Sans"/>
                <a:cs typeface="Open Sans"/>
              </a:rPr>
              <a:t> </a:t>
            </a:r>
            <a:r>
              <a:rPr lang="en-US" sz="1400" err="1">
                <a:latin typeface="Calibri"/>
                <a:ea typeface="Open Sans"/>
                <a:cs typeface="Open Sans"/>
              </a:rPr>
              <a:t>metafóricas</a:t>
            </a:r>
            <a:r>
              <a:rPr lang="en-US" sz="1400">
                <a:latin typeface="Calibri"/>
                <a:ea typeface="Open Sans"/>
                <a:cs typeface="Open Sans"/>
              </a:rPr>
              <a:t>, a </a:t>
            </a:r>
            <a:r>
              <a:rPr lang="en-US" sz="1400" err="1">
                <a:latin typeface="Calibri"/>
                <a:ea typeface="Open Sans"/>
                <a:cs typeface="Open Sans"/>
              </a:rPr>
              <a:t>explicitação</a:t>
            </a:r>
            <a:r>
              <a:rPr lang="en-US" sz="1400">
                <a:latin typeface="Calibri"/>
                <a:ea typeface="Open Sans"/>
                <a:cs typeface="Open Sans"/>
              </a:rPr>
              <a:t> </a:t>
            </a:r>
            <a:r>
              <a:rPr lang="en-US" sz="1400" err="1">
                <a:latin typeface="Calibri"/>
                <a:ea typeface="Open Sans"/>
                <a:cs typeface="Open Sans"/>
              </a:rPr>
              <a:t>ou</a:t>
            </a:r>
            <a:r>
              <a:rPr lang="en-US" sz="1400">
                <a:latin typeface="Calibri"/>
                <a:ea typeface="Open Sans"/>
                <a:cs typeface="Open Sans"/>
              </a:rPr>
              <a:t> a </a:t>
            </a:r>
            <a:r>
              <a:rPr lang="en-US" sz="1400" err="1">
                <a:latin typeface="Calibri"/>
                <a:ea typeface="Open Sans"/>
                <a:cs typeface="Open Sans"/>
              </a:rPr>
              <a:t>ocultação</a:t>
            </a:r>
            <a:r>
              <a:rPr lang="en-US" sz="1400">
                <a:latin typeface="Calibri"/>
                <a:ea typeface="Open Sans"/>
                <a:cs typeface="Open Sans"/>
              </a:rPr>
              <a:t> de </a:t>
            </a:r>
            <a:r>
              <a:rPr lang="en-US" sz="1400" err="1">
                <a:latin typeface="Calibri"/>
                <a:ea typeface="Open Sans"/>
                <a:cs typeface="Open Sans"/>
              </a:rPr>
              <a:t>fontes</a:t>
            </a:r>
            <a:r>
              <a:rPr lang="en-US" sz="1400">
                <a:latin typeface="Calibri"/>
                <a:ea typeface="Open Sans"/>
                <a:cs typeface="Open Sans"/>
              </a:rPr>
              <a:t> de </a:t>
            </a:r>
            <a:r>
              <a:rPr lang="en-US" sz="1400" err="1">
                <a:latin typeface="Calibri"/>
                <a:ea typeface="Open Sans"/>
                <a:cs typeface="Open Sans"/>
              </a:rPr>
              <a:t>informação</a:t>
            </a:r>
            <a:r>
              <a:rPr lang="en-US" sz="1400">
                <a:latin typeface="Calibri"/>
                <a:ea typeface="Open Sans"/>
                <a:cs typeface="Open Sans"/>
              </a:rPr>
              <a:t>) e as </a:t>
            </a:r>
            <a:r>
              <a:rPr lang="en-US" sz="1400" err="1">
                <a:latin typeface="Calibri"/>
                <a:ea typeface="Open Sans"/>
                <a:cs typeface="Open Sans"/>
              </a:rPr>
              <a:t>estratégias</a:t>
            </a:r>
            <a:r>
              <a:rPr lang="en-US" sz="1400">
                <a:latin typeface="Calibri"/>
                <a:ea typeface="Open Sans"/>
                <a:cs typeface="Open Sans"/>
              </a:rPr>
              <a:t> de </a:t>
            </a:r>
            <a:r>
              <a:rPr lang="en-US" sz="1400" err="1">
                <a:latin typeface="Calibri"/>
                <a:ea typeface="Open Sans"/>
                <a:cs typeface="Open Sans"/>
              </a:rPr>
              <a:t>persuasão</a:t>
            </a:r>
            <a:r>
              <a:rPr lang="en-US" sz="1400">
                <a:latin typeface="Calibri"/>
                <a:ea typeface="Open Sans"/>
                <a:cs typeface="Open Sans"/>
              </a:rPr>
              <a:t> e </a:t>
            </a:r>
            <a:r>
              <a:rPr lang="en-US" sz="1400" err="1">
                <a:latin typeface="Calibri"/>
                <a:ea typeface="Open Sans"/>
                <a:cs typeface="Open Sans"/>
              </a:rPr>
              <a:t>apelo</a:t>
            </a:r>
            <a:r>
              <a:rPr lang="en-US" sz="1400">
                <a:latin typeface="Calibri"/>
                <a:ea typeface="Open Sans"/>
                <a:cs typeface="Open Sans"/>
              </a:rPr>
              <a:t> </a:t>
            </a:r>
            <a:r>
              <a:rPr lang="en-US" sz="1400" err="1">
                <a:latin typeface="Calibri"/>
                <a:ea typeface="Open Sans"/>
                <a:cs typeface="Open Sans"/>
              </a:rPr>
              <a:t>ao</a:t>
            </a:r>
            <a:r>
              <a:rPr lang="en-US" sz="1400">
                <a:latin typeface="Calibri"/>
                <a:ea typeface="Open Sans"/>
                <a:cs typeface="Open Sans"/>
              </a:rPr>
              <a:t> </a:t>
            </a:r>
            <a:r>
              <a:rPr lang="en-US" sz="1400" err="1">
                <a:latin typeface="Calibri"/>
                <a:ea typeface="Open Sans"/>
                <a:cs typeface="Open Sans"/>
              </a:rPr>
              <a:t>consumo</a:t>
            </a:r>
            <a:r>
              <a:rPr lang="en-US" sz="1400">
                <a:latin typeface="Calibri"/>
                <a:ea typeface="Open Sans"/>
                <a:cs typeface="Open Sans"/>
              </a:rPr>
              <a:t> com </a:t>
            </a:r>
            <a:r>
              <a:rPr lang="en-US" sz="1400" err="1">
                <a:latin typeface="Calibri"/>
                <a:ea typeface="Open Sans"/>
                <a:cs typeface="Open Sans"/>
              </a:rPr>
              <a:t>os</a:t>
            </a:r>
            <a:r>
              <a:rPr lang="en-US" sz="1400">
                <a:latin typeface="Calibri"/>
                <a:ea typeface="Open Sans"/>
                <a:cs typeface="Open Sans"/>
              </a:rPr>
              <a:t> </a:t>
            </a:r>
            <a:r>
              <a:rPr lang="en-US" sz="1400" err="1">
                <a:latin typeface="Calibri"/>
                <a:ea typeface="Open Sans"/>
                <a:cs typeface="Open Sans"/>
              </a:rPr>
              <a:t>recursos</a:t>
            </a:r>
            <a:r>
              <a:rPr lang="en-US" sz="1400">
                <a:latin typeface="Calibri"/>
                <a:ea typeface="Open Sans"/>
                <a:cs typeface="Open Sans"/>
              </a:rPr>
              <a:t> </a:t>
            </a:r>
            <a:r>
              <a:rPr lang="en-US" sz="1400" err="1">
                <a:latin typeface="Calibri"/>
                <a:ea typeface="Open Sans"/>
                <a:cs typeface="Open Sans"/>
              </a:rPr>
              <a:t>linguístico-discursivos</a:t>
            </a:r>
            <a:r>
              <a:rPr lang="en-US" sz="1400">
                <a:latin typeface="Calibri"/>
                <a:ea typeface="Open Sans"/>
                <a:cs typeface="Open Sans"/>
              </a:rPr>
              <a:t> </a:t>
            </a:r>
            <a:r>
              <a:rPr lang="en-US" sz="1400" err="1">
                <a:latin typeface="Calibri"/>
                <a:ea typeface="Open Sans"/>
                <a:cs typeface="Open Sans"/>
              </a:rPr>
              <a:t>utilizados</a:t>
            </a:r>
            <a:r>
              <a:rPr lang="en-US" sz="1400">
                <a:latin typeface="Calibri"/>
                <a:ea typeface="Open Sans"/>
                <a:cs typeface="Open Sans"/>
              </a:rPr>
              <a:t> (tempo verbal, </a:t>
            </a:r>
            <a:r>
              <a:rPr lang="en-US" sz="1400" err="1">
                <a:latin typeface="Calibri"/>
                <a:ea typeface="Open Sans"/>
                <a:cs typeface="Open Sans"/>
              </a:rPr>
              <a:t>jogos</a:t>
            </a:r>
            <a:r>
              <a:rPr lang="en-US" sz="1400">
                <a:latin typeface="Calibri"/>
                <a:ea typeface="Open Sans"/>
                <a:cs typeface="Open Sans"/>
              </a:rPr>
              <a:t> de </a:t>
            </a:r>
            <a:r>
              <a:rPr lang="en-US" sz="1400" err="1">
                <a:latin typeface="Calibri"/>
                <a:ea typeface="Open Sans"/>
                <a:cs typeface="Open Sans"/>
              </a:rPr>
              <a:t>palavras</a:t>
            </a:r>
            <a:r>
              <a:rPr lang="en-US" sz="1400">
                <a:latin typeface="Calibri"/>
                <a:ea typeface="Open Sans"/>
                <a:cs typeface="Open Sans"/>
              </a:rPr>
              <a:t>, </a:t>
            </a:r>
            <a:r>
              <a:rPr lang="en-US" sz="1400" err="1">
                <a:latin typeface="Calibri"/>
                <a:ea typeface="Open Sans"/>
                <a:cs typeface="Open Sans"/>
              </a:rPr>
              <a:t>metáforas</a:t>
            </a:r>
            <a:r>
              <a:rPr lang="en-US" sz="1400">
                <a:latin typeface="Calibri"/>
                <a:ea typeface="Open Sans"/>
                <a:cs typeface="Open Sans"/>
              </a:rPr>
              <a:t>, imagens).</a:t>
            </a:r>
            <a:endParaRPr lang="en-US" sz="1400">
              <a:latin typeface="Calibri"/>
            </a:endParaRPr>
          </a:p>
        </p:txBody>
      </p:sp>
      <p:sp>
        <p:nvSpPr>
          <p:cNvPr id="6" name="CaixaDeTexto 5">
            <a:extLst>
              <a:ext uri="{FF2B5EF4-FFF2-40B4-BE49-F238E27FC236}">
                <a16:creationId xmlns:a16="http://schemas.microsoft.com/office/drawing/2014/main" id="{AC46F651-7839-E295-C634-C57B9EBF8A1B}"/>
              </a:ext>
            </a:extLst>
          </p:cNvPr>
          <p:cNvSpPr txBox="1"/>
          <p:nvPr/>
        </p:nvSpPr>
        <p:spPr>
          <a:xfrm>
            <a:off x="875818" y="4348937"/>
            <a:ext cx="1035355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a:latin typeface="Calibri"/>
                <a:ea typeface="Open Sans"/>
                <a:cs typeface="Open Sans"/>
              </a:rPr>
              <a:t>(EF69LP19)</a:t>
            </a:r>
            <a:r>
              <a:rPr lang="en-US" sz="1400">
                <a:latin typeface="Calibri"/>
                <a:ea typeface="Open Sans"/>
                <a:cs typeface="Open Sans"/>
              </a:rPr>
              <a:t> </a:t>
            </a:r>
            <a:r>
              <a:rPr lang="en-US" sz="1400" err="1">
                <a:latin typeface="Calibri"/>
                <a:ea typeface="Open Sans"/>
                <a:cs typeface="Open Sans"/>
              </a:rPr>
              <a:t>Analisar</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gêneros</a:t>
            </a:r>
            <a:r>
              <a:rPr lang="en-US" sz="1400">
                <a:latin typeface="Calibri"/>
                <a:ea typeface="Open Sans"/>
                <a:cs typeface="Open Sans"/>
              </a:rPr>
              <a:t> </a:t>
            </a:r>
            <a:r>
              <a:rPr lang="en-US" sz="1400" err="1">
                <a:latin typeface="Calibri"/>
                <a:ea typeface="Open Sans"/>
                <a:cs typeface="Open Sans"/>
              </a:rPr>
              <a:t>orais</a:t>
            </a:r>
            <a:r>
              <a:rPr lang="en-US" sz="1400">
                <a:latin typeface="Calibri"/>
                <a:ea typeface="Open Sans"/>
                <a:cs typeface="Open Sans"/>
              </a:rPr>
              <a:t> que </a:t>
            </a:r>
            <a:r>
              <a:rPr lang="en-US" sz="1400" err="1">
                <a:latin typeface="Calibri"/>
                <a:ea typeface="Open Sans"/>
                <a:cs typeface="Open Sans"/>
              </a:rPr>
              <a:t>envolvam</a:t>
            </a:r>
            <a:r>
              <a:rPr lang="en-US" sz="1400">
                <a:latin typeface="Calibri"/>
                <a:ea typeface="Open Sans"/>
                <a:cs typeface="Open Sans"/>
              </a:rPr>
              <a:t> </a:t>
            </a:r>
            <a:r>
              <a:rPr lang="en-US" sz="1400" err="1">
                <a:latin typeface="Calibri"/>
                <a:ea typeface="Open Sans"/>
                <a:cs typeface="Open Sans"/>
              </a:rPr>
              <a:t>argumentação</a:t>
            </a:r>
            <a:r>
              <a:rPr lang="en-US" sz="1400">
                <a:latin typeface="Calibri"/>
                <a:ea typeface="Open Sans"/>
                <a:cs typeface="Open Sans"/>
              </a:rPr>
              <a:t>, </a:t>
            </a:r>
            <a:r>
              <a:rPr lang="en-US" sz="1400" err="1">
                <a:latin typeface="Calibri"/>
                <a:ea typeface="Open Sans"/>
                <a:cs typeface="Open Sans"/>
              </a:rPr>
              <a:t>os</a:t>
            </a:r>
            <a:r>
              <a:rPr lang="en-US" sz="1400">
                <a:latin typeface="Calibri"/>
                <a:ea typeface="Open Sans"/>
                <a:cs typeface="Open Sans"/>
              </a:rPr>
              <a:t> </a:t>
            </a:r>
            <a:r>
              <a:rPr lang="en-US" sz="1400" err="1">
                <a:latin typeface="Calibri"/>
                <a:ea typeface="Open Sans"/>
                <a:cs typeface="Open Sans"/>
              </a:rPr>
              <a:t>efeitos</a:t>
            </a:r>
            <a:r>
              <a:rPr lang="en-US" sz="1400">
                <a:latin typeface="Calibri"/>
                <a:ea typeface="Open Sans"/>
                <a:cs typeface="Open Sans"/>
              </a:rPr>
              <a:t> de </a:t>
            </a:r>
            <a:r>
              <a:rPr lang="en-US" sz="1400" err="1">
                <a:latin typeface="Calibri"/>
                <a:ea typeface="Open Sans"/>
                <a:cs typeface="Open Sans"/>
              </a:rPr>
              <a:t>sentido</a:t>
            </a:r>
            <a:r>
              <a:rPr lang="en-US" sz="1400">
                <a:latin typeface="Calibri"/>
                <a:ea typeface="Open Sans"/>
                <a:cs typeface="Open Sans"/>
              </a:rPr>
              <a:t> de </a:t>
            </a:r>
            <a:r>
              <a:rPr lang="en-US" sz="1400" err="1">
                <a:latin typeface="Calibri"/>
                <a:ea typeface="Open Sans"/>
                <a:cs typeface="Open Sans"/>
              </a:rPr>
              <a:t>elementos</a:t>
            </a:r>
            <a:r>
              <a:rPr lang="en-US" sz="1400">
                <a:latin typeface="Calibri"/>
                <a:ea typeface="Open Sans"/>
                <a:cs typeface="Open Sans"/>
              </a:rPr>
              <a:t> </a:t>
            </a:r>
            <a:r>
              <a:rPr lang="en-US" sz="1400" err="1">
                <a:latin typeface="Calibri"/>
                <a:ea typeface="Open Sans"/>
                <a:cs typeface="Open Sans"/>
              </a:rPr>
              <a:t>típicos</a:t>
            </a:r>
            <a:r>
              <a:rPr lang="en-US" sz="1400">
                <a:latin typeface="Calibri"/>
                <a:ea typeface="Open Sans"/>
                <a:cs typeface="Open Sans"/>
              </a:rPr>
              <a:t> da </a:t>
            </a:r>
            <a:r>
              <a:rPr lang="en-US" sz="1400" err="1">
                <a:latin typeface="Calibri"/>
                <a:ea typeface="Open Sans"/>
                <a:cs typeface="Open Sans"/>
              </a:rPr>
              <a:t>modalidade</a:t>
            </a:r>
            <a:r>
              <a:rPr lang="en-US" sz="1400">
                <a:latin typeface="Calibri"/>
                <a:ea typeface="Open Sans"/>
                <a:cs typeface="Open Sans"/>
              </a:rPr>
              <a:t> </a:t>
            </a:r>
            <a:r>
              <a:rPr lang="en-US" sz="1400" err="1">
                <a:latin typeface="Calibri"/>
                <a:ea typeface="Open Sans"/>
                <a:cs typeface="Open Sans"/>
              </a:rPr>
              <a:t>falada</a:t>
            </a:r>
            <a:r>
              <a:rPr lang="en-US" sz="1400">
                <a:latin typeface="Calibri"/>
                <a:ea typeface="Open Sans"/>
                <a:cs typeface="Open Sans"/>
              </a:rPr>
              <a:t>, </a:t>
            </a:r>
            <a:r>
              <a:rPr lang="en-US" sz="1400" err="1">
                <a:latin typeface="Calibri"/>
                <a:ea typeface="Open Sans"/>
                <a:cs typeface="Open Sans"/>
              </a:rPr>
              <a:t>como</a:t>
            </a:r>
            <a:r>
              <a:rPr lang="en-US" sz="1400">
                <a:latin typeface="Calibri"/>
                <a:ea typeface="Open Sans"/>
                <a:cs typeface="Open Sans"/>
              </a:rPr>
              <a:t> a </a:t>
            </a:r>
            <a:r>
              <a:rPr lang="en-US" sz="1400" err="1">
                <a:latin typeface="Calibri"/>
                <a:ea typeface="Open Sans"/>
                <a:cs typeface="Open Sans"/>
              </a:rPr>
              <a:t>pausa</a:t>
            </a:r>
            <a:r>
              <a:rPr lang="en-US" sz="1400">
                <a:latin typeface="Calibri"/>
                <a:ea typeface="Open Sans"/>
                <a:cs typeface="Open Sans"/>
              </a:rPr>
              <a:t>, a </a:t>
            </a:r>
            <a:r>
              <a:rPr lang="en-US" sz="1400" err="1">
                <a:latin typeface="Calibri"/>
                <a:ea typeface="Open Sans"/>
                <a:cs typeface="Open Sans"/>
              </a:rPr>
              <a:t>entonação</a:t>
            </a:r>
            <a:r>
              <a:rPr lang="en-US" sz="1400">
                <a:latin typeface="Calibri"/>
                <a:ea typeface="Open Sans"/>
                <a:cs typeface="Open Sans"/>
              </a:rPr>
              <a:t>, o </a:t>
            </a:r>
            <a:r>
              <a:rPr lang="en-US" sz="1400" err="1">
                <a:latin typeface="Calibri"/>
                <a:ea typeface="Open Sans"/>
                <a:cs typeface="Open Sans"/>
              </a:rPr>
              <a:t>ritmo</a:t>
            </a:r>
            <a:r>
              <a:rPr lang="en-US" sz="1400">
                <a:latin typeface="Calibri"/>
                <a:ea typeface="Open Sans"/>
                <a:cs typeface="Open Sans"/>
              </a:rPr>
              <a:t>, a </a:t>
            </a:r>
            <a:r>
              <a:rPr lang="en-US" sz="1400" err="1">
                <a:latin typeface="Calibri"/>
                <a:ea typeface="Open Sans"/>
                <a:cs typeface="Open Sans"/>
              </a:rPr>
              <a:t>gestualidade</a:t>
            </a:r>
            <a:r>
              <a:rPr lang="en-US" sz="1400">
                <a:latin typeface="Calibri"/>
                <a:ea typeface="Open Sans"/>
                <a:cs typeface="Open Sans"/>
              </a:rPr>
              <a:t> e </a:t>
            </a:r>
            <a:r>
              <a:rPr lang="en-US" sz="1400" err="1">
                <a:latin typeface="Calibri"/>
                <a:ea typeface="Open Sans"/>
                <a:cs typeface="Open Sans"/>
              </a:rPr>
              <a:t>expressão</a:t>
            </a:r>
            <a:r>
              <a:rPr lang="en-US" sz="1400">
                <a:latin typeface="Calibri"/>
                <a:ea typeface="Open Sans"/>
                <a:cs typeface="Open Sans"/>
              </a:rPr>
              <a:t> facial, as </a:t>
            </a:r>
            <a:r>
              <a:rPr lang="en-US" sz="1400" err="1">
                <a:latin typeface="Calibri"/>
                <a:ea typeface="Open Sans"/>
                <a:cs typeface="Open Sans"/>
              </a:rPr>
              <a:t>hesitações</a:t>
            </a:r>
            <a:r>
              <a:rPr lang="en-US" sz="1400">
                <a:latin typeface="Calibri"/>
                <a:ea typeface="Open Sans"/>
                <a:cs typeface="Open Sans"/>
              </a:rPr>
              <a:t> etc.</a:t>
            </a:r>
            <a:endParaRPr lang="en-US" sz="1400">
              <a:latin typeface="Calibri"/>
            </a:endParaRPr>
          </a:p>
        </p:txBody>
      </p:sp>
      <p:sp>
        <p:nvSpPr>
          <p:cNvPr id="7" name="CaixaDeTexto 6">
            <a:extLst>
              <a:ext uri="{FF2B5EF4-FFF2-40B4-BE49-F238E27FC236}">
                <a16:creationId xmlns:a16="http://schemas.microsoft.com/office/drawing/2014/main" id="{57B8C200-622B-E309-5078-C741A6AE0941}"/>
              </a:ext>
            </a:extLst>
          </p:cNvPr>
          <p:cNvSpPr txBox="1"/>
          <p:nvPr/>
        </p:nvSpPr>
        <p:spPr>
          <a:xfrm>
            <a:off x="4813139" y="704126"/>
            <a:ext cx="24827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b="1">
                <a:ea typeface="Calibri"/>
                <a:cs typeface="Calibri"/>
              </a:rPr>
              <a:t>HABILIDADES DA BNCC</a:t>
            </a:r>
          </a:p>
        </p:txBody>
      </p:sp>
    </p:spTree>
    <p:extLst>
      <p:ext uri="{BB962C8B-B14F-4D97-AF65-F5344CB8AC3E}">
        <p14:creationId xmlns:p14="http://schemas.microsoft.com/office/powerpoint/2010/main" val="427839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7"/>
          <a:stretch>
            <a:fillRect/>
          </a:stretch>
        </p:blipFill>
        <p:spPr>
          <a:xfrm>
            <a:off x="1883" y="-2390"/>
            <a:ext cx="12188234" cy="6862783"/>
          </a:xfrm>
          <a:prstGeom prst="rect">
            <a:avLst/>
          </a:prstGeom>
        </p:spPr>
      </p:pic>
      <p:sp>
        <p:nvSpPr>
          <p:cNvPr id="2" name="CaixaDeTexto 1">
            <a:extLst>
              <a:ext uri="{FF2B5EF4-FFF2-40B4-BE49-F238E27FC236}">
                <a16:creationId xmlns:a16="http://schemas.microsoft.com/office/drawing/2014/main" id="{69987505-6EC2-4B8F-E12E-F734A40FE2FF}"/>
              </a:ext>
            </a:extLst>
          </p:cNvPr>
          <p:cNvSpPr txBox="1"/>
          <p:nvPr/>
        </p:nvSpPr>
        <p:spPr>
          <a:xfrm>
            <a:off x="5307659" y="829733"/>
            <a:ext cx="15672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600" b="1">
                <a:cs typeface="Calibri"/>
              </a:rPr>
              <a:t>AULA 1</a:t>
            </a:r>
          </a:p>
        </p:txBody>
      </p:sp>
      <p:sp>
        <p:nvSpPr>
          <p:cNvPr id="3" name="CaixaDeTexto 2">
            <a:extLst>
              <a:ext uri="{FF2B5EF4-FFF2-40B4-BE49-F238E27FC236}">
                <a16:creationId xmlns:a16="http://schemas.microsoft.com/office/drawing/2014/main" id="{642725DC-07B4-E1FB-3E87-EBDE8726FB10}"/>
              </a:ext>
            </a:extLst>
          </p:cNvPr>
          <p:cNvSpPr txBox="1"/>
          <p:nvPr/>
        </p:nvSpPr>
        <p:spPr>
          <a:xfrm>
            <a:off x="577636" y="1293977"/>
            <a:ext cx="13979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a:cs typeface="Calibri"/>
              </a:rPr>
              <a:t>MOTIVAÇÃO</a:t>
            </a:r>
            <a:endParaRPr lang="pt-BR"/>
          </a:p>
        </p:txBody>
      </p:sp>
      <p:sp>
        <p:nvSpPr>
          <p:cNvPr id="4" name="CaixaDeTexto 3">
            <a:extLst>
              <a:ext uri="{FF2B5EF4-FFF2-40B4-BE49-F238E27FC236}">
                <a16:creationId xmlns:a16="http://schemas.microsoft.com/office/drawing/2014/main" id="{11871B3D-20B1-47C1-E8BB-77BCC797D8BD}"/>
              </a:ext>
            </a:extLst>
          </p:cNvPr>
          <p:cNvSpPr txBox="1"/>
          <p:nvPr/>
        </p:nvSpPr>
        <p:spPr>
          <a:xfrm>
            <a:off x="531175" y="1849933"/>
            <a:ext cx="634084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a:ea typeface="Calibri"/>
                <a:cs typeface="Calibri"/>
              </a:rPr>
              <a:t>Os alunos acompanharão a leitura da fábula "O rato e o elefante" enquanto ouvem o áudio.</a:t>
            </a:r>
          </a:p>
        </p:txBody>
      </p:sp>
      <p:pic>
        <p:nvPicPr>
          <p:cNvPr id="5" name="Mídia Online 4" title="A Raposa e o Corvo | Fabula |  Desenho animado infantil com os Amiguinhos">
            <a:hlinkClick r:id="" action="ppaction://media"/>
            <a:extLst>
              <a:ext uri="{FF2B5EF4-FFF2-40B4-BE49-F238E27FC236}">
                <a16:creationId xmlns:a16="http://schemas.microsoft.com/office/drawing/2014/main" id="{12EECE8E-993F-5004-C5E9-FF5B13D7F63E}"/>
              </a:ext>
            </a:extLst>
          </p:cNvPr>
          <p:cNvPicPr>
            <a:picLocks noRot="1" noChangeAspect="1"/>
          </p:cNvPicPr>
          <p:nvPr>
            <a:videoFile r:link="rId1"/>
          </p:nvPr>
        </p:nvPicPr>
        <p:blipFill>
          <a:blip r:embed="rId8"/>
          <a:stretch>
            <a:fillRect/>
          </a:stretch>
        </p:blipFill>
        <p:spPr>
          <a:xfrm>
            <a:off x="9565268" y="1763595"/>
            <a:ext cx="1499220" cy="933296"/>
          </a:xfrm>
          <a:prstGeom prst="rect">
            <a:avLst/>
          </a:prstGeom>
        </p:spPr>
      </p:pic>
      <p:pic>
        <p:nvPicPr>
          <p:cNvPr id="6" name="Imagem 6" descr="Jornal com texto preto sobre fundo branco&#10;&#10;Descrição gerada automaticamente">
            <a:extLst>
              <a:ext uri="{FF2B5EF4-FFF2-40B4-BE49-F238E27FC236}">
                <a16:creationId xmlns:a16="http://schemas.microsoft.com/office/drawing/2014/main" id="{113C1D6E-A490-A9AC-74E2-93510AC248D4}"/>
              </a:ext>
            </a:extLst>
          </p:cNvPr>
          <p:cNvPicPr>
            <a:picLocks noChangeAspect="1"/>
          </p:cNvPicPr>
          <p:nvPr/>
        </p:nvPicPr>
        <p:blipFill>
          <a:blip r:embed="rId9"/>
          <a:stretch>
            <a:fillRect/>
          </a:stretch>
        </p:blipFill>
        <p:spPr>
          <a:xfrm>
            <a:off x="7363521" y="682997"/>
            <a:ext cx="1386469" cy="1895739"/>
          </a:xfrm>
          <a:prstGeom prst="rect">
            <a:avLst/>
          </a:prstGeom>
        </p:spPr>
      </p:pic>
      <p:sp>
        <p:nvSpPr>
          <p:cNvPr id="7" name="CaixaDeTexto 6">
            <a:extLst>
              <a:ext uri="{FF2B5EF4-FFF2-40B4-BE49-F238E27FC236}">
                <a16:creationId xmlns:a16="http://schemas.microsoft.com/office/drawing/2014/main" id="{8A5A8568-C33B-743D-5789-AF68B622FB38}"/>
              </a:ext>
            </a:extLst>
          </p:cNvPr>
          <p:cNvSpPr txBox="1"/>
          <p:nvPr/>
        </p:nvSpPr>
        <p:spPr>
          <a:xfrm>
            <a:off x="579863" y="2689302"/>
            <a:ext cx="56518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a:t>Os alunos farão a leitura da fábula "O grilo e as formigas".</a:t>
            </a:r>
          </a:p>
        </p:txBody>
      </p:sp>
      <p:pic>
        <p:nvPicPr>
          <p:cNvPr id="9" name="Imagem 9" descr="Interface gráfica do usuário, Texto, Aplicativo, Email">
            <a:extLst>
              <a:ext uri="{FF2B5EF4-FFF2-40B4-BE49-F238E27FC236}">
                <a16:creationId xmlns:a16="http://schemas.microsoft.com/office/drawing/2014/main" id="{68877508-50DC-4E45-761C-8C94D0B18092}"/>
              </a:ext>
            </a:extLst>
          </p:cNvPr>
          <p:cNvPicPr>
            <a:picLocks noChangeAspect="1"/>
          </p:cNvPicPr>
          <p:nvPr/>
        </p:nvPicPr>
        <p:blipFill>
          <a:blip r:embed="rId10"/>
          <a:stretch>
            <a:fillRect/>
          </a:stretch>
        </p:blipFill>
        <p:spPr>
          <a:xfrm>
            <a:off x="6809653" y="2578736"/>
            <a:ext cx="2530854" cy="2296613"/>
          </a:xfrm>
          <a:prstGeom prst="rect">
            <a:avLst/>
          </a:prstGeom>
        </p:spPr>
      </p:pic>
      <p:pic>
        <p:nvPicPr>
          <p:cNvPr id="10" name="Historia-63-O-Rato-E-O-Elefante-">
            <a:hlinkClick r:id="" action="ppaction://media"/>
            <a:extLst>
              <a:ext uri="{FF2B5EF4-FFF2-40B4-BE49-F238E27FC236}">
                <a16:creationId xmlns:a16="http://schemas.microsoft.com/office/drawing/2014/main" id="{32FB56C8-017E-AC56-4193-F6456718884B}"/>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9280680" y="833631"/>
            <a:ext cx="730250" cy="730250"/>
          </a:xfrm>
          <a:prstGeom prst="rect">
            <a:avLst/>
          </a:prstGeom>
        </p:spPr>
      </p:pic>
      <p:sp>
        <p:nvSpPr>
          <p:cNvPr id="11" name="CaixaDeTexto 10">
            <a:extLst>
              <a:ext uri="{FF2B5EF4-FFF2-40B4-BE49-F238E27FC236}">
                <a16:creationId xmlns:a16="http://schemas.microsoft.com/office/drawing/2014/main" id="{D987E03F-7872-2C39-8B15-931885F252CE}"/>
              </a:ext>
            </a:extLst>
          </p:cNvPr>
          <p:cNvSpPr txBox="1"/>
          <p:nvPr/>
        </p:nvSpPr>
        <p:spPr>
          <a:xfrm>
            <a:off x="579864" y="3246863"/>
            <a:ext cx="696207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a:t>Será apresentado um vídeo com a fábula "A raposa e o corvo"</a:t>
            </a:r>
          </a:p>
        </p:txBody>
      </p:sp>
      <p:pic>
        <p:nvPicPr>
          <p:cNvPr id="12" name="Mídia Online 11" title="O RATO E O ELEFANTE / O GRILO E AS FORMIGAS / A RAPOSA E O CORVO / O RATINHO - Fábulas de Esopo">
            <a:hlinkClick r:id="" action="ppaction://media"/>
            <a:extLst>
              <a:ext uri="{FF2B5EF4-FFF2-40B4-BE49-F238E27FC236}">
                <a16:creationId xmlns:a16="http://schemas.microsoft.com/office/drawing/2014/main" id="{68A4A47A-EDE5-5111-9C18-7D65B9F9EA86}"/>
              </a:ext>
            </a:extLst>
          </p:cNvPr>
          <p:cNvPicPr>
            <a:picLocks noRot="1" noChangeAspect="1"/>
          </p:cNvPicPr>
          <p:nvPr>
            <a:videoFile r:link="rId4"/>
          </p:nvPr>
        </p:nvPicPr>
        <p:blipFill>
          <a:blip r:embed="rId12"/>
          <a:stretch>
            <a:fillRect/>
          </a:stretch>
        </p:blipFill>
        <p:spPr>
          <a:xfrm>
            <a:off x="9648903" y="2980937"/>
            <a:ext cx="2112537" cy="989052"/>
          </a:xfrm>
          <a:prstGeom prst="rect">
            <a:avLst/>
          </a:prstGeom>
        </p:spPr>
      </p:pic>
      <p:sp>
        <p:nvSpPr>
          <p:cNvPr id="13" name="CaixaDeTexto 12">
            <a:extLst>
              <a:ext uri="{FF2B5EF4-FFF2-40B4-BE49-F238E27FC236}">
                <a16:creationId xmlns:a16="http://schemas.microsoft.com/office/drawing/2014/main" id="{752CC09E-364F-494C-19A5-65AAB3FA4274}"/>
              </a:ext>
            </a:extLst>
          </p:cNvPr>
          <p:cNvSpPr txBox="1"/>
          <p:nvPr/>
        </p:nvSpPr>
        <p:spPr>
          <a:xfrm>
            <a:off x="576147" y="3763536"/>
            <a:ext cx="634875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a:cs typeface="Calibri"/>
              </a:rPr>
              <a:t>Os alunos vão ouvir um podcast com quatro fábulas. Elas são narradas pelo ponto de vista de um dos personagens.</a:t>
            </a:r>
          </a:p>
          <a:p>
            <a:r>
              <a:rPr lang="pt-BR">
                <a:cs typeface="Calibri"/>
              </a:rPr>
              <a:t>Três delas foram vistas anteriormente, menos a última. (O ratinho)</a:t>
            </a:r>
          </a:p>
        </p:txBody>
      </p:sp>
      <p:sp>
        <p:nvSpPr>
          <p:cNvPr id="14" name="CaixaDeTexto 13">
            <a:extLst>
              <a:ext uri="{FF2B5EF4-FFF2-40B4-BE49-F238E27FC236}">
                <a16:creationId xmlns:a16="http://schemas.microsoft.com/office/drawing/2014/main" id="{50F01744-4B5D-900F-3AEB-B071C181092C}"/>
              </a:ext>
            </a:extLst>
          </p:cNvPr>
          <p:cNvSpPr txBox="1"/>
          <p:nvPr/>
        </p:nvSpPr>
        <p:spPr>
          <a:xfrm>
            <a:off x="576146" y="4683512"/>
            <a:ext cx="6125736"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a:cs typeface="Calibri"/>
              </a:rPr>
              <a:t>Atividade: Produzir uma narrativa em terceira pessoa a partir da última fábula.</a:t>
            </a:r>
          </a:p>
          <a:p>
            <a:endParaRPr lang="pt-BR">
              <a:cs typeface="Calibri"/>
            </a:endParaRPr>
          </a:p>
          <a:p>
            <a:r>
              <a:rPr lang="pt-BR">
                <a:cs typeface="Calibri"/>
              </a:rPr>
              <a:t>Será apresentado um vídeo com o conto de fadas" A bela e a fera".</a:t>
            </a:r>
            <a:endParaRPr lang="pt-BR">
              <a:ea typeface="Calibri"/>
              <a:cs typeface="Calibri"/>
            </a:endParaRPr>
          </a:p>
        </p:txBody>
      </p:sp>
      <p:pic>
        <p:nvPicPr>
          <p:cNvPr id="15" name="Mídia Online 14" title="Descobrindo A Bela e a Fera | Disney Princesa">
            <a:hlinkClick r:id="" action="ppaction://media"/>
            <a:extLst>
              <a:ext uri="{FF2B5EF4-FFF2-40B4-BE49-F238E27FC236}">
                <a16:creationId xmlns:a16="http://schemas.microsoft.com/office/drawing/2014/main" id="{4FF3DBC1-1969-A987-7C31-F970F72D2B2D}"/>
              </a:ext>
            </a:extLst>
          </p:cNvPr>
          <p:cNvPicPr>
            <a:picLocks noRot="1" noChangeAspect="1"/>
          </p:cNvPicPr>
          <p:nvPr>
            <a:videoFile r:link="rId5"/>
          </p:nvPr>
        </p:nvPicPr>
        <p:blipFill>
          <a:blip r:embed="rId13"/>
          <a:stretch>
            <a:fillRect/>
          </a:stretch>
        </p:blipFill>
        <p:spPr>
          <a:xfrm>
            <a:off x="8940398" y="4944059"/>
            <a:ext cx="2001025" cy="1100564"/>
          </a:xfrm>
          <a:prstGeom prst="rect">
            <a:avLst/>
          </a:prstGeom>
        </p:spPr>
      </p:pic>
    </p:spTree>
    <p:extLst>
      <p:ext uri="{BB962C8B-B14F-4D97-AF65-F5344CB8AC3E}">
        <p14:creationId xmlns:p14="http://schemas.microsoft.com/office/powerpoint/2010/main" val="12766689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3905" fill="hold"/>
                                        <p:tgtEl>
                                          <p:spTgt spid="10"/>
                                        </p:tgtEl>
                                      </p:cBhvr>
                                    </p:cmd>
                                  </p:childTnLst>
                                </p:cTn>
                              </p:par>
                            </p:childTnLst>
                          </p:cTn>
                        </p:par>
                      </p:childTnLst>
                    </p:cTn>
                  </p:par>
                </p:childTnLst>
              </p:cTn>
              <p:nextCondLst>
                <p:cond evt="onClick" delay="0">
                  <p:tgtEl>
                    <p:spTgt spid="10"/>
                  </p:tgtEl>
                </p:cond>
              </p:nextCondLst>
            </p:seq>
            <p:audio>
              <p:cMediaNode>
                <p:cTn id="7" fill="hold" display="0">
                  <p:stCondLst>
                    <p:cond delay="indefinite"/>
                  </p:stCondLst>
                  <p:endCondLst>
                    <p:cond evt="onStopAudio" delay="0">
                      <p:tgtEl>
                        <p:sldTgt/>
                      </p:tgtEl>
                    </p:cond>
                  </p:endCondLst>
                </p:cTn>
                <p:tgtEl>
                  <p:spTgt spid="10"/>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4"/>
          <a:stretch>
            <a:fillRect/>
          </a:stretch>
        </p:blipFill>
        <p:spPr>
          <a:xfrm>
            <a:off x="1883" y="-2390"/>
            <a:ext cx="12188234" cy="6862783"/>
          </a:xfrm>
          <a:prstGeom prst="rect">
            <a:avLst/>
          </a:prstGeom>
        </p:spPr>
      </p:pic>
      <p:sp>
        <p:nvSpPr>
          <p:cNvPr id="10" name="CaixaDeTexto 9">
            <a:extLst>
              <a:ext uri="{FF2B5EF4-FFF2-40B4-BE49-F238E27FC236}">
                <a16:creationId xmlns:a16="http://schemas.microsoft.com/office/drawing/2014/main" id="{F8C4A7D6-EBC4-B7B6-4288-9D428D11CB6E}"/>
              </a:ext>
            </a:extLst>
          </p:cNvPr>
          <p:cNvSpPr txBox="1"/>
          <p:nvPr/>
        </p:nvSpPr>
        <p:spPr>
          <a:xfrm>
            <a:off x="5298252" y="839141"/>
            <a:ext cx="16049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600" b="1"/>
              <a:t>AULA 1</a:t>
            </a:r>
            <a:endParaRPr lang="pt-BR" sz="3600">
              <a:cs typeface="Calibri"/>
            </a:endParaRPr>
          </a:p>
        </p:txBody>
      </p:sp>
      <p:sp>
        <p:nvSpPr>
          <p:cNvPr id="2" name="CaixaDeTexto 1">
            <a:extLst>
              <a:ext uri="{FF2B5EF4-FFF2-40B4-BE49-F238E27FC236}">
                <a16:creationId xmlns:a16="http://schemas.microsoft.com/office/drawing/2014/main" id="{58E3B585-0B00-FFEA-2DE0-D0A47C9086F7}"/>
              </a:ext>
            </a:extLst>
          </p:cNvPr>
          <p:cNvSpPr txBox="1"/>
          <p:nvPr/>
        </p:nvSpPr>
        <p:spPr>
          <a:xfrm>
            <a:off x="1040780" y="1765609"/>
            <a:ext cx="997290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a:cs typeface="Calibri"/>
              </a:rPr>
              <a:t>Devem ser trazidas à tona questões referentes ao narrador, discurso direto e indireto, diferença entre os gêneros textuais.</a:t>
            </a:r>
            <a:endParaRPr lang="pt-BR"/>
          </a:p>
        </p:txBody>
      </p:sp>
      <p:pic>
        <p:nvPicPr>
          <p:cNvPr id="3" name="Mídia Online 2" title="O Mito da Caverna: Platão - Dublado">
            <a:hlinkClick r:id="" action="ppaction://media"/>
            <a:extLst>
              <a:ext uri="{FF2B5EF4-FFF2-40B4-BE49-F238E27FC236}">
                <a16:creationId xmlns:a16="http://schemas.microsoft.com/office/drawing/2014/main" id="{43E8B173-7A3A-A9C9-48DA-BF2A0E2395CB}"/>
              </a:ext>
            </a:extLst>
          </p:cNvPr>
          <p:cNvPicPr>
            <a:picLocks noRot="1" noChangeAspect="1"/>
          </p:cNvPicPr>
          <p:nvPr>
            <a:videoFile r:link="rId1"/>
          </p:nvPr>
        </p:nvPicPr>
        <p:blipFill>
          <a:blip r:embed="rId5"/>
          <a:stretch>
            <a:fillRect/>
          </a:stretch>
        </p:blipFill>
        <p:spPr>
          <a:xfrm>
            <a:off x="9314366" y="2590645"/>
            <a:ext cx="2540000" cy="1435100"/>
          </a:xfrm>
          <a:prstGeom prst="rect">
            <a:avLst/>
          </a:prstGeom>
        </p:spPr>
      </p:pic>
      <p:sp>
        <p:nvSpPr>
          <p:cNvPr id="4" name="CaixaDeTexto 3">
            <a:extLst>
              <a:ext uri="{FF2B5EF4-FFF2-40B4-BE49-F238E27FC236}">
                <a16:creationId xmlns:a16="http://schemas.microsoft.com/office/drawing/2014/main" id="{CC05EC34-270D-FBFA-98BD-1904C59399B5}"/>
              </a:ext>
            </a:extLst>
          </p:cNvPr>
          <p:cNvSpPr txBox="1"/>
          <p:nvPr/>
        </p:nvSpPr>
        <p:spPr>
          <a:xfrm>
            <a:off x="1040780" y="2592658"/>
            <a:ext cx="774266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a:cs typeface="Calibri"/>
              </a:rPr>
              <a:t>Será apresentado um vídeo sobre a alegoria do mito da caverna. Devem ser colhidas as impressões sobre o tema e discutir sobre ela com os alunos. Discutir e explicar sobre alegoria, simbologia e metáfora.</a:t>
            </a:r>
          </a:p>
        </p:txBody>
      </p:sp>
      <p:pic>
        <p:nvPicPr>
          <p:cNvPr id="5" name="Mídia Online 4" title="REVOLUÇÃO RUSSA (1917) - RESUMO DESENHADO">
            <a:hlinkClick r:id="" action="ppaction://media"/>
            <a:extLst>
              <a:ext uri="{FF2B5EF4-FFF2-40B4-BE49-F238E27FC236}">
                <a16:creationId xmlns:a16="http://schemas.microsoft.com/office/drawing/2014/main" id="{6760307F-DB3C-117C-189C-EA408271FDEC}"/>
              </a:ext>
            </a:extLst>
          </p:cNvPr>
          <p:cNvPicPr>
            <a:picLocks noRot="1" noChangeAspect="1"/>
          </p:cNvPicPr>
          <p:nvPr>
            <a:videoFile r:link="rId2"/>
          </p:nvPr>
        </p:nvPicPr>
        <p:blipFill>
          <a:blip r:embed="rId6"/>
          <a:stretch>
            <a:fillRect/>
          </a:stretch>
        </p:blipFill>
        <p:spPr>
          <a:xfrm>
            <a:off x="8589537" y="4235450"/>
            <a:ext cx="2540000" cy="1435100"/>
          </a:xfrm>
          <a:prstGeom prst="rect">
            <a:avLst/>
          </a:prstGeom>
        </p:spPr>
      </p:pic>
      <p:sp>
        <p:nvSpPr>
          <p:cNvPr id="6" name="CaixaDeTexto 5">
            <a:extLst>
              <a:ext uri="{FF2B5EF4-FFF2-40B4-BE49-F238E27FC236}">
                <a16:creationId xmlns:a16="http://schemas.microsoft.com/office/drawing/2014/main" id="{61C3BD8D-7287-98B0-6A0D-B24DB15AE165}"/>
              </a:ext>
            </a:extLst>
          </p:cNvPr>
          <p:cNvSpPr txBox="1"/>
          <p:nvPr/>
        </p:nvSpPr>
        <p:spPr>
          <a:xfrm>
            <a:off x="1096536" y="4163122"/>
            <a:ext cx="708288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1800">
                <a:latin typeface="Calibri"/>
              </a:rPr>
              <a:t>Será apresentado um vídeo sobre a </a:t>
            </a:r>
            <a:r>
              <a:rPr lang="pt-BR">
                <a:latin typeface="Calibri"/>
              </a:rPr>
              <a:t>Revolução Russa.</a:t>
            </a:r>
            <a:r>
              <a:rPr lang="pt-BR">
                <a:latin typeface="Calibri"/>
                <a:cs typeface="Calibri"/>
              </a:rPr>
              <a:t> Ouvir as impressões dos alunos. Procura deixar definido conceitos sobre formas de governo e ideologias envolvidas.</a:t>
            </a:r>
            <a:r>
              <a:rPr lang="pt-BR" sz="1800">
                <a:latin typeface="Calibri"/>
                <a:ea typeface="Calibri"/>
                <a:cs typeface="Calibri"/>
              </a:rPr>
              <a:t>​</a:t>
            </a:r>
            <a:endParaRPr lang="pt-BR"/>
          </a:p>
        </p:txBody>
      </p:sp>
      <p:sp>
        <p:nvSpPr>
          <p:cNvPr id="7" name="CaixaDeTexto 6">
            <a:extLst>
              <a:ext uri="{FF2B5EF4-FFF2-40B4-BE49-F238E27FC236}">
                <a16:creationId xmlns:a16="http://schemas.microsoft.com/office/drawing/2014/main" id="{9F902177-5FA4-5A9F-5198-F041D8637863}"/>
              </a:ext>
            </a:extLst>
          </p:cNvPr>
          <p:cNvSpPr txBox="1"/>
          <p:nvPr/>
        </p:nvSpPr>
        <p:spPr>
          <a:xfrm>
            <a:off x="1189463" y="5306122"/>
            <a:ext cx="65253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a:cs typeface="Calibri"/>
              </a:rPr>
              <a:t>Pedir que tragam o dicionário em todas as aulas.</a:t>
            </a:r>
            <a:endParaRPr lang="pt-BR"/>
          </a:p>
        </p:txBody>
      </p:sp>
    </p:spTree>
    <p:extLst>
      <p:ext uri="{BB962C8B-B14F-4D97-AF65-F5344CB8AC3E}">
        <p14:creationId xmlns:p14="http://schemas.microsoft.com/office/powerpoint/2010/main" val="606798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2"/>
          <a:stretch>
            <a:fillRect/>
          </a:stretch>
        </p:blipFill>
        <p:spPr>
          <a:xfrm>
            <a:off x="1883" y="-2390"/>
            <a:ext cx="12188234" cy="6862783"/>
          </a:xfrm>
          <a:prstGeom prst="rect">
            <a:avLst/>
          </a:prstGeom>
        </p:spPr>
      </p:pic>
      <p:sp>
        <p:nvSpPr>
          <p:cNvPr id="2" name="CaixaDeTexto 1">
            <a:extLst>
              <a:ext uri="{FF2B5EF4-FFF2-40B4-BE49-F238E27FC236}">
                <a16:creationId xmlns:a16="http://schemas.microsoft.com/office/drawing/2014/main" id="{A427FF72-443F-4E16-6EC0-7FF3573BA881}"/>
              </a:ext>
            </a:extLst>
          </p:cNvPr>
          <p:cNvSpPr txBox="1"/>
          <p:nvPr/>
        </p:nvSpPr>
        <p:spPr>
          <a:xfrm>
            <a:off x="845117" y="1338334"/>
            <a:ext cx="1015099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a:t>(EF69LP03)</a:t>
            </a:r>
            <a:r>
              <a:rPr lang="en-US" sz="1400"/>
              <a:t> </a:t>
            </a:r>
            <a:r>
              <a:rPr lang="en-US" sz="1400" err="1"/>
              <a:t>Identificar</a:t>
            </a:r>
            <a:r>
              <a:rPr lang="en-US" sz="1400"/>
              <a:t>, </a:t>
            </a:r>
            <a:r>
              <a:rPr lang="en-US" sz="1400" err="1"/>
              <a:t>em</a:t>
            </a:r>
            <a:r>
              <a:rPr lang="en-US" sz="1400"/>
              <a:t> </a:t>
            </a:r>
            <a:r>
              <a:rPr lang="en-US" sz="1400" err="1"/>
              <a:t>notícias</a:t>
            </a:r>
            <a:r>
              <a:rPr lang="en-US" sz="1400"/>
              <a:t>, o </a:t>
            </a:r>
            <a:r>
              <a:rPr lang="en-US" sz="1400" err="1"/>
              <a:t>fato</a:t>
            </a:r>
            <a:r>
              <a:rPr lang="en-US" sz="1400"/>
              <a:t> central, </a:t>
            </a:r>
            <a:r>
              <a:rPr lang="en-US" sz="1400" err="1"/>
              <a:t>suas</a:t>
            </a:r>
            <a:r>
              <a:rPr lang="en-US" sz="1400"/>
              <a:t> </a:t>
            </a:r>
            <a:r>
              <a:rPr lang="en-US" sz="1400" err="1"/>
              <a:t>principais</a:t>
            </a:r>
            <a:r>
              <a:rPr lang="en-US" sz="1400"/>
              <a:t> </a:t>
            </a:r>
            <a:r>
              <a:rPr lang="en-US" sz="1400" err="1"/>
              <a:t>circunstâncias</a:t>
            </a:r>
            <a:r>
              <a:rPr lang="en-US" sz="1400"/>
              <a:t> e </a:t>
            </a:r>
            <a:r>
              <a:rPr lang="en-US" sz="1400" err="1"/>
              <a:t>eventuais</a:t>
            </a:r>
            <a:r>
              <a:rPr lang="en-US" sz="1400"/>
              <a:t> </a:t>
            </a:r>
            <a:r>
              <a:rPr lang="en-US" sz="1400" err="1"/>
              <a:t>decorrências</a:t>
            </a:r>
            <a:r>
              <a:rPr lang="en-US" sz="1400"/>
              <a:t>; </a:t>
            </a:r>
            <a:r>
              <a:rPr lang="en-US" sz="1400" err="1"/>
              <a:t>em</a:t>
            </a:r>
            <a:r>
              <a:rPr lang="en-US" sz="1400"/>
              <a:t> </a:t>
            </a:r>
            <a:r>
              <a:rPr lang="en-US" sz="1400" err="1"/>
              <a:t>reportagens</a:t>
            </a:r>
            <a:r>
              <a:rPr lang="en-US" sz="1400"/>
              <a:t> e </a:t>
            </a:r>
            <a:r>
              <a:rPr lang="en-US" sz="1400" err="1"/>
              <a:t>fotorreportagens</a:t>
            </a:r>
            <a:r>
              <a:rPr lang="en-US" sz="1400"/>
              <a:t> o </a:t>
            </a:r>
            <a:r>
              <a:rPr lang="en-US" sz="1400" err="1"/>
              <a:t>fato</a:t>
            </a:r>
            <a:r>
              <a:rPr lang="en-US" sz="1400"/>
              <a:t> </a:t>
            </a:r>
            <a:r>
              <a:rPr lang="en-US" sz="1400" err="1"/>
              <a:t>ou</a:t>
            </a:r>
            <a:r>
              <a:rPr lang="en-US" sz="1400"/>
              <a:t> a </a:t>
            </a:r>
            <a:r>
              <a:rPr lang="en-US" sz="1400" err="1"/>
              <a:t>temática</a:t>
            </a:r>
            <a:r>
              <a:rPr lang="en-US" sz="1400"/>
              <a:t> </a:t>
            </a:r>
            <a:r>
              <a:rPr lang="en-US" sz="1400" err="1"/>
              <a:t>retratada</a:t>
            </a:r>
            <a:r>
              <a:rPr lang="en-US" sz="1400"/>
              <a:t> e a </a:t>
            </a:r>
            <a:r>
              <a:rPr lang="en-US" sz="1400" err="1"/>
              <a:t>perspectiva</a:t>
            </a:r>
            <a:r>
              <a:rPr lang="en-US" sz="1400"/>
              <a:t> de </a:t>
            </a:r>
            <a:r>
              <a:rPr lang="en-US" sz="1400" err="1"/>
              <a:t>abordagem</a:t>
            </a:r>
            <a:r>
              <a:rPr lang="en-US" sz="1400"/>
              <a:t>, </a:t>
            </a:r>
            <a:r>
              <a:rPr lang="en-US" sz="1400" err="1"/>
              <a:t>em</a:t>
            </a:r>
            <a:r>
              <a:rPr lang="en-US" sz="1400"/>
              <a:t> </a:t>
            </a:r>
            <a:r>
              <a:rPr lang="en-US" sz="1400" err="1"/>
              <a:t>entrevistas</a:t>
            </a:r>
            <a:r>
              <a:rPr lang="en-US" sz="1400"/>
              <a:t> </a:t>
            </a:r>
            <a:r>
              <a:rPr lang="en-US" sz="1400" err="1"/>
              <a:t>os</a:t>
            </a:r>
            <a:r>
              <a:rPr lang="en-US" sz="1400"/>
              <a:t> </a:t>
            </a:r>
            <a:r>
              <a:rPr lang="en-US" sz="1400" err="1"/>
              <a:t>principais</a:t>
            </a:r>
            <a:r>
              <a:rPr lang="en-US" sz="1400"/>
              <a:t> </a:t>
            </a:r>
            <a:r>
              <a:rPr lang="en-US" sz="1400" err="1"/>
              <a:t>temas</a:t>
            </a:r>
            <a:r>
              <a:rPr lang="en-US" sz="1400"/>
              <a:t>/</a:t>
            </a:r>
            <a:r>
              <a:rPr lang="en-US" sz="1400" err="1"/>
              <a:t>subtemas</a:t>
            </a:r>
            <a:r>
              <a:rPr lang="en-US" sz="1400"/>
              <a:t> </a:t>
            </a:r>
            <a:r>
              <a:rPr lang="en-US" sz="1400" err="1"/>
              <a:t>abordados</a:t>
            </a:r>
            <a:r>
              <a:rPr lang="en-US" sz="1400"/>
              <a:t>, </a:t>
            </a:r>
            <a:r>
              <a:rPr lang="en-US" sz="1400" err="1"/>
              <a:t>explicações</a:t>
            </a:r>
            <a:r>
              <a:rPr lang="en-US" sz="1400"/>
              <a:t> dadas </a:t>
            </a:r>
            <a:r>
              <a:rPr lang="en-US" sz="1400" err="1"/>
              <a:t>ou</a:t>
            </a:r>
            <a:r>
              <a:rPr lang="en-US" sz="1400"/>
              <a:t> </a:t>
            </a:r>
            <a:r>
              <a:rPr lang="en-US" sz="1400" err="1"/>
              <a:t>teses</a:t>
            </a:r>
            <a:r>
              <a:rPr lang="en-US" sz="1400"/>
              <a:t> </a:t>
            </a:r>
            <a:r>
              <a:rPr lang="en-US" sz="1400" err="1"/>
              <a:t>defendidas</a:t>
            </a:r>
            <a:r>
              <a:rPr lang="en-US" sz="1400"/>
              <a:t> </a:t>
            </a:r>
            <a:r>
              <a:rPr lang="en-US" sz="1400" err="1"/>
              <a:t>em</a:t>
            </a:r>
            <a:r>
              <a:rPr lang="en-US" sz="1400"/>
              <a:t> </a:t>
            </a:r>
            <a:r>
              <a:rPr lang="en-US" sz="1400" err="1"/>
              <a:t>relação</a:t>
            </a:r>
            <a:r>
              <a:rPr lang="en-US" sz="1400"/>
              <a:t> a </a:t>
            </a:r>
            <a:r>
              <a:rPr lang="en-US" sz="1400" err="1"/>
              <a:t>esses</a:t>
            </a:r>
            <a:r>
              <a:rPr lang="en-US" sz="1400"/>
              <a:t> </a:t>
            </a:r>
            <a:r>
              <a:rPr lang="en-US" sz="1400" err="1"/>
              <a:t>subtemas</a:t>
            </a:r>
            <a:r>
              <a:rPr lang="en-US" sz="1400"/>
              <a:t>; </a:t>
            </a:r>
            <a:r>
              <a:rPr lang="en-US" sz="1400" err="1"/>
              <a:t>em</a:t>
            </a:r>
            <a:r>
              <a:rPr lang="en-US" sz="1400"/>
              <a:t> </a:t>
            </a:r>
            <a:r>
              <a:rPr lang="en-US" sz="1400" err="1"/>
              <a:t>tirinhas</a:t>
            </a:r>
            <a:r>
              <a:rPr lang="en-US" sz="1400"/>
              <a:t>, memes, charge, a </a:t>
            </a:r>
            <a:r>
              <a:rPr lang="en-US" sz="1400" err="1"/>
              <a:t>crítica</a:t>
            </a:r>
            <a:r>
              <a:rPr lang="en-US" sz="1400"/>
              <a:t>, </a:t>
            </a:r>
            <a:r>
              <a:rPr lang="en-US" sz="1400" err="1"/>
              <a:t>ironia</a:t>
            </a:r>
            <a:r>
              <a:rPr lang="en-US" sz="1400"/>
              <a:t> </a:t>
            </a:r>
            <a:r>
              <a:rPr lang="en-US" sz="1400" err="1"/>
              <a:t>ou</a:t>
            </a:r>
            <a:r>
              <a:rPr lang="en-US" sz="1400"/>
              <a:t> humor </a:t>
            </a:r>
            <a:r>
              <a:rPr lang="en-US" sz="1400" err="1"/>
              <a:t>presente</a:t>
            </a:r>
            <a:r>
              <a:rPr lang="en-US" sz="1400"/>
              <a:t>.</a:t>
            </a:r>
            <a:endParaRPr lang="pt-BR" sz="1400">
              <a:ea typeface="Calibri"/>
              <a:cs typeface="Calibri"/>
            </a:endParaRPr>
          </a:p>
        </p:txBody>
      </p:sp>
      <p:sp>
        <p:nvSpPr>
          <p:cNvPr id="3" name="CaixaDeTexto 2">
            <a:extLst>
              <a:ext uri="{FF2B5EF4-FFF2-40B4-BE49-F238E27FC236}">
                <a16:creationId xmlns:a16="http://schemas.microsoft.com/office/drawing/2014/main" id="{1D62122D-8E04-B6A8-8FBD-FD7E2E9488C3}"/>
              </a:ext>
            </a:extLst>
          </p:cNvPr>
          <p:cNvSpPr txBox="1"/>
          <p:nvPr/>
        </p:nvSpPr>
        <p:spPr>
          <a:xfrm>
            <a:off x="845116" y="2063516"/>
            <a:ext cx="1015099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a:latin typeface="Calibri"/>
                <a:ea typeface="Open Sans"/>
                <a:cs typeface="Open Sans"/>
              </a:rPr>
              <a:t>(EF69LP05)</a:t>
            </a:r>
            <a:r>
              <a:rPr lang="en-US" sz="1400">
                <a:latin typeface="Calibri"/>
                <a:ea typeface="Open Sans"/>
                <a:cs typeface="Open Sans"/>
              </a:rPr>
              <a:t> </a:t>
            </a:r>
            <a:r>
              <a:rPr lang="en-US" sz="1400" err="1">
                <a:latin typeface="Calibri"/>
                <a:ea typeface="Open Sans"/>
                <a:cs typeface="Open Sans"/>
              </a:rPr>
              <a:t>Inferir</a:t>
            </a:r>
            <a:r>
              <a:rPr lang="en-US" sz="1400">
                <a:latin typeface="Calibri"/>
                <a:ea typeface="Open Sans"/>
                <a:cs typeface="Open Sans"/>
              </a:rPr>
              <a:t> e </a:t>
            </a:r>
            <a:r>
              <a:rPr lang="en-US" sz="1400" err="1">
                <a:latin typeface="Calibri"/>
                <a:ea typeface="Open Sans"/>
                <a:cs typeface="Open Sans"/>
              </a:rPr>
              <a:t>justificar</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textos</a:t>
            </a:r>
            <a:r>
              <a:rPr lang="en-US" sz="1400">
                <a:latin typeface="Calibri"/>
                <a:ea typeface="Open Sans"/>
                <a:cs typeface="Open Sans"/>
              </a:rPr>
              <a:t> </a:t>
            </a:r>
            <a:r>
              <a:rPr lang="en-US" sz="1400" err="1">
                <a:latin typeface="Calibri"/>
                <a:ea typeface="Open Sans"/>
                <a:cs typeface="Open Sans"/>
              </a:rPr>
              <a:t>multissemióticos</a:t>
            </a:r>
            <a:r>
              <a:rPr lang="en-US" sz="1400">
                <a:latin typeface="Calibri"/>
                <a:ea typeface="Open Sans"/>
                <a:cs typeface="Open Sans"/>
              </a:rPr>
              <a:t> – </a:t>
            </a:r>
            <a:r>
              <a:rPr lang="en-US" sz="1400" err="1">
                <a:latin typeface="Calibri"/>
                <a:ea typeface="Open Sans"/>
                <a:cs typeface="Open Sans"/>
              </a:rPr>
              <a:t>tirinhas</a:t>
            </a:r>
            <a:r>
              <a:rPr lang="en-US" sz="1400">
                <a:latin typeface="Calibri"/>
                <a:ea typeface="Open Sans"/>
                <a:cs typeface="Open Sans"/>
              </a:rPr>
              <a:t>, charges, memes, </a:t>
            </a:r>
            <a:r>
              <a:rPr lang="en-US" sz="1400" i="1">
                <a:latin typeface="Calibri"/>
                <a:ea typeface="Open Sans"/>
                <a:cs typeface="Open Sans"/>
              </a:rPr>
              <a:t>gifs</a:t>
            </a:r>
            <a:r>
              <a:rPr lang="en-US" sz="1400">
                <a:latin typeface="Calibri"/>
                <a:ea typeface="Open Sans"/>
                <a:cs typeface="Open Sans"/>
              </a:rPr>
              <a:t> etc. –, o </a:t>
            </a:r>
            <a:r>
              <a:rPr lang="en-US" sz="1400" err="1">
                <a:latin typeface="Calibri"/>
                <a:ea typeface="Open Sans"/>
                <a:cs typeface="Open Sans"/>
              </a:rPr>
              <a:t>efeito</a:t>
            </a:r>
            <a:r>
              <a:rPr lang="en-US" sz="1400">
                <a:latin typeface="Calibri"/>
                <a:ea typeface="Open Sans"/>
                <a:cs typeface="Open Sans"/>
              </a:rPr>
              <a:t> de humor, </a:t>
            </a:r>
            <a:r>
              <a:rPr lang="en-US" sz="1400" err="1">
                <a:latin typeface="Calibri"/>
                <a:ea typeface="Open Sans"/>
                <a:cs typeface="Open Sans"/>
              </a:rPr>
              <a:t>ironia</a:t>
            </a:r>
            <a:r>
              <a:rPr lang="en-US" sz="1400">
                <a:latin typeface="Calibri"/>
                <a:ea typeface="Open Sans"/>
                <a:cs typeface="Open Sans"/>
              </a:rPr>
              <a:t> e/</a:t>
            </a:r>
            <a:r>
              <a:rPr lang="en-US" sz="1400" err="1">
                <a:latin typeface="Calibri"/>
                <a:ea typeface="Open Sans"/>
                <a:cs typeface="Open Sans"/>
              </a:rPr>
              <a:t>ou</a:t>
            </a:r>
            <a:r>
              <a:rPr lang="en-US" sz="1400">
                <a:latin typeface="Calibri"/>
                <a:ea typeface="Open Sans"/>
                <a:cs typeface="Open Sans"/>
              </a:rPr>
              <a:t> </a:t>
            </a:r>
            <a:r>
              <a:rPr lang="en-US" sz="1400" err="1">
                <a:latin typeface="Calibri"/>
                <a:ea typeface="Open Sans"/>
                <a:cs typeface="Open Sans"/>
              </a:rPr>
              <a:t>crítica</a:t>
            </a:r>
            <a:r>
              <a:rPr lang="en-US" sz="1400">
                <a:latin typeface="Calibri"/>
                <a:ea typeface="Open Sans"/>
                <a:cs typeface="Open Sans"/>
              </a:rPr>
              <a:t> </a:t>
            </a:r>
            <a:r>
              <a:rPr lang="en-US" sz="1400" err="1">
                <a:latin typeface="Calibri"/>
                <a:ea typeface="Open Sans"/>
                <a:cs typeface="Open Sans"/>
              </a:rPr>
              <a:t>pelo</a:t>
            </a:r>
            <a:r>
              <a:rPr lang="en-US" sz="1400">
                <a:latin typeface="Calibri"/>
                <a:ea typeface="Open Sans"/>
                <a:cs typeface="Open Sans"/>
              </a:rPr>
              <a:t> </a:t>
            </a:r>
            <a:r>
              <a:rPr lang="en-US" sz="1400" err="1">
                <a:latin typeface="Calibri"/>
                <a:ea typeface="Open Sans"/>
                <a:cs typeface="Open Sans"/>
              </a:rPr>
              <a:t>uso</a:t>
            </a:r>
            <a:r>
              <a:rPr lang="en-US" sz="1400">
                <a:latin typeface="Calibri"/>
                <a:ea typeface="Open Sans"/>
                <a:cs typeface="Open Sans"/>
              </a:rPr>
              <a:t> </a:t>
            </a:r>
            <a:r>
              <a:rPr lang="en-US" sz="1400" err="1">
                <a:latin typeface="Calibri"/>
                <a:ea typeface="Open Sans"/>
                <a:cs typeface="Open Sans"/>
              </a:rPr>
              <a:t>ambíguo</a:t>
            </a:r>
            <a:r>
              <a:rPr lang="en-US" sz="1400">
                <a:latin typeface="Calibri"/>
                <a:ea typeface="Open Sans"/>
                <a:cs typeface="Open Sans"/>
              </a:rPr>
              <a:t> de </a:t>
            </a:r>
            <a:r>
              <a:rPr lang="en-US" sz="1400" err="1">
                <a:latin typeface="Calibri"/>
                <a:ea typeface="Open Sans"/>
                <a:cs typeface="Open Sans"/>
              </a:rPr>
              <a:t>palavras</a:t>
            </a:r>
            <a:r>
              <a:rPr lang="en-US" sz="1400">
                <a:latin typeface="Calibri"/>
                <a:ea typeface="Open Sans"/>
                <a:cs typeface="Open Sans"/>
              </a:rPr>
              <a:t>, </a:t>
            </a:r>
            <a:r>
              <a:rPr lang="en-US" sz="1400" err="1">
                <a:latin typeface="Calibri"/>
                <a:ea typeface="Open Sans"/>
                <a:cs typeface="Open Sans"/>
              </a:rPr>
              <a:t>expressões</a:t>
            </a:r>
            <a:r>
              <a:rPr lang="en-US" sz="1400">
                <a:latin typeface="Calibri"/>
                <a:ea typeface="Open Sans"/>
                <a:cs typeface="Open Sans"/>
              </a:rPr>
              <a:t> </a:t>
            </a:r>
            <a:r>
              <a:rPr lang="en-US" sz="1400" err="1">
                <a:latin typeface="Calibri"/>
                <a:ea typeface="Open Sans"/>
                <a:cs typeface="Open Sans"/>
              </a:rPr>
              <a:t>ou</a:t>
            </a:r>
            <a:r>
              <a:rPr lang="en-US" sz="1400">
                <a:latin typeface="Calibri"/>
                <a:ea typeface="Open Sans"/>
                <a:cs typeface="Open Sans"/>
              </a:rPr>
              <a:t> imagens </a:t>
            </a:r>
            <a:r>
              <a:rPr lang="en-US" sz="1400" err="1">
                <a:latin typeface="Calibri"/>
                <a:ea typeface="Open Sans"/>
                <a:cs typeface="Open Sans"/>
              </a:rPr>
              <a:t>ambíguas</a:t>
            </a:r>
            <a:r>
              <a:rPr lang="en-US" sz="1400">
                <a:latin typeface="Calibri"/>
                <a:ea typeface="Open Sans"/>
                <a:cs typeface="Open Sans"/>
              </a:rPr>
              <a:t>, de </a:t>
            </a:r>
            <a:r>
              <a:rPr lang="en-US" sz="1400" err="1">
                <a:latin typeface="Calibri"/>
                <a:ea typeface="Open Sans"/>
                <a:cs typeface="Open Sans"/>
              </a:rPr>
              <a:t>clichês</a:t>
            </a:r>
            <a:r>
              <a:rPr lang="en-US" sz="1400">
                <a:latin typeface="Calibri"/>
                <a:ea typeface="Open Sans"/>
                <a:cs typeface="Open Sans"/>
              </a:rPr>
              <a:t>, de </a:t>
            </a:r>
            <a:r>
              <a:rPr lang="en-US" sz="1400" err="1">
                <a:latin typeface="Calibri"/>
                <a:ea typeface="Open Sans"/>
                <a:cs typeface="Open Sans"/>
              </a:rPr>
              <a:t>recursos</a:t>
            </a:r>
            <a:r>
              <a:rPr lang="en-US" sz="1400">
                <a:latin typeface="Calibri"/>
                <a:ea typeface="Open Sans"/>
                <a:cs typeface="Open Sans"/>
              </a:rPr>
              <a:t> </a:t>
            </a:r>
            <a:r>
              <a:rPr lang="en-US" sz="1400" err="1">
                <a:latin typeface="Calibri"/>
                <a:ea typeface="Open Sans"/>
                <a:cs typeface="Open Sans"/>
              </a:rPr>
              <a:t>iconográficos</a:t>
            </a:r>
            <a:r>
              <a:rPr lang="en-US" sz="1400">
                <a:latin typeface="Calibri"/>
                <a:ea typeface="Open Sans"/>
                <a:cs typeface="Open Sans"/>
              </a:rPr>
              <a:t>, de </a:t>
            </a:r>
            <a:r>
              <a:rPr lang="en-US" sz="1400" err="1">
                <a:latin typeface="Calibri"/>
                <a:ea typeface="Open Sans"/>
                <a:cs typeface="Open Sans"/>
              </a:rPr>
              <a:t>pontuação</a:t>
            </a:r>
            <a:r>
              <a:rPr lang="en-US" sz="1400">
                <a:latin typeface="Calibri"/>
                <a:ea typeface="Open Sans"/>
                <a:cs typeface="Open Sans"/>
              </a:rPr>
              <a:t> etc.</a:t>
            </a:r>
            <a:endParaRPr lang="en-US" sz="1400">
              <a:latin typeface="Calibri"/>
              <a:ea typeface="Calibri"/>
              <a:cs typeface="Calibri"/>
            </a:endParaRPr>
          </a:p>
        </p:txBody>
      </p:sp>
      <p:sp>
        <p:nvSpPr>
          <p:cNvPr id="4" name="CaixaDeTexto 3">
            <a:extLst>
              <a:ext uri="{FF2B5EF4-FFF2-40B4-BE49-F238E27FC236}">
                <a16:creationId xmlns:a16="http://schemas.microsoft.com/office/drawing/2014/main" id="{5482963A-FBF4-05D1-4877-C3B1B1B7A6E1}"/>
              </a:ext>
            </a:extLst>
          </p:cNvPr>
          <p:cNvSpPr txBox="1"/>
          <p:nvPr/>
        </p:nvSpPr>
        <p:spPr>
          <a:xfrm>
            <a:off x="798652" y="2614020"/>
            <a:ext cx="10150998"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a:latin typeface="Calibri"/>
                <a:ea typeface="Open Sans"/>
                <a:cs typeface="Open Sans"/>
              </a:rPr>
              <a:t>(EF69LP06)</a:t>
            </a:r>
            <a:r>
              <a:rPr lang="en-US" sz="1400">
                <a:latin typeface="Calibri"/>
                <a:ea typeface="Open Sans"/>
                <a:cs typeface="Open Sans"/>
              </a:rPr>
              <a:t> </a:t>
            </a:r>
            <a:r>
              <a:rPr lang="en-US" sz="1400" err="1">
                <a:latin typeface="Calibri"/>
                <a:ea typeface="Open Sans"/>
                <a:cs typeface="Open Sans"/>
              </a:rPr>
              <a:t>Produzir</a:t>
            </a:r>
            <a:r>
              <a:rPr lang="en-US" sz="1400">
                <a:latin typeface="Calibri"/>
                <a:ea typeface="Open Sans"/>
                <a:cs typeface="Open Sans"/>
              </a:rPr>
              <a:t> e </a:t>
            </a:r>
            <a:r>
              <a:rPr lang="en-US" sz="1400" err="1">
                <a:latin typeface="Calibri"/>
                <a:ea typeface="Open Sans"/>
                <a:cs typeface="Open Sans"/>
              </a:rPr>
              <a:t>publicar</a:t>
            </a:r>
            <a:r>
              <a:rPr lang="en-US" sz="1400">
                <a:latin typeface="Calibri"/>
                <a:ea typeface="Open Sans"/>
                <a:cs typeface="Open Sans"/>
              </a:rPr>
              <a:t> </a:t>
            </a:r>
            <a:r>
              <a:rPr lang="en-US" sz="1400" err="1">
                <a:latin typeface="Calibri"/>
                <a:ea typeface="Open Sans"/>
                <a:cs typeface="Open Sans"/>
              </a:rPr>
              <a:t>notícias</a:t>
            </a:r>
            <a:r>
              <a:rPr lang="en-US" sz="1400">
                <a:latin typeface="Calibri"/>
                <a:ea typeface="Open Sans"/>
                <a:cs typeface="Open Sans"/>
              </a:rPr>
              <a:t>, </a:t>
            </a:r>
            <a:r>
              <a:rPr lang="en-US" sz="1400" err="1">
                <a:latin typeface="Calibri"/>
                <a:ea typeface="Open Sans"/>
                <a:cs typeface="Open Sans"/>
              </a:rPr>
              <a:t>fotodenúncias</a:t>
            </a:r>
            <a:r>
              <a:rPr lang="en-US" sz="1400">
                <a:latin typeface="Calibri"/>
                <a:ea typeface="Open Sans"/>
                <a:cs typeface="Open Sans"/>
              </a:rPr>
              <a:t>, </a:t>
            </a:r>
            <a:r>
              <a:rPr lang="en-US" sz="1400" err="1">
                <a:latin typeface="Calibri"/>
                <a:ea typeface="Open Sans"/>
                <a:cs typeface="Open Sans"/>
              </a:rPr>
              <a:t>fotorreportagens</a:t>
            </a:r>
            <a:r>
              <a:rPr lang="en-US" sz="1400">
                <a:latin typeface="Calibri"/>
                <a:ea typeface="Open Sans"/>
                <a:cs typeface="Open Sans"/>
              </a:rPr>
              <a:t>, </a:t>
            </a:r>
            <a:r>
              <a:rPr lang="en-US" sz="1400" err="1">
                <a:latin typeface="Calibri"/>
                <a:ea typeface="Open Sans"/>
                <a:cs typeface="Open Sans"/>
              </a:rPr>
              <a:t>reportagens</a:t>
            </a:r>
            <a:r>
              <a:rPr lang="en-US" sz="1400">
                <a:latin typeface="Calibri"/>
                <a:ea typeface="Open Sans"/>
                <a:cs typeface="Open Sans"/>
              </a:rPr>
              <a:t>, </a:t>
            </a:r>
            <a:r>
              <a:rPr lang="en-US" sz="1400" err="1">
                <a:latin typeface="Calibri"/>
                <a:ea typeface="Open Sans"/>
                <a:cs typeface="Open Sans"/>
              </a:rPr>
              <a:t>reportagens</a:t>
            </a:r>
            <a:r>
              <a:rPr lang="en-US" sz="1400">
                <a:latin typeface="Calibri"/>
                <a:ea typeface="Open Sans"/>
                <a:cs typeface="Open Sans"/>
              </a:rPr>
              <a:t> </a:t>
            </a:r>
            <a:r>
              <a:rPr lang="en-US" sz="1400" err="1">
                <a:latin typeface="Calibri"/>
                <a:ea typeface="Open Sans"/>
                <a:cs typeface="Open Sans"/>
              </a:rPr>
              <a:t>multimidiáticas</a:t>
            </a:r>
            <a:r>
              <a:rPr lang="en-US" sz="1400">
                <a:latin typeface="Calibri"/>
                <a:ea typeface="Open Sans"/>
                <a:cs typeface="Open Sans"/>
              </a:rPr>
              <a:t>, </a:t>
            </a:r>
            <a:r>
              <a:rPr lang="en-US" sz="1400" err="1">
                <a:latin typeface="Calibri"/>
                <a:ea typeface="Open Sans"/>
                <a:cs typeface="Open Sans"/>
              </a:rPr>
              <a:t>infográficos</a:t>
            </a:r>
            <a:r>
              <a:rPr lang="en-US" sz="1400">
                <a:latin typeface="Calibri"/>
                <a:ea typeface="Open Sans"/>
                <a:cs typeface="Open Sans"/>
              </a:rPr>
              <a:t>, </a:t>
            </a:r>
            <a:r>
              <a:rPr lang="en-US" sz="1400" i="1">
                <a:latin typeface="Calibri"/>
                <a:ea typeface="Open Sans"/>
                <a:cs typeface="Open Sans"/>
              </a:rPr>
              <a:t>podcasts</a:t>
            </a:r>
            <a:r>
              <a:rPr lang="en-US" sz="1400">
                <a:latin typeface="Calibri"/>
                <a:ea typeface="Open Sans"/>
                <a:cs typeface="Open Sans"/>
              </a:rPr>
              <a:t> </a:t>
            </a:r>
            <a:r>
              <a:rPr lang="en-US" sz="1400" err="1">
                <a:latin typeface="Calibri"/>
                <a:ea typeface="Open Sans"/>
                <a:cs typeface="Open Sans"/>
              </a:rPr>
              <a:t>noticiosos</a:t>
            </a:r>
            <a:r>
              <a:rPr lang="en-US" sz="1400">
                <a:latin typeface="Calibri"/>
                <a:ea typeface="Open Sans"/>
                <a:cs typeface="Open Sans"/>
              </a:rPr>
              <a:t>, </a:t>
            </a:r>
            <a:r>
              <a:rPr lang="en-US" sz="1400" err="1">
                <a:latin typeface="Calibri"/>
                <a:ea typeface="Open Sans"/>
                <a:cs typeface="Open Sans"/>
              </a:rPr>
              <a:t>entrevistas</a:t>
            </a:r>
            <a:r>
              <a:rPr lang="en-US" sz="1400">
                <a:latin typeface="Calibri"/>
                <a:ea typeface="Open Sans"/>
                <a:cs typeface="Open Sans"/>
              </a:rPr>
              <a:t>, cartas de </a:t>
            </a:r>
            <a:r>
              <a:rPr lang="en-US" sz="1400" err="1">
                <a:latin typeface="Calibri"/>
                <a:ea typeface="Open Sans"/>
                <a:cs typeface="Open Sans"/>
              </a:rPr>
              <a:t>leitor</a:t>
            </a:r>
            <a:r>
              <a:rPr lang="en-US" sz="1400">
                <a:latin typeface="Calibri"/>
                <a:ea typeface="Open Sans"/>
                <a:cs typeface="Open Sans"/>
              </a:rPr>
              <a:t>, </a:t>
            </a:r>
            <a:r>
              <a:rPr lang="en-US" sz="1400" err="1">
                <a:latin typeface="Calibri"/>
                <a:ea typeface="Open Sans"/>
                <a:cs typeface="Open Sans"/>
              </a:rPr>
              <a:t>comentários</a:t>
            </a:r>
            <a:r>
              <a:rPr lang="en-US" sz="1400">
                <a:latin typeface="Calibri"/>
                <a:ea typeface="Open Sans"/>
                <a:cs typeface="Open Sans"/>
              </a:rPr>
              <a:t>, </a:t>
            </a:r>
            <a:r>
              <a:rPr lang="en-US" sz="1400" err="1">
                <a:latin typeface="Calibri"/>
                <a:ea typeface="Open Sans"/>
                <a:cs typeface="Open Sans"/>
              </a:rPr>
              <a:t>artigos</a:t>
            </a:r>
            <a:r>
              <a:rPr lang="en-US" sz="1400">
                <a:latin typeface="Calibri"/>
                <a:ea typeface="Open Sans"/>
                <a:cs typeface="Open Sans"/>
              </a:rPr>
              <a:t> de </a:t>
            </a:r>
            <a:r>
              <a:rPr lang="en-US" sz="1400" err="1">
                <a:latin typeface="Calibri"/>
                <a:ea typeface="Open Sans"/>
                <a:cs typeface="Open Sans"/>
              </a:rPr>
              <a:t>opinião</a:t>
            </a:r>
            <a:r>
              <a:rPr lang="en-US" sz="1400">
                <a:latin typeface="Calibri"/>
                <a:ea typeface="Open Sans"/>
                <a:cs typeface="Open Sans"/>
              </a:rPr>
              <a:t> de interesse local </a:t>
            </a:r>
            <a:r>
              <a:rPr lang="en-US" sz="1400" err="1">
                <a:latin typeface="Calibri"/>
                <a:ea typeface="Open Sans"/>
                <a:cs typeface="Open Sans"/>
              </a:rPr>
              <a:t>ou</a:t>
            </a:r>
            <a:r>
              <a:rPr lang="en-US" sz="1400">
                <a:latin typeface="Calibri"/>
                <a:ea typeface="Open Sans"/>
                <a:cs typeface="Open Sans"/>
              </a:rPr>
              <a:t> global, </a:t>
            </a:r>
            <a:r>
              <a:rPr lang="en-US" sz="1400" err="1">
                <a:latin typeface="Calibri"/>
                <a:ea typeface="Open Sans"/>
                <a:cs typeface="Open Sans"/>
              </a:rPr>
              <a:t>textos</a:t>
            </a:r>
            <a:r>
              <a:rPr lang="en-US" sz="1400">
                <a:latin typeface="Calibri"/>
                <a:ea typeface="Open Sans"/>
                <a:cs typeface="Open Sans"/>
              </a:rPr>
              <a:t> de </a:t>
            </a:r>
            <a:r>
              <a:rPr lang="en-US" sz="1400" err="1">
                <a:latin typeface="Calibri"/>
                <a:ea typeface="Open Sans"/>
                <a:cs typeface="Open Sans"/>
              </a:rPr>
              <a:t>apresentação</a:t>
            </a:r>
            <a:r>
              <a:rPr lang="en-US" sz="1400">
                <a:latin typeface="Calibri"/>
                <a:ea typeface="Open Sans"/>
                <a:cs typeface="Open Sans"/>
              </a:rPr>
              <a:t> e </a:t>
            </a:r>
            <a:r>
              <a:rPr lang="en-US" sz="1400" err="1">
                <a:latin typeface="Calibri"/>
                <a:ea typeface="Open Sans"/>
                <a:cs typeface="Open Sans"/>
              </a:rPr>
              <a:t>apreciação</a:t>
            </a:r>
            <a:r>
              <a:rPr lang="en-US" sz="1400">
                <a:latin typeface="Calibri"/>
                <a:ea typeface="Open Sans"/>
                <a:cs typeface="Open Sans"/>
              </a:rPr>
              <a:t> de </a:t>
            </a:r>
            <a:r>
              <a:rPr lang="en-US" sz="1400" err="1">
                <a:latin typeface="Calibri"/>
                <a:ea typeface="Open Sans"/>
                <a:cs typeface="Open Sans"/>
              </a:rPr>
              <a:t>produção</a:t>
            </a:r>
            <a:r>
              <a:rPr lang="en-US" sz="1400">
                <a:latin typeface="Calibri"/>
                <a:ea typeface="Open Sans"/>
                <a:cs typeface="Open Sans"/>
              </a:rPr>
              <a:t> cultural – </a:t>
            </a:r>
            <a:r>
              <a:rPr lang="en-US" sz="1400" err="1">
                <a:latin typeface="Calibri"/>
                <a:ea typeface="Open Sans"/>
                <a:cs typeface="Open Sans"/>
              </a:rPr>
              <a:t>resenhas</a:t>
            </a:r>
            <a:r>
              <a:rPr lang="en-US" sz="1400">
                <a:latin typeface="Calibri"/>
                <a:ea typeface="Open Sans"/>
                <a:cs typeface="Open Sans"/>
              </a:rPr>
              <a:t> e outros </a:t>
            </a:r>
            <a:r>
              <a:rPr lang="en-US" sz="1400" err="1">
                <a:latin typeface="Calibri"/>
                <a:ea typeface="Open Sans"/>
                <a:cs typeface="Open Sans"/>
              </a:rPr>
              <a:t>próprios</a:t>
            </a:r>
            <a:r>
              <a:rPr lang="en-US" sz="1400">
                <a:latin typeface="Calibri"/>
                <a:ea typeface="Open Sans"/>
                <a:cs typeface="Open Sans"/>
              </a:rPr>
              <a:t> das </a:t>
            </a:r>
            <a:r>
              <a:rPr lang="en-US" sz="1400" err="1">
                <a:latin typeface="Calibri"/>
                <a:ea typeface="Open Sans"/>
                <a:cs typeface="Open Sans"/>
              </a:rPr>
              <a:t>formas</a:t>
            </a:r>
            <a:r>
              <a:rPr lang="en-US" sz="1400">
                <a:latin typeface="Calibri"/>
                <a:ea typeface="Open Sans"/>
                <a:cs typeface="Open Sans"/>
              </a:rPr>
              <a:t> de </a:t>
            </a:r>
            <a:r>
              <a:rPr lang="en-US" sz="1400" err="1">
                <a:latin typeface="Calibri"/>
                <a:ea typeface="Open Sans"/>
                <a:cs typeface="Open Sans"/>
              </a:rPr>
              <a:t>expressão</a:t>
            </a:r>
            <a:r>
              <a:rPr lang="en-US" sz="1400">
                <a:latin typeface="Calibri"/>
                <a:ea typeface="Open Sans"/>
                <a:cs typeface="Open Sans"/>
              </a:rPr>
              <a:t> das </a:t>
            </a:r>
            <a:r>
              <a:rPr lang="en-US" sz="1400" err="1">
                <a:latin typeface="Calibri"/>
                <a:ea typeface="Open Sans"/>
                <a:cs typeface="Open Sans"/>
              </a:rPr>
              <a:t>culturas</a:t>
            </a:r>
            <a:r>
              <a:rPr lang="en-US" sz="1400">
                <a:latin typeface="Calibri"/>
                <a:ea typeface="Open Sans"/>
                <a:cs typeface="Open Sans"/>
              </a:rPr>
              <a:t> </a:t>
            </a:r>
            <a:r>
              <a:rPr lang="en-US" sz="1400" err="1">
                <a:latin typeface="Calibri"/>
                <a:ea typeface="Open Sans"/>
                <a:cs typeface="Open Sans"/>
              </a:rPr>
              <a:t>juvenis</a:t>
            </a:r>
            <a:r>
              <a:rPr lang="en-US" sz="1400">
                <a:latin typeface="Calibri"/>
                <a:ea typeface="Open Sans"/>
                <a:cs typeface="Open Sans"/>
              </a:rPr>
              <a:t>, tais </a:t>
            </a:r>
            <a:r>
              <a:rPr lang="en-US" sz="1400" err="1">
                <a:latin typeface="Calibri"/>
                <a:ea typeface="Open Sans"/>
                <a:cs typeface="Open Sans"/>
              </a:rPr>
              <a:t>como</a:t>
            </a:r>
            <a:r>
              <a:rPr lang="en-US" sz="1400">
                <a:latin typeface="Calibri"/>
                <a:ea typeface="Open Sans"/>
                <a:cs typeface="Open Sans"/>
              </a:rPr>
              <a:t> </a:t>
            </a:r>
            <a:r>
              <a:rPr lang="en-US" sz="1400" i="1">
                <a:latin typeface="Calibri"/>
                <a:ea typeface="Open Sans"/>
                <a:cs typeface="Open Sans"/>
              </a:rPr>
              <a:t>vlogs</a:t>
            </a:r>
            <a:r>
              <a:rPr lang="en-US" sz="1400">
                <a:latin typeface="Calibri"/>
                <a:ea typeface="Open Sans"/>
                <a:cs typeface="Open Sans"/>
              </a:rPr>
              <a:t> e </a:t>
            </a:r>
            <a:r>
              <a:rPr lang="en-US" sz="1400" i="1">
                <a:latin typeface="Calibri"/>
                <a:ea typeface="Open Sans"/>
                <a:cs typeface="Open Sans"/>
              </a:rPr>
              <a:t>podcasts</a:t>
            </a:r>
            <a:r>
              <a:rPr lang="en-US" sz="1400">
                <a:latin typeface="Calibri"/>
                <a:ea typeface="Open Sans"/>
                <a:cs typeface="Open Sans"/>
              </a:rPr>
              <a:t> </a:t>
            </a:r>
            <a:r>
              <a:rPr lang="en-US" sz="1400" err="1">
                <a:latin typeface="Calibri"/>
                <a:ea typeface="Open Sans"/>
                <a:cs typeface="Open Sans"/>
              </a:rPr>
              <a:t>culturais</a:t>
            </a:r>
            <a:r>
              <a:rPr lang="en-US" sz="1400">
                <a:latin typeface="Calibri"/>
                <a:ea typeface="Open Sans"/>
                <a:cs typeface="Open Sans"/>
              </a:rPr>
              <a:t>, </a:t>
            </a:r>
            <a:r>
              <a:rPr lang="en-US" sz="1400" i="1">
                <a:latin typeface="Calibri"/>
                <a:ea typeface="Open Sans"/>
                <a:cs typeface="Open Sans"/>
              </a:rPr>
              <a:t>gameplay</a:t>
            </a:r>
            <a:r>
              <a:rPr lang="en-US" sz="1400">
                <a:latin typeface="Calibri"/>
                <a:ea typeface="Open Sans"/>
                <a:cs typeface="Open Sans"/>
              </a:rPr>
              <a:t>, </a:t>
            </a:r>
            <a:r>
              <a:rPr lang="en-US" sz="1400" err="1">
                <a:latin typeface="Calibri"/>
                <a:ea typeface="Open Sans"/>
                <a:cs typeface="Open Sans"/>
              </a:rPr>
              <a:t>detonado</a:t>
            </a:r>
            <a:r>
              <a:rPr lang="en-US" sz="1400">
                <a:latin typeface="Calibri"/>
                <a:ea typeface="Open Sans"/>
                <a:cs typeface="Open Sans"/>
              </a:rPr>
              <a:t> etc.– e </a:t>
            </a:r>
            <a:r>
              <a:rPr lang="en-US" sz="1400" err="1">
                <a:latin typeface="Calibri"/>
                <a:ea typeface="Open Sans"/>
                <a:cs typeface="Open Sans"/>
              </a:rPr>
              <a:t>cartazes</a:t>
            </a:r>
            <a:r>
              <a:rPr lang="en-US" sz="1400">
                <a:latin typeface="Calibri"/>
                <a:ea typeface="Open Sans"/>
                <a:cs typeface="Open Sans"/>
              </a:rPr>
              <a:t>, </a:t>
            </a:r>
            <a:r>
              <a:rPr lang="en-US" sz="1400" err="1">
                <a:latin typeface="Calibri"/>
                <a:ea typeface="Open Sans"/>
                <a:cs typeface="Open Sans"/>
              </a:rPr>
              <a:t>anúncios</a:t>
            </a:r>
            <a:r>
              <a:rPr lang="en-US" sz="1400">
                <a:latin typeface="Calibri"/>
                <a:ea typeface="Open Sans"/>
                <a:cs typeface="Open Sans"/>
              </a:rPr>
              <a:t>, propagandas, </a:t>
            </a:r>
            <a:r>
              <a:rPr lang="en-US" sz="1400" i="1">
                <a:latin typeface="Calibri"/>
                <a:ea typeface="Open Sans"/>
                <a:cs typeface="Open Sans"/>
              </a:rPr>
              <a:t>spots, jingles</a:t>
            </a:r>
            <a:r>
              <a:rPr lang="en-US" sz="1400">
                <a:latin typeface="Calibri"/>
                <a:ea typeface="Open Sans"/>
                <a:cs typeface="Open Sans"/>
              </a:rPr>
              <a:t> de </a:t>
            </a:r>
            <a:r>
              <a:rPr lang="en-US" sz="1400" err="1">
                <a:latin typeface="Calibri"/>
                <a:ea typeface="Open Sans"/>
                <a:cs typeface="Open Sans"/>
              </a:rPr>
              <a:t>campanhas</a:t>
            </a:r>
            <a:r>
              <a:rPr lang="en-US" sz="1400">
                <a:latin typeface="Calibri"/>
                <a:ea typeface="Open Sans"/>
                <a:cs typeface="Open Sans"/>
              </a:rPr>
              <a:t> </a:t>
            </a:r>
            <a:r>
              <a:rPr lang="en-US" sz="1400" err="1">
                <a:latin typeface="Calibri"/>
                <a:ea typeface="Open Sans"/>
                <a:cs typeface="Open Sans"/>
              </a:rPr>
              <a:t>sociais</a:t>
            </a:r>
            <a:r>
              <a:rPr lang="en-US" sz="1400">
                <a:latin typeface="Calibri"/>
                <a:ea typeface="Open Sans"/>
                <a:cs typeface="Open Sans"/>
              </a:rPr>
              <a:t>, </a:t>
            </a:r>
            <a:r>
              <a:rPr lang="en-US" sz="1400" err="1">
                <a:latin typeface="Calibri"/>
                <a:ea typeface="Open Sans"/>
                <a:cs typeface="Open Sans"/>
              </a:rPr>
              <a:t>dentre</a:t>
            </a:r>
            <a:r>
              <a:rPr lang="en-US" sz="1400">
                <a:latin typeface="Calibri"/>
                <a:ea typeface="Open Sans"/>
                <a:cs typeface="Open Sans"/>
              </a:rPr>
              <a:t> outros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várias</a:t>
            </a:r>
            <a:r>
              <a:rPr lang="en-US" sz="1400">
                <a:latin typeface="Calibri"/>
                <a:ea typeface="Open Sans"/>
                <a:cs typeface="Open Sans"/>
              </a:rPr>
              <a:t> </a:t>
            </a:r>
            <a:r>
              <a:rPr lang="en-US" sz="1400" err="1">
                <a:latin typeface="Calibri"/>
                <a:ea typeface="Open Sans"/>
                <a:cs typeface="Open Sans"/>
              </a:rPr>
              <a:t>mídias</a:t>
            </a:r>
            <a:r>
              <a:rPr lang="en-US" sz="1400">
                <a:latin typeface="Calibri"/>
                <a:ea typeface="Open Sans"/>
                <a:cs typeface="Open Sans"/>
              </a:rPr>
              <a:t>, </a:t>
            </a:r>
            <a:r>
              <a:rPr lang="en-US" sz="1400" err="1">
                <a:latin typeface="Calibri"/>
                <a:ea typeface="Open Sans"/>
                <a:cs typeface="Open Sans"/>
              </a:rPr>
              <a:t>vivenciando</a:t>
            </a:r>
            <a:r>
              <a:rPr lang="en-US" sz="1400">
                <a:latin typeface="Calibri"/>
                <a:ea typeface="Open Sans"/>
                <a:cs typeface="Open Sans"/>
              </a:rPr>
              <a:t> de forma </a:t>
            </a:r>
            <a:r>
              <a:rPr lang="en-US" sz="1400" err="1">
                <a:latin typeface="Calibri"/>
                <a:ea typeface="Open Sans"/>
                <a:cs typeface="Open Sans"/>
              </a:rPr>
              <a:t>significativa</a:t>
            </a:r>
            <a:r>
              <a:rPr lang="en-US" sz="1400">
                <a:latin typeface="Calibri"/>
                <a:ea typeface="Open Sans"/>
                <a:cs typeface="Open Sans"/>
              </a:rPr>
              <a:t> o </a:t>
            </a:r>
            <a:r>
              <a:rPr lang="en-US" sz="1400" err="1">
                <a:latin typeface="Calibri"/>
                <a:ea typeface="Open Sans"/>
                <a:cs typeface="Open Sans"/>
              </a:rPr>
              <a:t>papel</a:t>
            </a:r>
            <a:r>
              <a:rPr lang="en-US" sz="1400">
                <a:latin typeface="Calibri"/>
                <a:ea typeface="Open Sans"/>
                <a:cs typeface="Open Sans"/>
              </a:rPr>
              <a:t> de </a:t>
            </a:r>
            <a:r>
              <a:rPr lang="en-US" sz="1400" err="1">
                <a:latin typeface="Calibri"/>
                <a:ea typeface="Open Sans"/>
                <a:cs typeface="Open Sans"/>
              </a:rPr>
              <a:t>repórter</a:t>
            </a:r>
            <a:r>
              <a:rPr lang="en-US" sz="1400">
                <a:latin typeface="Calibri"/>
                <a:ea typeface="Open Sans"/>
                <a:cs typeface="Open Sans"/>
              </a:rPr>
              <a:t>, de </a:t>
            </a:r>
            <a:r>
              <a:rPr lang="en-US" sz="1400" err="1">
                <a:latin typeface="Calibri"/>
                <a:ea typeface="Open Sans"/>
                <a:cs typeface="Open Sans"/>
              </a:rPr>
              <a:t>comentador</a:t>
            </a:r>
            <a:r>
              <a:rPr lang="en-US" sz="1400">
                <a:latin typeface="Calibri"/>
                <a:ea typeface="Open Sans"/>
                <a:cs typeface="Open Sans"/>
              </a:rPr>
              <a:t>, de </a:t>
            </a:r>
            <a:r>
              <a:rPr lang="en-US" sz="1400" err="1">
                <a:latin typeface="Calibri"/>
                <a:ea typeface="Open Sans"/>
                <a:cs typeface="Open Sans"/>
              </a:rPr>
              <a:t>analista</a:t>
            </a:r>
            <a:r>
              <a:rPr lang="en-US" sz="1400">
                <a:latin typeface="Calibri"/>
                <a:ea typeface="Open Sans"/>
                <a:cs typeface="Open Sans"/>
              </a:rPr>
              <a:t>, de </a:t>
            </a:r>
            <a:r>
              <a:rPr lang="en-US" sz="1400" err="1">
                <a:latin typeface="Calibri"/>
                <a:ea typeface="Open Sans"/>
                <a:cs typeface="Open Sans"/>
              </a:rPr>
              <a:t>crítico</a:t>
            </a:r>
            <a:r>
              <a:rPr lang="en-US" sz="1400">
                <a:latin typeface="Calibri"/>
                <a:ea typeface="Open Sans"/>
                <a:cs typeface="Open Sans"/>
              </a:rPr>
              <a:t>, de editor </a:t>
            </a:r>
            <a:r>
              <a:rPr lang="en-US" sz="1400" err="1">
                <a:latin typeface="Calibri"/>
                <a:ea typeface="Open Sans"/>
                <a:cs typeface="Open Sans"/>
              </a:rPr>
              <a:t>ou</a:t>
            </a:r>
            <a:r>
              <a:rPr lang="en-US" sz="1400">
                <a:latin typeface="Calibri"/>
                <a:ea typeface="Open Sans"/>
                <a:cs typeface="Open Sans"/>
              </a:rPr>
              <a:t> </a:t>
            </a:r>
            <a:r>
              <a:rPr lang="en-US" sz="1400" err="1">
                <a:latin typeface="Calibri"/>
                <a:ea typeface="Open Sans"/>
                <a:cs typeface="Open Sans"/>
              </a:rPr>
              <a:t>articulista</a:t>
            </a:r>
            <a:r>
              <a:rPr lang="en-US" sz="1400">
                <a:latin typeface="Calibri"/>
                <a:ea typeface="Open Sans"/>
                <a:cs typeface="Open Sans"/>
              </a:rPr>
              <a:t>, de </a:t>
            </a:r>
            <a:r>
              <a:rPr lang="en-US" sz="1400" i="1">
                <a:latin typeface="Calibri"/>
                <a:ea typeface="Open Sans"/>
                <a:cs typeface="Open Sans"/>
              </a:rPr>
              <a:t>booktuber</a:t>
            </a:r>
            <a:r>
              <a:rPr lang="en-US" sz="1400">
                <a:latin typeface="Calibri"/>
                <a:ea typeface="Open Sans"/>
                <a:cs typeface="Open Sans"/>
              </a:rPr>
              <a:t>, de </a:t>
            </a:r>
            <a:r>
              <a:rPr lang="en-US" sz="1400" i="1">
                <a:latin typeface="Calibri"/>
                <a:ea typeface="Open Sans"/>
                <a:cs typeface="Open Sans"/>
              </a:rPr>
              <a:t>vlogger</a:t>
            </a:r>
            <a:r>
              <a:rPr lang="en-US" sz="1400">
                <a:latin typeface="Calibri"/>
                <a:ea typeface="Open Sans"/>
                <a:cs typeface="Open Sans"/>
              </a:rPr>
              <a:t> (</a:t>
            </a:r>
            <a:r>
              <a:rPr lang="en-US" sz="1400" err="1">
                <a:latin typeface="Calibri"/>
                <a:ea typeface="Open Sans"/>
                <a:cs typeface="Open Sans"/>
              </a:rPr>
              <a:t>vlogueiro</a:t>
            </a:r>
            <a:r>
              <a:rPr lang="en-US" sz="1400">
                <a:latin typeface="Calibri"/>
                <a:ea typeface="Open Sans"/>
                <a:cs typeface="Open Sans"/>
              </a:rPr>
              <a:t>) etc., </a:t>
            </a:r>
            <a:r>
              <a:rPr lang="en-US" sz="1400" err="1">
                <a:latin typeface="Calibri"/>
                <a:ea typeface="Open Sans"/>
                <a:cs typeface="Open Sans"/>
              </a:rPr>
              <a:t>como</a:t>
            </a:r>
            <a:r>
              <a:rPr lang="en-US" sz="1400">
                <a:latin typeface="Calibri"/>
                <a:ea typeface="Open Sans"/>
                <a:cs typeface="Open Sans"/>
              </a:rPr>
              <a:t> forma de </a:t>
            </a:r>
            <a:r>
              <a:rPr lang="en-US" sz="1400" err="1">
                <a:latin typeface="Calibri"/>
                <a:ea typeface="Open Sans"/>
                <a:cs typeface="Open Sans"/>
              </a:rPr>
              <a:t>compreender</a:t>
            </a:r>
            <a:r>
              <a:rPr lang="en-US" sz="1400">
                <a:latin typeface="Calibri"/>
                <a:ea typeface="Open Sans"/>
                <a:cs typeface="Open Sans"/>
              </a:rPr>
              <a:t> as </a:t>
            </a:r>
            <a:r>
              <a:rPr lang="en-US" sz="1400" err="1">
                <a:latin typeface="Calibri"/>
                <a:ea typeface="Open Sans"/>
                <a:cs typeface="Open Sans"/>
              </a:rPr>
              <a:t>condições</a:t>
            </a:r>
            <a:r>
              <a:rPr lang="en-US" sz="1400">
                <a:latin typeface="Calibri"/>
                <a:ea typeface="Open Sans"/>
                <a:cs typeface="Open Sans"/>
              </a:rPr>
              <a:t> de </a:t>
            </a:r>
            <a:r>
              <a:rPr lang="en-US" sz="1400" err="1">
                <a:latin typeface="Calibri"/>
                <a:ea typeface="Open Sans"/>
                <a:cs typeface="Open Sans"/>
              </a:rPr>
              <a:t>produção</a:t>
            </a:r>
            <a:r>
              <a:rPr lang="en-US" sz="1400">
                <a:latin typeface="Calibri"/>
                <a:ea typeface="Open Sans"/>
                <a:cs typeface="Open Sans"/>
              </a:rPr>
              <a:t> que </a:t>
            </a:r>
            <a:r>
              <a:rPr lang="en-US" sz="1400" err="1">
                <a:latin typeface="Calibri"/>
                <a:ea typeface="Open Sans"/>
                <a:cs typeface="Open Sans"/>
              </a:rPr>
              <a:t>envolvem</a:t>
            </a:r>
            <a:r>
              <a:rPr lang="en-US" sz="1400">
                <a:latin typeface="Calibri"/>
                <a:ea typeface="Open Sans"/>
                <a:cs typeface="Open Sans"/>
              </a:rPr>
              <a:t> a </a:t>
            </a:r>
            <a:r>
              <a:rPr lang="en-US" sz="1400" err="1">
                <a:latin typeface="Calibri"/>
                <a:ea typeface="Open Sans"/>
                <a:cs typeface="Open Sans"/>
              </a:rPr>
              <a:t>circulação</a:t>
            </a:r>
            <a:r>
              <a:rPr lang="en-US" sz="1400">
                <a:latin typeface="Calibri"/>
                <a:ea typeface="Open Sans"/>
                <a:cs typeface="Open Sans"/>
              </a:rPr>
              <a:t> </a:t>
            </a:r>
            <a:r>
              <a:rPr lang="en-US" sz="1400" err="1">
                <a:latin typeface="Calibri"/>
                <a:ea typeface="Open Sans"/>
                <a:cs typeface="Open Sans"/>
              </a:rPr>
              <a:t>desses</a:t>
            </a:r>
            <a:r>
              <a:rPr lang="en-US" sz="1400">
                <a:latin typeface="Calibri"/>
                <a:ea typeface="Open Sans"/>
                <a:cs typeface="Open Sans"/>
              </a:rPr>
              <a:t> </a:t>
            </a:r>
            <a:r>
              <a:rPr lang="en-US" sz="1400" err="1">
                <a:latin typeface="Calibri"/>
                <a:ea typeface="Open Sans"/>
                <a:cs typeface="Open Sans"/>
              </a:rPr>
              <a:t>textos</a:t>
            </a:r>
            <a:r>
              <a:rPr lang="en-US" sz="1400">
                <a:latin typeface="Calibri"/>
                <a:ea typeface="Open Sans"/>
                <a:cs typeface="Open Sans"/>
              </a:rPr>
              <a:t> e </a:t>
            </a:r>
            <a:r>
              <a:rPr lang="en-US" sz="1400" err="1">
                <a:latin typeface="Calibri"/>
                <a:ea typeface="Open Sans"/>
                <a:cs typeface="Open Sans"/>
              </a:rPr>
              <a:t>poder</a:t>
            </a:r>
            <a:r>
              <a:rPr lang="en-US" sz="1400">
                <a:latin typeface="Calibri"/>
                <a:ea typeface="Open Sans"/>
                <a:cs typeface="Open Sans"/>
              </a:rPr>
              <a:t> </a:t>
            </a:r>
            <a:r>
              <a:rPr lang="en-US" sz="1400" err="1">
                <a:latin typeface="Calibri"/>
                <a:ea typeface="Open Sans"/>
                <a:cs typeface="Open Sans"/>
              </a:rPr>
              <a:t>participar</a:t>
            </a:r>
            <a:r>
              <a:rPr lang="en-US" sz="1400">
                <a:latin typeface="Calibri"/>
                <a:ea typeface="Open Sans"/>
                <a:cs typeface="Open Sans"/>
              </a:rPr>
              <a:t> e </a:t>
            </a:r>
            <a:r>
              <a:rPr lang="en-US" sz="1400" err="1">
                <a:latin typeface="Calibri"/>
                <a:ea typeface="Open Sans"/>
                <a:cs typeface="Open Sans"/>
              </a:rPr>
              <a:t>vislumbrar</a:t>
            </a:r>
            <a:r>
              <a:rPr lang="en-US" sz="1400">
                <a:latin typeface="Calibri"/>
                <a:ea typeface="Open Sans"/>
                <a:cs typeface="Open Sans"/>
              </a:rPr>
              <a:t> </a:t>
            </a:r>
            <a:r>
              <a:rPr lang="en-US" sz="1400" err="1">
                <a:latin typeface="Calibri"/>
                <a:ea typeface="Open Sans"/>
                <a:cs typeface="Open Sans"/>
              </a:rPr>
              <a:t>possibilidades</a:t>
            </a:r>
            <a:r>
              <a:rPr lang="en-US" sz="1400">
                <a:latin typeface="Calibri"/>
                <a:ea typeface="Open Sans"/>
                <a:cs typeface="Open Sans"/>
              </a:rPr>
              <a:t> de </a:t>
            </a:r>
            <a:r>
              <a:rPr lang="en-US" sz="1400" err="1">
                <a:latin typeface="Calibri"/>
                <a:ea typeface="Open Sans"/>
                <a:cs typeface="Open Sans"/>
              </a:rPr>
              <a:t>participação</a:t>
            </a:r>
            <a:r>
              <a:rPr lang="en-US" sz="1400">
                <a:latin typeface="Calibri"/>
                <a:ea typeface="Open Sans"/>
                <a:cs typeface="Open Sans"/>
              </a:rPr>
              <a:t> </a:t>
            </a:r>
            <a:r>
              <a:rPr lang="en-US" sz="1400" err="1">
                <a:latin typeface="Calibri"/>
                <a:ea typeface="Open Sans"/>
                <a:cs typeface="Open Sans"/>
              </a:rPr>
              <a:t>nas</a:t>
            </a:r>
            <a:r>
              <a:rPr lang="en-US" sz="1400">
                <a:latin typeface="Calibri"/>
                <a:ea typeface="Open Sans"/>
                <a:cs typeface="Open Sans"/>
              </a:rPr>
              <a:t> </a:t>
            </a:r>
            <a:r>
              <a:rPr lang="en-US" sz="1400" err="1">
                <a:latin typeface="Calibri"/>
                <a:ea typeface="Open Sans"/>
                <a:cs typeface="Open Sans"/>
              </a:rPr>
              <a:t>práticas</a:t>
            </a:r>
            <a:r>
              <a:rPr lang="en-US" sz="1400">
                <a:latin typeface="Calibri"/>
                <a:ea typeface="Open Sans"/>
                <a:cs typeface="Open Sans"/>
              </a:rPr>
              <a:t> de </a:t>
            </a:r>
            <a:r>
              <a:rPr lang="en-US" sz="1400" err="1">
                <a:latin typeface="Calibri"/>
                <a:ea typeface="Open Sans"/>
                <a:cs typeface="Open Sans"/>
              </a:rPr>
              <a:t>linguagem</a:t>
            </a:r>
            <a:r>
              <a:rPr lang="en-US" sz="1400">
                <a:latin typeface="Calibri"/>
                <a:ea typeface="Open Sans"/>
                <a:cs typeface="Open Sans"/>
              </a:rPr>
              <a:t> do campo </a:t>
            </a:r>
            <a:r>
              <a:rPr lang="en-US" sz="1400" err="1">
                <a:latin typeface="Calibri"/>
                <a:ea typeface="Open Sans"/>
                <a:cs typeface="Open Sans"/>
              </a:rPr>
              <a:t>jornalístico</a:t>
            </a:r>
            <a:r>
              <a:rPr lang="en-US" sz="1400">
                <a:latin typeface="Calibri"/>
                <a:ea typeface="Open Sans"/>
                <a:cs typeface="Open Sans"/>
              </a:rPr>
              <a:t> e do campo </a:t>
            </a:r>
            <a:r>
              <a:rPr lang="en-US" sz="1400" err="1">
                <a:latin typeface="Calibri"/>
                <a:ea typeface="Open Sans"/>
                <a:cs typeface="Open Sans"/>
              </a:rPr>
              <a:t>midiático</a:t>
            </a:r>
            <a:r>
              <a:rPr lang="en-US" sz="1400">
                <a:latin typeface="Calibri"/>
                <a:ea typeface="Open Sans"/>
                <a:cs typeface="Open Sans"/>
              </a:rPr>
              <a:t> de forma </a:t>
            </a:r>
            <a:r>
              <a:rPr lang="en-US" sz="1400" err="1">
                <a:latin typeface="Calibri"/>
                <a:ea typeface="Open Sans"/>
                <a:cs typeface="Open Sans"/>
              </a:rPr>
              <a:t>ética</a:t>
            </a:r>
            <a:r>
              <a:rPr lang="en-US" sz="1400">
                <a:latin typeface="Calibri"/>
                <a:ea typeface="Open Sans"/>
                <a:cs typeface="Open Sans"/>
              </a:rPr>
              <a:t> e </a:t>
            </a:r>
            <a:r>
              <a:rPr lang="en-US" sz="1400" err="1">
                <a:latin typeface="Calibri"/>
                <a:ea typeface="Open Sans"/>
                <a:cs typeface="Open Sans"/>
              </a:rPr>
              <a:t>responsável</a:t>
            </a:r>
            <a:r>
              <a:rPr lang="en-US" sz="1400">
                <a:latin typeface="Calibri"/>
                <a:ea typeface="Open Sans"/>
                <a:cs typeface="Open Sans"/>
              </a:rPr>
              <a:t>, </a:t>
            </a:r>
            <a:r>
              <a:rPr lang="en-US" sz="1400" err="1">
                <a:latin typeface="Calibri"/>
                <a:ea typeface="Open Sans"/>
                <a:cs typeface="Open Sans"/>
              </a:rPr>
              <a:t>levando</a:t>
            </a:r>
            <a:r>
              <a:rPr lang="en-US" sz="1400">
                <a:latin typeface="Calibri"/>
                <a:ea typeface="Open Sans"/>
                <a:cs typeface="Open Sans"/>
              </a:rPr>
              <a:t>-se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consideração</a:t>
            </a:r>
            <a:r>
              <a:rPr lang="en-US" sz="1400">
                <a:latin typeface="Calibri"/>
                <a:ea typeface="Open Sans"/>
                <a:cs typeface="Open Sans"/>
              </a:rPr>
              <a:t> o </a:t>
            </a:r>
            <a:r>
              <a:rPr lang="en-US" sz="1400" err="1">
                <a:latin typeface="Calibri"/>
                <a:ea typeface="Open Sans"/>
                <a:cs typeface="Open Sans"/>
              </a:rPr>
              <a:t>contexto</a:t>
            </a:r>
            <a:r>
              <a:rPr lang="en-US" sz="1400">
                <a:latin typeface="Calibri"/>
                <a:ea typeface="Open Sans"/>
                <a:cs typeface="Open Sans"/>
              </a:rPr>
              <a:t> da </a:t>
            </a:r>
            <a:r>
              <a:rPr lang="en-US" sz="1400" i="1">
                <a:latin typeface="Calibri"/>
                <a:ea typeface="Open Sans"/>
                <a:cs typeface="Open Sans"/>
              </a:rPr>
              <a:t>Web 2.0</a:t>
            </a:r>
            <a:r>
              <a:rPr lang="en-US" sz="1400">
                <a:latin typeface="Calibri"/>
                <a:ea typeface="Open Sans"/>
                <a:cs typeface="Open Sans"/>
              </a:rPr>
              <a:t>, que </a:t>
            </a:r>
            <a:r>
              <a:rPr lang="en-US" sz="1400" err="1">
                <a:latin typeface="Calibri"/>
                <a:ea typeface="Open Sans"/>
                <a:cs typeface="Open Sans"/>
              </a:rPr>
              <a:t>amplia</a:t>
            </a:r>
            <a:r>
              <a:rPr lang="en-US" sz="1400">
                <a:latin typeface="Calibri"/>
                <a:ea typeface="Open Sans"/>
                <a:cs typeface="Open Sans"/>
              </a:rPr>
              <a:t> a </a:t>
            </a:r>
            <a:r>
              <a:rPr lang="en-US" sz="1400" err="1">
                <a:latin typeface="Calibri"/>
                <a:ea typeface="Open Sans"/>
                <a:cs typeface="Open Sans"/>
              </a:rPr>
              <a:t>possibilidade</a:t>
            </a:r>
            <a:r>
              <a:rPr lang="en-US" sz="1400">
                <a:latin typeface="Calibri"/>
                <a:ea typeface="Open Sans"/>
                <a:cs typeface="Open Sans"/>
              </a:rPr>
              <a:t> de </a:t>
            </a:r>
            <a:r>
              <a:rPr lang="en-US" sz="1400" err="1">
                <a:latin typeface="Calibri"/>
                <a:ea typeface="Open Sans"/>
                <a:cs typeface="Open Sans"/>
              </a:rPr>
              <a:t>circulação</a:t>
            </a:r>
            <a:r>
              <a:rPr lang="en-US" sz="1400">
                <a:latin typeface="Calibri"/>
                <a:ea typeface="Open Sans"/>
                <a:cs typeface="Open Sans"/>
              </a:rPr>
              <a:t> </a:t>
            </a:r>
            <a:r>
              <a:rPr lang="en-US" sz="1400" err="1">
                <a:latin typeface="Calibri"/>
                <a:ea typeface="Open Sans"/>
                <a:cs typeface="Open Sans"/>
              </a:rPr>
              <a:t>desses</a:t>
            </a:r>
            <a:r>
              <a:rPr lang="en-US" sz="1400">
                <a:latin typeface="Calibri"/>
                <a:ea typeface="Open Sans"/>
                <a:cs typeface="Open Sans"/>
              </a:rPr>
              <a:t> </a:t>
            </a:r>
            <a:r>
              <a:rPr lang="en-US" sz="1400" err="1">
                <a:latin typeface="Calibri"/>
                <a:ea typeface="Open Sans"/>
                <a:cs typeface="Open Sans"/>
              </a:rPr>
              <a:t>textos</a:t>
            </a:r>
            <a:r>
              <a:rPr lang="en-US" sz="1400">
                <a:latin typeface="Calibri"/>
                <a:ea typeface="Open Sans"/>
                <a:cs typeface="Open Sans"/>
              </a:rPr>
              <a:t> e “</a:t>
            </a:r>
            <a:r>
              <a:rPr lang="en-US" sz="1400" err="1">
                <a:latin typeface="Calibri"/>
                <a:ea typeface="Open Sans"/>
                <a:cs typeface="Open Sans"/>
              </a:rPr>
              <a:t>funde</a:t>
            </a:r>
            <a:r>
              <a:rPr lang="en-US" sz="1400">
                <a:latin typeface="Calibri"/>
                <a:ea typeface="Open Sans"/>
                <a:cs typeface="Open Sans"/>
              </a:rPr>
              <a:t>” </a:t>
            </a:r>
            <a:r>
              <a:rPr lang="en-US" sz="1400" err="1">
                <a:latin typeface="Calibri"/>
                <a:ea typeface="Open Sans"/>
                <a:cs typeface="Open Sans"/>
              </a:rPr>
              <a:t>os</a:t>
            </a:r>
            <a:r>
              <a:rPr lang="en-US" sz="1400">
                <a:latin typeface="Calibri"/>
                <a:ea typeface="Open Sans"/>
                <a:cs typeface="Open Sans"/>
              </a:rPr>
              <a:t> </a:t>
            </a:r>
            <a:r>
              <a:rPr lang="en-US" sz="1400" err="1">
                <a:latin typeface="Calibri"/>
                <a:ea typeface="Open Sans"/>
                <a:cs typeface="Open Sans"/>
              </a:rPr>
              <a:t>papéis</a:t>
            </a:r>
            <a:r>
              <a:rPr lang="en-US" sz="1400">
                <a:latin typeface="Calibri"/>
                <a:ea typeface="Open Sans"/>
                <a:cs typeface="Open Sans"/>
              </a:rPr>
              <a:t> de </a:t>
            </a:r>
            <a:r>
              <a:rPr lang="en-US" sz="1400" err="1">
                <a:latin typeface="Calibri"/>
                <a:ea typeface="Open Sans"/>
                <a:cs typeface="Open Sans"/>
              </a:rPr>
              <a:t>leitor</a:t>
            </a:r>
            <a:r>
              <a:rPr lang="en-US" sz="1400">
                <a:latin typeface="Calibri"/>
                <a:ea typeface="Open Sans"/>
                <a:cs typeface="Open Sans"/>
              </a:rPr>
              <a:t> e </a:t>
            </a:r>
            <a:r>
              <a:rPr lang="en-US" sz="1400" err="1">
                <a:latin typeface="Calibri"/>
                <a:ea typeface="Open Sans"/>
                <a:cs typeface="Open Sans"/>
              </a:rPr>
              <a:t>autor</a:t>
            </a:r>
            <a:r>
              <a:rPr lang="en-US" sz="1400">
                <a:latin typeface="Calibri"/>
                <a:ea typeface="Open Sans"/>
                <a:cs typeface="Open Sans"/>
              </a:rPr>
              <a:t>, de </a:t>
            </a:r>
            <a:r>
              <a:rPr lang="en-US" sz="1400" err="1">
                <a:latin typeface="Calibri"/>
                <a:ea typeface="Open Sans"/>
                <a:cs typeface="Open Sans"/>
              </a:rPr>
              <a:t>consumidor</a:t>
            </a:r>
            <a:r>
              <a:rPr lang="en-US" sz="1400">
                <a:latin typeface="Calibri"/>
                <a:ea typeface="Open Sans"/>
                <a:cs typeface="Open Sans"/>
              </a:rPr>
              <a:t> e </a:t>
            </a:r>
            <a:r>
              <a:rPr lang="en-US" sz="1400" err="1">
                <a:latin typeface="Calibri"/>
                <a:ea typeface="Open Sans"/>
                <a:cs typeface="Open Sans"/>
              </a:rPr>
              <a:t>produtor</a:t>
            </a:r>
            <a:r>
              <a:rPr lang="en-US" sz="1400">
                <a:latin typeface="Calibri"/>
                <a:ea typeface="Open Sans"/>
                <a:cs typeface="Open Sans"/>
              </a:rPr>
              <a:t>.</a:t>
            </a:r>
            <a:endParaRPr lang="en-US" sz="1400">
              <a:latin typeface="Calibri"/>
              <a:ea typeface="Calibri"/>
              <a:cs typeface="Calibri"/>
            </a:endParaRPr>
          </a:p>
        </p:txBody>
      </p:sp>
      <p:sp>
        <p:nvSpPr>
          <p:cNvPr id="5" name="CaixaDeTexto 4">
            <a:extLst>
              <a:ext uri="{FF2B5EF4-FFF2-40B4-BE49-F238E27FC236}">
                <a16:creationId xmlns:a16="http://schemas.microsoft.com/office/drawing/2014/main" id="{BE46E5C3-CF3A-3036-926E-77A72E2EB0E7}"/>
              </a:ext>
            </a:extLst>
          </p:cNvPr>
          <p:cNvSpPr txBox="1"/>
          <p:nvPr/>
        </p:nvSpPr>
        <p:spPr>
          <a:xfrm>
            <a:off x="798653" y="4563483"/>
            <a:ext cx="10150997"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a:latin typeface="Calibri"/>
                <a:ea typeface="Open Sans"/>
                <a:cs typeface="Open Sans"/>
              </a:rPr>
              <a:t>(EF69LP13)</a:t>
            </a:r>
            <a:r>
              <a:rPr lang="en-US" sz="1400">
                <a:latin typeface="Calibri"/>
                <a:ea typeface="Open Sans"/>
                <a:cs typeface="Open Sans"/>
              </a:rPr>
              <a:t> </a:t>
            </a:r>
            <a:r>
              <a:rPr lang="en-US" sz="1400" err="1">
                <a:latin typeface="Calibri"/>
                <a:ea typeface="Open Sans"/>
                <a:cs typeface="Open Sans"/>
              </a:rPr>
              <a:t>Engajar</a:t>
            </a:r>
            <a:r>
              <a:rPr lang="en-US" sz="1400">
                <a:latin typeface="Calibri"/>
                <a:ea typeface="Open Sans"/>
                <a:cs typeface="Open Sans"/>
              </a:rPr>
              <a:t>-se e </a:t>
            </a:r>
            <a:r>
              <a:rPr lang="en-US" sz="1400" err="1">
                <a:latin typeface="Calibri"/>
                <a:ea typeface="Open Sans"/>
                <a:cs typeface="Open Sans"/>
              </a:rPr>
              <a:t>contribuir</a:t>
            </a:r>
            <a:r>
              <a:rPr lang="en-US" sz="1400">
                <a:latin typeface="Calibri"/>
                <a:ea typeface="Open Sans"/>
                <a:cs typeface="Open Sans"/>
              </a:rPr>
              <a:t> com a </a:t>
            </a:r>
            <a:r>
              <a:rPr lang="en-US" sz="1400" err="1">
                <a:latin typeface="Calibri"/>
                <a:ea typeface="Open Sans"/>
                <a:cs typeface="Open Sans"/>
              </a:rPr>
              <a:t>busca</a:t>
            </a:r>
            <a:r>
              <a:rPr lang="en-US" sz="1400">
                <a:latin typeface="Calibri"/>
                <a:ea typeface="Open Sans"/>
                <a:cs typeface="Open Sans"/>
              </a:rPr>
              <a:t> de </a:t>
            </a:r>
            <a:r>
              <a:rPr lang="en-US" sz="1400" err="1">
                <a:latin typeface="Calibri"/>
                <a:ea typeface="Open Sans"/>
                <a:cs typeface="Open Sans"/>
              </a:rPr>
              <a:t>conclusões</a:t>
            </a:r>
            <a:r>
              <a:rPr lang="en-US" sz="1400">
                <a:latin typeface="Calibri"/>
                <a:ea typeface="Open Sans"/>
                <a:cs typeface="Open Sans"/>
              </a:rPr>
              <a:t> </a:t>
            </a:r>
            <a:r>
              <a:rPr lang="en-US" sz="1400" err="1">
                <a:latin typeface="Calibri"/>
                <a:ea typeface="Open Sans"/>
                <a:cs typeface="Open Sans"/>
              </a:rPr>
              <a:t>comuns</a:t>
            </a:r>
            <a:r>
              <a:rPr lang="en-US" sz="1400">
                <a:latin typeface="Calibri"/>
                <a:ea typeface="Open Sans"/>
                <a:cs typeface="Open Sans"/>
              </a:rPr>
              <a:t> </a:t>
            </a:r>
            <a:r>
              <a:rPr lang="en-US" sz="1400" err="1">
                <a:latin typeface="Calibri"/>
                <a:ea typeface="Open Sans"/>
                <a:cs typeface="Open Sans"/>
              </a:rPr>
              <a:t>relativas</a:t>
            </a:r>
            <a:r>
              <a:rPr lang="en-US" sz="1400">
                <a:latin typeface="Calibri"/>
                <a:ea typeface="Open Sans"/>
                <a:cs typeface="Open Sans"/>
              </a:rPr>
              <a:t> a </a:t>
            </a:r>
            <a:r>
              <a:rPr lang="en-US" sz="1400" err="1">
                <a:latin typeface="Calibri"/>
                <a:ea typeface="Open Sans"/>
                <a:cs typeface="Open Sans"/>
              </a:rPr>
              <a:t>problemas</a:t>
            </a:r>
            <a:r>
              <a:rPr lang="en-US" sz="1400">
                <a:latin typeface="Calibri"/>
                <a:ea typeface="Open Sans"/>
                <a:cs typeface="Open Sans"/>
              </a:rPr>
              <a:t>, </a:t>
            </a:r>
            <a:r>
              <a:rPr lang="en-US" sz="1400" err="1">
                <a:latin typeface="Calibri"/>
                <a:ea typeface="Open Sans"/>
                <a:cs typeface="Open Sans"/>
              </a:rPr>
              <a:t>temas</a:t>
            </a:r>
            <a:r>
              <a:rPr lang="en-US" sz="1400">
                <a:latin typeface="Calibri"/>
                <a:ea typeface="Open Sans"/>
                <a:cs typeface="Open Sans"/>
              </a:rPr>
              <a:t> </a:t>
            </a:r>
            <a:r>
              <a:rPr lang="en-US" sz="1400" err="1">
                <a:latin typeface="Calibri"/>
                <a:ea typeface="Open Sans"/>
                <a:cs typeface="Open Sans"/>
              </a:rPr>
              <a:t>ou</a:t>
            </a:r>
            <a:r>
              <a:rPr lang="en-US" sz="1400">
                <a:latin typeface="Calibri"/>
                <a:ea typeface="Open Sans"/>
                <a:cs typeface="Open Sans"/>
              </a:rPr>
              <a:t> </a:t>
            </a:r>
            <a:r>
              <a:rPr lang="en-US" sz="1400" err="1">
                <a:latin typeface="Calibri"/>
                <a:ea typeface="Open Sans"/>
                <a:cs typeface="Open Sans"/>
              </a:rPr>
              <a:t>questões</a:t>
            </a:r>
            <a:r>
              <a:rPr lang="en-US" sz="1400">
                <a:latin typeface="Calibri"/>
                <a:ea typeface="Open Sans"/>
                <a:cs typeface="Open Sans"/>
              </a:rPr>
              <a:t> </a:t>
            </a:r>
            <a:r>
              <a:rPr lang="en-US" sz="1400" err="1">
                <a:latin typeface="Calibri"/>
                <a:ea typeface="Open Sans"/>
                <a:cs typeface="Open Sans"/>
              </a:rPr>
              <a:t>polêmicas</a:t>
            </a:r>
            <a:r>
              <a:rPr lang="en-US" sz="1400">
                <a:latin typeface="Calibri"/>
                <a:ea typeface="Open Sans"/>
                <a:cs typeface="Open Sans"/>
              </a:rPr>
              <a:t> de interesse da </a:t>
            </a:r>
            <a:r>
              <a:rPr lang="en-US" sz="1400" err="1">
                <a:latin typeface="Calibri"/>
                <a:ea typeface="Open Sans"/>
                <a:cs typeface="Open Sans"/>
              </a:rPr>
              <a:t>turma</a:t>
            </a:r>
            <a:r>
              <a:rPr lang="en-US" sz="1400">
                <a:latin typeface="Calibri"/>
                <a:ea typeface="Open Sans"/>
                <a:cs typeface="Open Sans"/>
              </a:rPr>
              <a:t> e/</a:t>
            </a:r>
            <a:r>
              <a:rPr lang="en-US" sz="1400" err="1">
                <a:latin typeface="Calibri"/>
                <a:ea typeface="Open Sans"/>
                <a:cs typeface="Open Sans"/>
              </a:rPr>
              <a:t>ou</a:t>
            </a:r>
            <a:r>
              <a:rPr lang="en-US" sz="1400">
                <a:latin typeface="Calibri"/>
                <a:ea typeface="Open Sans"/>
                <a:cs typeface="Open Sans"/>
              </a:rPr>
              <a:t> de </a:t>
            </a:r>
            <a:r>
              <a:rPr lang="en-US" sz="1400" err="1">
                <a:latin typeface="Calibri"/>
                <a:ea typeface="Open Sans"/>
                <a:cs typeface="Open Sans"/>
              </a:rPr>
              <a:t>relevância</a:t>
            </a:r>
            <a:r>
              <a:rPr lang="en-US" sz="1400">
                <a:latin typeface="Calibri"/>
                <a:ea typeface="Open Sans"/>
                <a:cs typeface="Open Sans"/>
              </a:rPr>
              <a:t> social.</a:t>
            </a:r>
            <a:br>
              <a:rPr lang="en-US" sz="1400"/>
            </a:br>
            <a:r>
              <a:rPr lang="en-US" sz="1400" b="1">
                <a:latin typeface="Calibri"/>
                <a:ea typeface="Open Sans"/>
                <a:cs typeface="Open Sans"/>
              </a:rPr>
              <a:t>(EF69LP14)</a:t>
            </a:r>
            <a:r>
              <a:rPr lang="en-US" sz="1400">
                <a:latin typeface="Calibri"/>
                <a:ea typeface="Open Sans"/>
                <a:cs typeface="Open Sans"/>
              </a:rPr>
              <a:t> Formular </a:t>
            </a:r>
            <a:r>
              <a:rPr lang="en-US" sz="1400" err="1">
                <a:latin typeface="Calibri"/>
                <a:ea typeface="Open Sans"/>
                <a:cs typeface="Open Sans"/>
              </a:rPr>
              <a:t>perguntas</a:t>
            </a:r>
            <a:r>
              <a:rPr lang="en-US" sz="1400">
                <a:latin typeface="Calibri"/>
                <a:ea typeface="Open Sans"/>
                <a:cs typeface="Open Sans"/>
              </a:rPr>
              <a:t> e </a:t>
            </a:r>
            <a:r>
              <a:rPr lang="en-US" sz="1400" err="1">
                <a:latin typeface="Calibri"/>
                <a:ea typeface="Open Sans"/>
                <a:cs typeface="Open Sans"/>
              </a:rPr>
              <a:t>decompor</a:t>
            </a:r>
            <a:r>
              <a:rPr lang="en-US" sz="1400">
                <a:latin typeface="Calibri"/>
                <a:ea typeface="Open Sans"/>
                <a:cs typeface="Open Sans"/>
              </a:rPr>
              <a:t>, com a </a:t>
            </a:r>
            <a:r>
              <a:rPr lang="en-US" sz="1400" err="1">
                <a:latin typeface="Calibri"/>
                <a:ea typeface="Open Sans"/>
                <a:cs typeface="Open Sans"/>
              </a:rPr>
              <a:t>ajuda</a:t>
            </a:r>
            <a:r>
              <a:rPr lang="en-US" sz="1400">
                <a:latin typeface="Calibri"/>
                <a:ea typeface="Open Sans"/>
                <a:cs typeface="Open Sans"/>
              </a:rPr>
              <a:t> dos </a:t>
            </a:r>
            <a:r>
              <a:rPr lang="en-US" sz="1400" err="1">
                <a:latin typeface="Calibri"/>
                <a:ea typeface="Open Sans"/>
                <a:cs typeface="Open Sans"/>
              </a:rPr>
              <a:t>colegas</a:t>
            </a:r>
            <a:r>
              <a:rPr lang="en-US" sz="1400">
                <a:latin typeface="Calibri"/>
                <a:ea typeface="Open Sans"/>
                <a:cs typeface="Open Sans"/>
              </a:rPr>
              <a:t> e dos </a:t>
            </a:r>
            <a:r>
              <a:rPr lang="en-US" sz="1400" err="1">
                <a:latin typeface="Calibri"/>
                <a:ea typeface="Open Sans"/>
                <a:cs typeface="Open Sans"/>
              </a:rPr>
              <a:t>professores</a:t>
            </a:r>
            <a:r>
              <a:rPr lang="en-US" sz="1400">
                <a:latin typeface="Calibri"/>
                <a:ea typeface="Open Sans"/>
                <a:cs typeface="Open Sans"/>
              </a:rPr>
              <a:t>, </a:t>
            </a:r>
            <a:r>
              <a:rPr lang="en-US" sz="1400" err="1">
                <a:latin typeface="Calibri"/>
                <a:ea typeface="Open Sans"/>
                <a:cs typeface="Open Sans"/>
              </a:rPr>
              <a:t>tema</a:t>
            </a:r>
            <a:r>
              <a:rPr lang="en-US" sz="1400">
                <a:latin typeface="Calibri"/>
                <a:ea typeface="Open Sans"/>
                <a:cs typeface="Open Sans"/>
              </a:rPr>
              <a:t>/</a:t>
            </a:r>
            <a:r>
              <a:rPr lang="en-US" sz="1400" err="1">
                <a:latin typeface="Calibri"/>
                <a:ea typeface="Open Sans"/>
                <a:cs typeface="Open Sans"/>
              </a:rPr>
              <a:t>questão</a:t>
            </a:r>
            <a:r>
              <a:rPr lang="en-US" sz="1400">
                <a:latin typeface="Calibri"/>
                <a:ea typeface="Open Sans"/>
                <a:cs typeface="Open Sans"/>
              </a:rPr>
              <a:t> </a:t>
            </a:r>
            <a:r>
              <a:rPr lang="en-US" sz="1400" err="1">
                <a:latin typeface="Calibri"/>
                <a:ea typeface="Open Sans"/>
                <a:cs typeface="Open Sans"/>
              </a:rPr>
              <a:t>polêmica</a:t>
            </a:r>
            <a:r>
              <a:rPr lang="en-US" sz="1400">
                <a:latin typeface="Calibri"/>
                <a:ea typeface="Open Sans"/>
                <a:cs typeface="Open Sans"/>
              </a:rPr>
              <a:t>, </a:t>
            </a:r>
            <a:r>
              <a:rPr lang="en-US" sz="1400" err="1">
                <a:latin typeface="Calibri"/>
                <a:ea typeface="Open Sans"/>
                <a:cs typeface="Open Sans"/>
              </a:rPr>
              <a:t>explicações</a:t>
            </a:r>
            <a:r>
              <a:rPr lang="en-US" sz="1400">
                <a:latin typeface="Calibri"/>
                <a:ea typeface="Open Sans"/>
                <a:cs typeface="Open Sans"/>
              </a:rPr>
              <a:t> e </a:t>
            </a:r>
            <a:r>
              <a:rPr lang="en-US" sz="1400" err="1">
                <a:latin typeface="Calibri"/>
                <a:ea typeface="Open Sans"/>
                <a:cs typeface="Open Sans"/>
              </a:rPr>
              <a:t>ou</a:t>
            </a:r>
            <a:r>
              <a:rPr lang="en-US" sz="1400">
                <a:latin typeface="Calibri"/>
                <a:ea typeface="Open Sans"/>
                <a:cs typeface="Open Sans"/>
              </a:rPr>
              <a:t> </a:t>
            </a:r>
            <a:r>
              <a:rPr lang="en-US" sz="1400" err="1">
                <a:latin typeface="Calibri"/>
                <a:ea typeface="Open Sans"/>
                <a:cs typeface="Open Sans"/>
              </a:rPr>
              <a:t>argumentos</a:t>
            </a:r>
            <a:r>
              <a:rPr lang="en-US" sz="1400">
                <a:latin typeface="Calibri"/>
                <a:ea typeface="Open Sans"/>
                <a:cs typeface="Open Sans"/>
              </a:rPr>
              <a:t> </a:t>
            </a:r>
            <a:r>
              <a:rPr lang="en-US" sz="1400" err="1">
                <a:latin typeface="Calibri"/>
                <a:ea typeface="Open Sans"/>
                <a:cs typeface="Open Sans"/>
              </a:rPr>
              <a:t>relativos</a:t>
            </a:r>
            <a:r>
              <a:rPr lang="en-US" sz="1400">
                <a:latin typeface="Calibri"/>
                <a:ea typeface="Open Sans"/>
                <a:cs typeface="Open Sans"/>
              </a:rPr>
              <a:t> </a:t>
            </a:r>
            <a:r>
              <a:rPr lang="en-US" sz="1400" err="1">
                <a:latin typeface="Calibri"/>
                <a:ea typeface="Open Sans"/>
                <a:cs typeface="Open Sans"/>
              </a:rPr>
              <a:t>ao</a:t>
            </a:r>
            <a:r>
              <a:rPr lang="en-US" sz="1400">
                <a:latin typeface="Calibri"/>
                <a:ea typeface="Open Sans"/>
                <a:cs typeface="Open Sans"/>
              </a:rPr>
              <a:t> </a:t>
            </a:r>
            <a:r>
              <a:rPr lang="en-US" sz="1400" err="1">
                <a:latin typeface="Calibri"/>
                <a:ea typeface="Open Sans"/>
                <a:cs typeface="Open Sans"/>
              </a:rPr>
              <a:t>objeto</a:t>
            </a:r>
            <a:r>
              <a:rPr lang="en-US" sz="1400">
                <a:latin typeface="Calibri"/>
                <a:ea typeface="Open Sans"/>
                <a:cs typeface="Open Sans"/>
              </a:rPr>
              <a:t> de </a:t>
            </a:r>
            <a:r>
              <a:rPr lang="en-US" sz="1400" err="1">
                <a:latin typeface="Calibri"/>
                <a:ea typeface="Open Sans"/>
                <a:cs typeface="Open Sans"/>
              </a:rPr>
              <a:t>discussão</a:t>
            </a:r>
            <a:r>
              <a:rPr lang="en-US" sz="1400">
                <a:latin typeface="Calibri"/>
                <a:ea typeface="Open Sans"/>
                <a:cs typeface="Open Sans"/>
              </a:rPr>
              <a:t> para </a:t>
            </a:r>
            <a:r>
              <a:rPr lang="en-US" sz="1400" err="1">
                <a:latin typeface="Calibri"/>
                <a:ea typeface="Open Sans"/>
                <a:cs typeface="Open Sans"/>
              </a:rPr>
              <a:t>análise</a:t>
            </a:r>
            <a:r>
              <a:rPr lang="en-US" sz="1400">
                <a:latin typeface="Calibri"/>
                <a:ea typeface="Open Sans"/>
                <a:cs typeface="Open Sans"/>
              </a:rPr>
              <a:t> </a:t>
            </a:r>
            <a:r>
              <a:rPr lang="en-US" sz="1400" err="1">
                <a:latin typeface="Calibri"/>
                <a:ea typeface="Open Sans"/>
                <a:cs typeface="Open Sans"/>
              </a:rPr>
              <a:t>mais</a:t>
            </a:r>
            <a:r>
              <a:rPr lang="en-US" sz="1400">
                <a:latin typeface="Calibri"/>
                <a:ea typeface="Open Sans"/>
                <a:cs typeface="Open Sans"/>
              </a:rPr>
              <a:t> </a:t>
            </a:r>
            <a:r>
              <a:rPr lang="en-US" sz="1400" err="1">
                <a:latin typeface="Calibri"/>
                <a:ea typeface="Open Sans"/>
                <a:cs typeface="Open Sans"/>
              </a:rPr>
              <a:t>minuciosa</a:t>
            </a:r>
            <a:r>
              <a:rPr lang="en-US" sz="1400">
                <a:latin typeface="Calibri"/>
                <a:ea typeface="Open Sans"/>
                <a:cs typeface="Open Sans"/>
              </a:rPr>
              <a:t> e </a:t>
            </a:r>
            <a:r>
              <a:rPr lang="en-US" sz="1400" err="1">
                <a:latin typeface="Calibri"/>
                <a:ea typeface="Open Sans"/>
                <a:cs typeface="Open Sans"/>
              </a:rPr>
              <a:t>buscar</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fontes</a:t>
            </a:r>
            <a:r>
              <a:rPr lang="en-US" sz="1400">
                <a:latin typeface="Calibri"/>
                <a:ea typeface="Open Sans"/>
                <a:cs typeface="Open Sans"/>
              </a:rPr>
              <a:t> </a:t>
            </a:r>
            <a:r>
              <a:rPr lang="en-US" sz="1400" err="1">
                <a:latin typeface="Calibri"/>
                <a:ea typeface="Open Sans"/>
                <a:cs typeface="Open Sans"/>
              </a:rPr>
              <a:t>diversas</a:t>
            </a:r>
            <a:r>
              <a:rPr lang="en-US" sz="1400">
                <a:latin typeface="Calibri"/>
                <a:ea typeface="Open Sans"/>
                <a:cs typeface="Open Sans"/>
              </a:rPr>
              <a:t> </a:t>
            </a:r>
            <a:r>
              <a:rPr lang="en-US" sz="1400" err="1">
                <a:latin typeface="Calibri"/>
                <a:ea typeface="Open Sans"/>
                <a:cs typeface="Open Sans"/>
              </a:rPr>
              <a:t>informações</a:t>
            </a:r>
            <a:r>
              <a:rPr lang="en-US" sz="1400">
                <a:latin typeface="Calibri"/>
                <a:ea typeface="Open Sans"/>
                <a:cs typeface="Open Sans"/>
              </a:rPr>
              <a:t> </a:t>
            </a:r>
            <a:r>
              <a:rPr lang="en-US" sz="1400" err="1">
                <a:latin typeface="Calibri"/>
                <a:ea typeface="Open Sans"/>
                <a:cs typeface="Open Sans"/>
              </a:rPr>
              <a:t>ou</a:t>
            </a:r>
            <a:r>
              <a:rPr lang="en-US" sz="1400">
                <a:latin typeface="Calibri"/>
                <a:ea typeface="Open Sans"/>
                <a:cs typeface="Open Sans"/>
              </a:rPr>
              <a:t> dados que </a:t>
            </a:r>
            <a:r>
              <a:rPr lang="en-US" sz="1400" err="1">
                <a:latin typeface="Calibri"/>
                <a:ea typeface="Open Sans"/>
                <a:cs typeface="Open Sans"/>
              </a:rPr>
              <a:t>permitam</a:t>
            </a:r>
            <a:r>
              <a:rPr lang="en-US" sz="1400">
                <a:latin typeface="Calibri"/>
                <a:ea typeface="Open Sans"/>
                <a:cs typeface="Open Sans"/>
              </a:rPr>
              <a:t> </a:t>
            </a:r>
            <a:r>
              <a:rPr lang="en-US" sz="1400" err="1">
                <a:latin typeface="Calibri"/>
                <a:ea typeface="Open Sans"/>
                <a:cs typeface="Open Sans"/>
              </a:rPr>
              <a:t>analisar</a:t>
            </a:r>
            <a:r>
              <a:rPr lang="en-US" sz="1400">
                <a:latin typeface="Calibri"/>
                <a:ea typeface="Open Sans"/>
                <a:cs typeface="Open Sans"/>
              </a:rPr>
              <a:t> </a:t>
            </a:r>
            <a:r>
              <a:rPr lang="en-US" sz="1400" err="1">
                <a:latin typeface="Calibri"/>
                <a:ea typeface="Open Sans"/>
                <a:cs typeface="Open Sans"/>
              </a:rPr>
              <a:t>partes</a:t>
            </a:r>
            <a:r>
              <a:rPr lang="en-US" sz="1400">
                <a:latin typeface="Calibri"/>
                <a:ea typeface="Open Sans"/>
                <a:cs typeface="Open Sans"/>
              </a:rPr>
              <a:t> da </a:t>
            </a:r>
            <a:r>
              <a:rPr lang="en-US" sz="1400" err="1">
                <a:latin typeface="Calibri"/>
                <a:ea typeface="Open Sans"/>
                <a:cs typeface="Open Sans"/>
              </a:rPr>
              <a:t>questão</a:t>
            </a:r>
            <a:r>
              <a:rPr lang="en-US" sz="1400">
                <a:latin typeface="Calibri"/>
                <a:ea typeface="Open Sans"/>
                <a:cs typeface="Open Sans"/>
              </a:rPr>
              <a:t> e </a:t>
            </a:r>
            <a:r>
              <a:rPr lang="en-US" sz="1400" err="1">
                <a:latin typeface="Calibri"/>
                <a:ea typeface="Open Sans"/>
                <a:cs typeface="Open Sans"/>
              </a:rPr>
              <a:t>compartilhá-los</a:t>
            </a:r>
            <a:r>
              <a:rPr lang="en-US" sz="1400">
                <a:latin typeface="Calibri"/>
                <a:ea typeface="Open Sans"/>
                <a:cs typeface="Open Sans"/>
              </a:rPr>
              <a:t> com a </a:t>
            </a:r>
            <a:r>
              <a:rPr lang="en-US" sz="1400" err="1">
                <a:latin typeface="Calibri"/>
                <a:ea typeface="Open Sans"/>
                <a:cs typeface="Open Sans"/>
              </a:rPr>
              <a:t>turma</a:t>
            </a:r>
            <a:r>
              <a:rPr lang="en-US" sz="1400">
                <a:latin typeface="Calibri"/>
                <a:ea typeface="Open Sans"/>
                <a:cs typeface="Open Sans"/>
              </a:rPr>
              <a:t>.</a:t>
            </a:r>
            <a:endParaRPr lang="en-US" sz="1400">
              <a:latin typeface="Calibri"/>
            </a:endParaRPr>
          </a:p>
        </p:txBody>
      </p:sp>
      <p:sp>
        <p:nvSpPr>
          <p:cNvPr id="6" name="CaixaDeTexto 5">
            <a:extLst>
              <a:ext uri="{FF2B5EF4-FFF2-40B4-BE49-F238E27FC236}">
                <a16:creationId xmlns:a16="http://schemas.microsoft.com/office/drawing/2014/main" id="{37029F42-DA29-8F54-491D-99F5C336FF69}"/>
              </a:ext>
            </a:extLst>
          </p:cNvPr>
          <p:cNvSpPr txBox="1"/>
          <p:nvPr/>
        </p:nvSpPr>
        <p:spPr>
          <a:xfrm>
            <a:off x="845116" y="5730597"/>
            <a:ext cx="105522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a:latin typeface="Calibri"/>
                <a:ea typeface="Open Sans"/>
                <a:cs typeface="Open Sans"/>
              </a:rPr>
              <a:t>(EF69LP17)</a:t>
            </a:r>
            <a:r>
              <a:rPr lang="en-US" sz="1400">
                <a:latin typeface="Calibri"/>
                <a:ea typeface="Open Sans"/>
                <a:cs typeface="Open Sans"/>
              </a:rPr>
              <a:t>  </a:t>
            </a:r>
          </a:p>
        </p:txBody>
      </p:sp>
      <p:sp>
        <p:nvSpPr>
          <p:cNvPr id="9" name="CaixaDeTexto 8">
            <a:extLst>
              <a:ext uri="{FF2B5EF4-FFF2-40B4-BE49-F238E27FC236}">
                <a16:creationId xmlns:a16="http://schemas.microsoft.com/office/drawing/2014/main" id="{A7D20325-EF34-1FD8-5BFE-35641FF8BBCC}"/>
              </a:ext>
            </a:extLst>
          </p:cNvPr>
          <p:cNvSpPr txBox="1"/>
          <p:nvPr/>
        </p:nvSpPr>
        <p:spPr>
          <a:xfrm>
            <a:off x="1947652" y="5730597"/>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t>(EF69LP19)</a:t>
            </a:r>
            <a:endParaRPr lang="pt-BR" sz="1400" b="1"/>
          </a:p>
        </p:txBody>
      </p:sp>
      <p:sp>
        <p:nvSpPr>
          <p:cNvPr id="7" name="CaixaDeTexto 6">
            <a:extLst>
              <a:ext uri="{FF2B5EF4-FFF2-40B4-BE49-F238E27FC236}">
                <a16:creationId xmlns:a16="http://schemas.microsoft.com/office/drawing/2014/main" id="{04A3AE77-8B19-9A63-38C8-B8C1B4DCB1F3}"/>
              </a:ext>
            </a:extLst>
          </p:cNvPr>
          <p:cNvSpPr txBox="1"/>
          <p:nvPr/>
        </p:nvSpPr>
        <p:spPr>
          <a:xfrm>
            <a:off x="4724400" y="84935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b="1"/>
              <a:t>HABILIDADES DA BNCC</a:t>
            </a:r>
            <a:endParaRPr lang="pt-BR"/>
          </a:p>
        </p:txBody>
      </p:sp>
    </p:spTree>
    <p:extLst>
      <p:ext uri="{BB962C8B-B14F-4D97-AF65-F5344CB8AC3E}">
        <p14:creationId xmlns:p14="http://schemas.microsoft.com/office/powerpoint/2010/main" val="3344050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3"/>
          <a:stretch>
            <a:fillRect/>
          </a:stretch>
        </p:blipFill>
        <p:spPr>
          <a:xfrm>
            <a:off x="1883" y="-2390"/>
            <a:ext cx="12188234" cy="6862783"/>
          </a:xfrm>
          <a:prstGeom prst="rect">
            <a:avLst/>
          </a:prstGeom>
        </p:spPr>
      </p:pic>
      <p:sp>
        <p:nvSpPr>
          <p:cNvPr id="10" name="CaixaDeTexto 9">
            <a:extLst>
              <a:ext uri="{FF2B5EF4-FFF2-40B4-BE49-F238E27FC236}">
                <a16:creationId xmlns:a16="http://schemas.microsoft.com/office/drawing/2014/main" id="{F8C4A7D6-EBC4-B7B6-4288-9D428D11CB6E}"/>
              </a:ext>
            </a:extLst>
          </p:cNvPr>
          <p:cNvSpPr txBox="1"/>
          <p:nvPr/>
        </p:nvSpPr>
        <p:spPr>
          <a:xfrm>
            <a:off x="5298252" y="839141"/>
            <a:ext cx="16049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600" b="1"/>
              <a:t>AULA 2</a:t>
            </a:r>
            <a:endParaRPr lang="pt-BR" sz="3600">
              <a:cs typeface="Calibri"/>
            </a:endParaRPr>
          </a:p>
        </p:txBody>
      </p:sp>
      <p:sp>
        <p:nvSpPr>
          <p:cNvPr id="3" name="CaixaDeTexto 2">
            <a:extLst>
              <a:ext uri="{FF2B5EF4-FFF2-40B4-BE49-F238E27FC236}">
                <a16:creationId xmlns:a16="http://schemas.microsoft.com/office/drawing/2014/main" id="{8B97A63C-DF16-6711-4874-366339FE2E12}"/>
              </a:ext>
            </a:extLst>
          </p:cNvPr>
          <p:cNvSpPr txBox="1"/>
          <p:nvPr/>
        </p:nvSpPr>
        <p:spPr>
          <a:xfrm>
            <a:off x="428954" y="1600636"/>
            <a:ext cx="16209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a:cs typeface="Calibri"/>
              </a:rPr>
              <a:t>INTRODUÇÃO</a:t>
            </a:r>
            <a:endParaRPr lang="pt-BR"/>
          </a:p>
        </p:txBody>
      </p:sp>
      <p:sp>
        <p:nvSpPr>
          <p:cNvPr id="4" name="CaixaDeTexto 3">
            <a:extLst>
              <a:ext uri="{FF2B5EF4-FFF2-40B4-BE49-F238E27FC236}">
                <a16:creationId xmlns:a16="http://schemas.microsoft.com/office/drawing/2014/main" id="{E4416ABC-BBC5-2589-9823-C17C5F81B29D}"/>
              </a:ext>
            </a:extLst>
          </p:cNvPr>
          <p:cNvSpPr txBox="1"/>
          <p:nvPr/>
        </p:nvSpPr>
        <p:spPr>
          <a:xfrm>
            <a:off x="427463" y="2248829"/>
            <a:ext cx="7761248"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a:ea typeface="Calibri"/>
                <a:cs typeface="Calibri"/>
              </a:rPr>
              <a:t>Entregar aos alunos um esquema com as partes que compõem um livro. </a:t>
            </a:r>
          </a:p>
          <a:p>
            <a:r>
              <a:rPr lang="pt-BR">
                <a:ea typeface="Calibri"/>
                <a:cs typeface="Calibri"/>
              </a:rPr>
              <a:t>Explicar cada uma das partes, sanar as dúvidas.</a:t>
            </a:r>
            <a:endParaRPr lang="pt-BR">
              <a:cs typeface="Calibri"/>
            </a:endParaRPr>
          </a:p>
          <a:p>
            <a:endParaRPr lang="pt-BR">
              <a:ea typeface="Calibri"/>
              <a:cs typeface="Calibri"/>
            </a:endParaRPr>
          </a:p>
          <a:p>
            <a:r>
              <a:rPr lang="pt-BR">
                <a:ea typeface="Calibri"/>
                <a:cs typeface="Calibri"/>
              </a:rPr>
              <a:t>Apresentar o livro fazendo uso dos termos recém ensinados.</a:t>
            </a:r>
          </a:p>
          <a:p>
            <a:endParaRPr lang="pt-BR">
              <a:ea typeface="Calibri"/>
              <a:cs typeface="Calibri"/>
            </a:endParaRPr>
          </a:p>
          <a:p>
            <a:r>
              <a:rPr lang="pt-BR">
                <a:ea typeface="Calibri"/>
                <a:cs typeface="Calibri"/>
              </a:rPr>
              <a:t>Apresentar um vídeo sobre o autor.</a:t>
            </a:r>
          </a:p>
          <a:p>
            <a:endParaRPr lang="pt-BR">
              <a:ea typeface="Calibri"/>
              <a:cs typeface="Calibri"/>
            </a:endParaRPr>
          </a:p>
          <a:p>
            <a:r>
              <a:rPr lang="pt-BR">
                <a:ea typeface="Calibri"/>
                <a:cs typeface="Calibri"/>
              </a:rPr>
              <a:t>Apresentar as capas e títulos. Explicar as diferenças entre versão e tradução.</a:t>
            </a:r>
          </a:p>
          <a:p>
            <a:endParaRPr lang="pt-BR">
              <a:ea typeface="Calibri"/>
              <a:cs typeface="Calibri"/>
            </a:endParaRPr>
          </a:p>
          <a:p>
            <a:r>
              <a:rPr lang="pt-BR">
                <a:ea typeface="Calibri"/>
                <a:cs typeface="Calibri"/>
              </a:rPr>
              <a:t>Combinar com os alunos como vão se desenvolver a leitura, as atividades e avaliação.</a:t>
            </a:r>
          </a:p>
        </p:txBody>
      </p:sp>
      <p:pic>
        <p:nvPicPr>
          <p:cNvPr id="5" name="Imagem 5" descr="Uma imagem contendo Diagrama&#10;&#10;Descrição gerada automaticamente">
            <a:extLst>
              <a:ext uri="{FF2B5EF4-FFF2-40B4-BE49-F238E27FC236}">
                <a16:creationId xmlns:a16="http://schemas.microsoft.com/office/drawing/2014/main" id="{9BCAE174-01EF-3954-AE78-56E77E43F040}"/>
              </a:ext>
            </a:extLst>
          </p:cNvPr>
          <p:cNvPicPr>
            <a:picLocks noChangeAspect="1"/>
          </p:cNvPicPr>
          <p:nvPr/>
        </p:nvPicPr>
        <p:blipFill>
          <a:blip r:embed="rId4"/>
          <a:stretch>
            <a:fillRect/>
          </a:stretch>
        </p:blipFill>
        <p:spPr>
          <a:xfrm>
            <a:off x="8432181" y="677229"/>
            <a:ext cx="2743200" cy="1377590"/>
          </a:xfrm>
          <a:prstGeom prst="rect">
            <a:avLst/>
          </a:prstGeom>
        </p:spPr>
      </p:pic>
      <p:pic>
        <p:nvPicPr>
          <p:cNvPr id="6" name="Imagem 6">
            <a:extLst>
              <a:ext uri="{FF2B5EF4-FFF2-40B4-BE49-F238E27FC236}">
                <a16:creationId xmlns:a16="http://schemas.microsoft.com/office/drawing/2014/main" id="{75E26C8E-9F87-B09B-F218-6B4A15605318}"/>
              </a:ext>
            </a:extLst>
          </p:cNvPr>
          <p:cNvPicPr>
            <a:picLocks noChangeAspect="1"/>
          </p:cNvPicPr>
          <p:nvPr/>
        </p:nvPicPr>
        <p:blipFill>
          <a:blip r:embed="rId5"/>
          <a:stretch>
            <a:fillRect/>
          </a:stretch>
        </p:blipFill>
        <p:spPr>
          <a:xfrm>
            <a:off x="9006232" y="2245112"/>
            <a:ext cx="1948218" cy="4114800"/>
          </a:xfrm>
          <a:prstGeom prst="rect">
            <a:avLst/>
          </a:prstGeom>
        </p:spPr>
      </p:pic>
      <p:pic>
        <p:nvPicPr>
          <p:cNvPr id="2" name="Mídia Online 1" title="Conheça a vida e obra de George Orwell, um dos escritores mais importantes do século XX!">
            <a:hlinkClick r:id="" action="ppaction://media"/>
            <a:extLst>
              <a:ext uri="{FF2B5EF4-FFF2-40B4-BE49-F238E27FC236}">
                <a16:creationId xmlns:a16="http://schemas.microsoft.com/office/drawing/2014/main" id="{935FA2BC-35E6-A766-282B-4D8795BA1184}"/>
              </a:ext>
            </a:extLst>
          </p:cNvPr>
          <p:cNvPicPr>
            <a:picLocks noRot="1" noChangeAspect="1"/>
          </p:cNvPicPr>
          <p:nvPr>
            <a:videoFile r:link="rId1"/>
          </p:nvPr>
        </p:nvPicPr>
        <p:blipFill>
          <a:blip r:embed="rId6"/>
          <a:stretch>
            <a:fillRect/>
          </a:stretch>
        </p:blipFill>
        <p:spPr>
          <a:xfrm>
            <a:off x="6563730" y="2841547"/>
            <a:ext cx="1917391" cy="970466"/>
          </a:xfrm>
          <a:prstGeom prst="rect">
            <a:avLst/>
          </a:prstGeom>
        </p:spPr>
      </p:pic>
    </p:spTree>
    <p:extLst>
      <p:ext uri="{BB962C8B-B14F-4D97-AF65-F5344CB8AC3E}">
        <p14:creationId xmlns:p14="http://schemas.microsoft.com/office/powerpoint/2010/main" val="2072055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2"/>
          <a:stretch>
            <a:fillRect/>
          </a:stretch>
        </p:blipFill>
        <p:spPr>
          <a:xfrm>
            <a:off x="1883" y="-2390"/>
            <a:ext cx="12188234" cy="6862783"/>
          </a:xfrm>
          <a:prstGeom prst="rect">
            <a:avLst/>
          </a:prstGeom>
        </p:spPr>
      </p:pic>
      <p:sp>
        <p:nvSpPr>
          <p:cNvPr id="2" name="CaixaDeTexto 1">
            <a:extLst>
              <a:ext uri="{FF2B5EF4-FFF2-40B4-BE49-F238E27FC236}">
                <a16:creationId xmlns:a16="http://schemas.microsoft.com/office/drawing/2014/main" id="{35D6B95C-8D1E-058A-6E99-CEDC764574FB}"/>
              </a:ext>
            </a:extLst>
          </p:cNvPr>
          <p:cNvSpPr txBox="1"/>
          <p:nvPr/>
        </p:nvSpPr>
        <p:spPr>
          <a:xfrm>
            <a:off x="2812814" y="856074"/>
            <a:ext cx="656260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t-BR" sz="3600" b="1" dirty="0">
                <a:cs typeface="Calibri"/>
              </a:rPr>
              <a:t>A REVOLUÇÃO DOS BICHOS</a:t>
            </a:r>
          </a:p>
          <a:p>
            <a:pPr algn="ctr"/>
            <a:r>
              <a:rPr lang="pt-BR" sz="3600" b="1" dirty="0">
                <a:cs typeface="Calibri"/>
              </a:rPr>
              <a:t>GEORGE ORWELL</a:t>
            </a:r>
          </a:p>
        </p:txBody>
      </p:sp>
      <p:pic>
        <p:nvPicPr>
          <p:cNvPr id="3" name="Imagem 3">
            <a:extLst>
              <a:ext uri="{FF2B5EF4-FFF2-40B4-BE49-F238E27FC236}">
                <a16:creationId xmlns:a16="http://schemas.microsoft.com/office/drawing/2014/main" id="{77D5FA89-9BF9-DE97-25B1-1E072D9F3C75}"/>
              </a:ext>
            </a:extLst>
          </p:cNvPr>
          <p:cNvPicPr>
            <a:picLocks noChangeAspect="1"/>
          </p:cNvPicPr>
          <p:nvPr/>
        </p:nvPicPr>
        <p:blipFill>
          <a:blip r:embed="rId3"/>
          <a:stretch>
            <a:fillRect/>
          </a:stretch>
        </p:blipFill>
        <p:spPr>
          <a:xfrm>
            <a:off x="309269" y="2233084"/>
            <a:ext cx="2467091" cy="2382425"/>
          </a:xfrm>
          <a:prstGeom prst="rect">
            <a:avLst/>
          </a:prstGeom>
        </p:spPr>
      </p:pic>
      <p:pic>
        <p:nvPicPr>
          <p:cNvPr id="4" name="Imagem 4">
            <a:extLst>
              <a:ext uri="{FF2B5EF4-FFF2-40B4-BE49-F238E27FC236}">
                <a16:creationId xmlns:a16="http://schemas.microsoft.com/office/drawing/2014/main" id="{D9B43847-35E5-1BDD-9E96-BC253E9E38A8}"/>
              </a:ext>
            </a:extLst>
          </p:cNvPr>
          <p:cNvPicPr>
            <a:picLocks noChangeAspect="1"/>
          </p:cNvPicPr>
          <p:nvPr/>
        </p:nvPicPr>
        <p:blipFill>
          <a:blip r:embed="rId4"/>
          <a:stretch>
            <a:fillRect/>
          </a:stretch>
        </p:blipFill>
        <p:spPr>
          <a:xfrm>
            <a:off x="2664530" y="2487084"/>
            <a:ext cx="1321975" cy="1949685"/>
          </a:xfrm>
          <a:prstGeom prst="rect">
            <a:avLst/>
          </a:prstGeom>
        </p:spPr>
      </p:pic>
      <p:pic>
        <p:nvPicPr>
          <p:cNvPr id="5" name="Imagem 5">
            <a:extLst>
              <a:ext uri="{FF2B5EF4-FFF2-40B4-BE49-F238E27FC236}">
                <a16:creationId xmlns:a16="http://schemas.microsoft.com/office/drawing/2014/main" id="{56D31D3C-62CD-3167-7410-9F532DE6E064}"/>
              </a:ext>
            </a:extLst>
          </p:cNvPr>
          <p:cNvPicPr>
            <a:picLocks noChangeAspect="1"/>
          </p:cNvPicPr>
          <p:nvPr/>
        </p:nvPicPr>
        <p:blipFill>
          <a:blip r:embed="rId5"/>
          <a:stretch>
            <a:fillRect/>
          </a:stretch>
        </p:blipFill>
        <p:spPr>
          <a:xfrm>
            <a:off x="4517084" y="2486848"/>
            <a:ext cx="1351609" cy="1950155"/>
          </a:xfrm>
          <a:prstGeom prst="rect">
            <a:avLst/>
          </a:prstGeom>
        </p:spPr>
      </p:pic>
      <p:pic>
        <p:nvPicPr>
          <p:cNvPr id="6" name="Imagem 6">
            <a:extLst>
              <a:ext uri="{FF2B5EF4-FFF2-40B4-BE49-F238E27FC236}">
                <a16:creationId xmlns:a16="http://schemas.microsoft.com/office/drawing/2014/main" id="{1C55B0D4-8A5E-A3C8-266A-77BC279B90D9}"/>
              </a:ext>
            </a:extLst>
          </p:cNvPr>
          <p:cNvPicPr>
            <a:picLocks noChangeAspect="1"/>
          </p:cNvPicPr>
          <p:nvPr/>
        </p:nvPicPr>
        <p:blipFill>
          <a:blip r:embed="rId6"/>
          <a:stretch>
            <a:fillRect/>
          </a:stretch>
        </p:blipFill>
        <p:spPr>
          <a:xfrm>
            <a:off x="6277975" y="2486848"/>
            <a:ext cx="1762125" cy="1950155"/>
          </a:xfrm>
          <a:prstGeom prst="rect">
            <a:avLst/>
          </a:prstGeom>
        </p:spPr>
      </p:pic>
      <p:pic>
        <p:nvPicPr>
          <p:cNvPr id="7" name="Imagem 8">
            <a:extLst>
              <a:ext uri="{FF2B5EF4-FFF2-40B4-BE49-F238E27FC236}">
                <a16:creationId xmlns:a16="http://schemas.microsoft.com/office/drawing/2014/main" id="{9BE2D75D-C839-FAF0-B707-8F3CC4571ACE}"/>
              </a:ext>
            </a:extLst>
          </p:cNvPr>
          <p:cNvPicPr>
            <a:picLocks noChangeAspect="1"/>
          </p:cNvPicPr>
          <p:nvPr/>
        </p:nvPicPr>
        <p:blipFill>
          <a:blip r:embed="rId7"/>
          <a:stretch>
            <a:fillRect/>
          </a:stretch>
        </p:blipFill>
        <p:spPr>
          <a:xfrm>
            <a:off x="8435799" y="2487084"/>
            <a:ext cx="1190625" cy="1949684"/>
          </a:xfrm>
          <a:prstGeom prst="rect">
            <a:avLst/>
          </a:prstGeom>
        </p:spPr>
      </p:pic>
      <p:pic>
        <p:nvPicPr>
          <p:cNvPr id="9" name="Imagem 9" descr="Uma imagem contendo Texto&#10;&#10;Descrição gerada automaticamente">
            <a:extLst>
              <a:ext uri="{FF2B5EF4-FFF2-40B4-BE49-F238E27FC236}">
                <a16:creationId xmlns:a16="http://schemas.microsoft.com/office/drawing/2014/main" id="{53B8E8DC-7D6A-69FC-2FB9-33D2C292EFCC}"/>
              </a:ext>
            </a:extLst>
          </p:cNvPr>
          <p:cNvPicPr>
            <a:picLocks noChangeAspect="1"/>
          </p:cNvPicPr>
          <p:nvPr/>
        </p:nvPicPr>
        <p:blipFill>
          <a:blip r:embed="rId8"/>
          <a:stretch>
            <a:fillRect/>
          </a:stretch>
        </p:blipFill>
        <p:spPr>
          <a:xfrm>
            <a:off x="10538648" y="2487083"/>
            <a:ext cx="1143000" cy="2015536"/>
          </a:xfrm>
          <a:prstGeom prst="rect">
            <a:avLst/>
          </a:prstGeom>
        </p:spPr>
      </p:pic>
    </p:spTree>
    <p:extLst>
      <p:ext uri="{BB962C8B-B14F-4D97-AF65-F5344CB8AC3E}">
        <p14:creationId xmlns:p14="http://schemas.microsoft.com/office/powerpoint/2010/main" val="1367017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3"/>
          <a:stretch>
            <a:fillRect/>
          </a:stretch>
        </p:blipFill>
        <p:spPr>
          <a:xfrm>
            <a:off x="1883" y="-2390"/>
            <a:ext cx="12188234" cy="6862783"/>
          </a:xfrm>
          <a:prstGeom prst="rect">
            <a:avLst/>
          </a:prstGeom>
        </p:spPr>
      </p:pic>
      <p:sp>
        <p:nvSpPr>
          <p:cNvPr id="3" name="CaixaDeTexto 2">
            <a:extLst>
              <a:ext uri="{FF2B5EF4-FFF2-40B4-BE49-F238E27FC236}">
                <a16:creationId xmlns:a16="http://schemas.microsoft.com/office/drawing/2014/main" id="{FEB89C13-54CF-0F9D-1A44-06C0CB54BE4E}"/>
              </a:ext>
            </a:extLst>
          </p:cNvPr>
          <p:cNvSpPr txBox="1"/>
          <p:nvPr/>
        </p:nvSpPr>
        <p:spPr>
          <a:xfrm>
            <a:off x="5288844" y="895585"/>
            <a:ext cx="16049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600" b="1"/>
              <a:t>AULA 2</a:t>
            </a:r>
            <a:endParaRPr lang="pt-BR" sz="3600">
              <a:cs typeface="Calibri"/>
            </a:endParaRPr>
          </a:p>
        </p:txBody>
      </p:sp>
      <p:sp>
        <p:nvSpPr>
          <p:cNvPr id="2" name="CaixaDeTexto 1">
            <a:extLst>
              <a:ext uri="{FF2B5EF4-FFF2-40B4-BE49-F238E27FC236}">
                <a16:creationId xmlns:a16="http://schemas.microsoft.com/office/drawing/2014/main" id="{5101E9DC-371C-0481-9FE9-0A91E520478B}"/>
              </a:ext>
            </a:extLst>
          </p:cNvPr>
          <p:cNvSpPr txBox="1"/>
          <p:nvPr/>
        </p:nvSpPr>
        <p:spPr>
          <a:xfrm>
            <a:off x="1802780" y="217448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pt-BR">
              <a:cs typeface="Calibri"/>
            </a:endParaRPr>
          </a:p>
        </p:txBody>
      </p:sp>
      <p:sp>
        <p:nvSpPr>
          <p:cNvPr id="6" name="CaixaDeTexto 5">
            <a:extLst>
              <a:ext uri="{FF2B5EF4-FFF2-40B4-BE49-F238E27FC236}">
                <a16:creationId xmlns:a16="http://schemas.microsoft.com/office/drawing/2014/main" id="{B65BE864-5564-AA2F-6BEF-4B6CAA38096B}"/>
              </a:ext>
            </a:extLst>
          </p:cNvPr>
          <p:cNvSpPr txBox="1"/>
          <p:nvPr/>
        </p:nvSpPr>
        <p:spPr>
          <a:xfrm>
            <a:off x="873512" y="1719145"/>
            <a:ext cx="935959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a:cs typeface="Calibri"/>
              </a:rPr>
              <a:t>Antes do início da leitura sortear um personagem para cada aluno. Eles deverão manter um diário sobre sua participação no enredo. Caso seus personagens não sejam citados no capítulo, devem introduzir um comentário sobre outro personagem ou inventar uma trivialidade na anotação diária. </a:t>
            </a:r>
            <a:endParaRPr lang="pt-BR"/>
          </a:p>
        </p:txBody>
      </p:sp>
      <p:pic>
        <p:nvPicPr>
          <p:cNvPr id="7" name="Imagem 8">
            <a:extLst>
              <a:ext uri="{FF2B5EF4-FFF2-40B4-BE49-F238E27FC236}">
                <a16:creationId xmlns:a16="http://schemas.microsoft.com/office/drawing/2014/main" id="{4F77FE9B-57FC-7913-FD0D-01CF2009F271}"/>
              </a:ext>
            </a:extLst>
          </p:cNvPr>
          <p:cNvPicPr>
            <a:picLocks noChangeAspect="1"/>
          </p:cNvPicPr>
          <p:nvPr/>
        </p:nvPicPr>
        <p:blipFill>
          <a:blip r:embed="rId4"/>
          <a:stretch>
            <a:fillRect/>
          </a:stretch>
        </p:blipFill>
        <p:spPr>
          <a:xfrm>
            <a:off x="10533838" y="1221408"/>
            <a:ext cx="1476375" cy="3095625"/>
          </a:xfrm>
          <a:prstGeom prst="rect">
            <a:avLst/>
          </a:prstGeom>
        </p:spPr>
      </p:pic>
      <p:sp>
        <p:nvSpPr>
          <p:cNvPr id="9" name="CaixaDeTexto 8">
            <a:extLst>
              <a:ext uri="{FF2B5EF4-FFF2-40B4-BE49-F238E27FC236}">
                <a16:creationId xmlns:a16="http://schemas.microsoft.com/office/drawing/2014/main" id="{D7C860AB-D147-932E-4A00-D32C70BE3D94}"/>
              </a:ext>
            </a:extLst>
          </p:cNvPr>
          <p:cNvSpPr txBox="1"/>
          <p:nvPr/>
        </p:nvSpPr>
        <p:spPr>
          <a:xfrm>
            <a:off x="873512" y="3103756"/>
            <a:ext cx="891353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a:cs typeface="Calibri"/>
              </a:rPr>
              <a:t>O professor faz a leitura do primeiro capítulo. Ao final da leitura colhe as impressões, tira dúvidas, discute com os alunos.</a:t>
            </a:r>
          </a:p>
        </p:txBody>
      </p:sp>
      <p:sp>
        <p:nvSpPr>
          <p:cNvPr id="10" name="CaixaDeTexto 9">
            <a:extLst>
              <a:ext uri="{FF2B5EF4-FFF2-40B4-BE49-F238E27FC236}">
                <a16:creationId xmlns:a16="http://schemas.microsoft.com/office/drawing/2014/main" id="{DE412CCF-965F-CCC7-5D77-3F82BFDA11F7}"/>
              </a:ext>
            </a:extLst>
          </p:cNvPr>
          <p:cNvSpPr txBox="1"/>
          <p:nvPr/>
        </p:nvSpPr>
        <p:spPr>
          <a:xfrm>
            <a:off x="877230" y="3841595"/>
            <a:ext cx="73616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a:t>Neste capítulo é apresentado um hino.  O gênero textual canção faz parte do escopo dos textos líricos, tal como a ode, o hino e a poesia, entre outros. </a:t>
            </a:r>
          </a:p>
        </p:txBody>
      </p:sp>
      <p:sp>
        <p:nvSpPr>
          <p:cNvPr id="11" name="CaixaDeTexto 10">
            <a:extLst>
              <a:ext uri="{FF2B5EF4-FFF2-40B4-BE49-F238E27FC236}">
                <a16:creationId xmlns:a16="http://schemas.microsoft.com/office/drawing/2014/main" id="{B8310826-DD50-867F-DB72-D75017B0A939}"/>
              </a:ext>
            </a:extLst>
          </p:cNvPr>
          <p:cNvSpPr txBox="1"/>
          <p:nvPr/>
        </p:nvSpPr>
        <p:spPr>
          <a:xfrm>
            <a:off x="877230" y="4677937"/>
            <a:ext cx="76776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a:t>Entregar uma  cópia da "Internacional Socialista para ele acompanharem a canção pelo vídeo.</a:t>
            </a:r>
          </a:p>
        </p:txBody>
      </p:sp>
      <p:pic>
        <p:nvPicPr>
          <p:cNvPr id="12" name="Mídia Online 11" title="A Internacional Comunista">
            <a:hlinkClick r:id="" action="ppaction://media"/>
            <a:extLst>
              <a:ext uri="{FF2B5EF4-FFF2-40B4-BE49-F238E27FC236}">
                <a16:creationId xmlns:a16="http://schemas.microsoft.com/office/drawing/2014/main" id="{87403FF2-EC49-7421-D069-3A72515310B6}"/>
              </a:ext>
            </a:extLst>
          </p:cNvPr>
          <p:cNvPicPr>
            <a:picLocks noRot="1" noChangeAspect="1"/>
          </p:cNvPicPr>
          <p:nvPr>
            <a:videoFile r:link="rId1"/>
          </p:nvPr>
        </p:nvPicPr>
        <p:blipFill>
          <a:blip r:embed="rId5"/>
          <a:stretch>
            <a:fillRect/>
          </a:stretch>
        </p:blipFill>
        <p:spPr>
          <a:xfrm>
            <a:off x="8357219" y="3991207"/>
            <a:ext cx="1675781" cy="1124415"/>
          </a:xfrm>
          <a:prstGeom prst="rect">
            <a:avLst/>
          </a:prstGeom>
        </p:spPr>
      </p:pic>
    </p:spTree>
    <p:extLst>
      <p:ext uri="{BB962C8B-B14F-4D97-AF65-F5344CB8AC3E}">
        <p14:creationId xmlns:p14="http://schemas.microsoft.com/office/powerpoint/2010/main" val="3158738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2"/>
          <a:stretch>
            <a:fillRect/>
          </a:stretch>
        </p:blipFill>
        <p:spPr>
          <a:xfrm>
            <a:off x="1883" y="-2390"/>
            <a:ext cx="12188234" cy="6862783"/>
          </a:xfrm>
          <a:prstGeom prst="rect">
            <a:avLst/>
          </a:prstGeom>
        </p:spPr>
      </p:pic>
      <p:sp>
        <p:nvSpPr>
          <p:cNvPr id="3" name="CaixaDeTexto 2">
            <a:extLst>
              <a:ext uri="{FF2B5EF4-FFF2-40B4-BE49-F238E27FC236}">
                <a16:creationId xmlns:a16="http://schemas.microsoft.com/office/drawing/2014/main" id="{D7FDFDBB-D38E-8BB5-52E6-4D1F142E3575}"/>
              </a:ext>
            </a:extLst>
          </p:cNvPr>
          <p:cNvSpPr txBox="1"/>
          <p:nvPr/>
        </p:nvSpPr>
        <p:spPr>
          <a:xfrm>
            <a:off x="5288844" y="904993"/>
            <a:ext cx="16049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600" b="1"/>
              <a:t>AULA 2</a:t>
            </a:r>
            <a:endParaRPr lang="pt-BR" sz="3600">
              <a:cs typeface="Calibri"/>
            </a:endParaRPr>
          </a:p>
        </p:txBody>
      </p:sp>
      <p:sp>
        <p:nvSpPr>
          <p:cNvPr id="4" name="CaixaDeTexto 3">
            <a:extLst>
              <a:ext uri="{FF2B5EF4-FFF2-40B4-BE49-F238E27FC236}">
                <a16:creationId xmlns:a16="http://schemas.microsoft.com/office/drawing/2014/main" id="{8F5EAD49-9EDB-13EB-3BBD-BC67077E6DCE}"/>
              </a:ext>
            </a:extLst>
          </p:cNvPr>
          <p:cNvSpPr txBox="1"/>
          <p:nvPr/>
        </p:nvSpPr>
        <p:spPr>
          <a:xfrm>
            <a:off x="985024" y="2973658"/>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pt-BR"/>
          </a:p>
        </p:txBody>
      </p:sp>
      <p:sp>
        <p:nvSpPr>
          <p:cNvPr id="5" name="CaixaDeTexto 4">
            <a:extLst>
              <a:ext uri="{FF2B5EF4-FFF2-40B4-BE49-F238E27FC236}">
                <a16:creationId xmlns:a16="http://schemas.microsoft.com/office/drawing/2014/main" id="{491942B7-56C3-5000-A3B0-E4F7B48D8198}"/>
              </a:ext>
            </a:extLst>
          </p:cNvPr>
          <p:cNvSpPr txBox="1"/>
          <p:nvPr/>
        </p:nvSpPr>
        <p:spPr>
          <a:xfrm>
            <a:off x="548267" y="2945780"/>
            <a:ext cx="46946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pt-BR">
              <a:cs typeface="Calibri"/>
            </a:endParaRPr>
          </a:p>
        </p:txBody>
      </p:sp>
      <p:sp>
        <p:nvSpPr>
          <p:cNvPr id="7" name="CaixaDeTexto 6">
            <a:extLst>
              <a:ext uri="{FF2B5EF4-FFF2-40B4-BE49-F238E27FC236}">
                <a16:creationId xmlns:a16="http://schemas.microsoft.com/office/drawing/2014/main" id="{314D1A06-468C-D3CF-61B8-8D47E318F36B}"/>
              </a:ext>
            </a:extLst>
          </p:cNvPr>
          <p:cNvSpPr txBox="1"/>
          <p:nvPr/>
        </p:nvSpPr>
        <p:spPr>
          <a:xfrm>
            <a:off x="1097024" y="2492396"/>
            <a:ext cx="798427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a:cs typeface="Calibri"/>
              </a:rPr>
              <a:t>Entregar uma cópia do poema "Liberdade" de Fernando Pessoa. Ler com os alunos e fazer a análise.</a:t>
            </a:r>
            <a:endParaRPr lang="pt-BR">
              <a:ea typeface="Calibri"/>
              <a:cs typeface="Calibri"/>
            </a:endParaRPr>
          </a:p>
        </p:txBody>
      </p:sp>
      <p:pic>
        <p:nvPicPr>
          <p:cNvPr id="10" name="Imagem 10" descr="Texto, Carta&#10;&#10;Descrição gerada automaticamente">
            <a:extLst>
              <a:ext uri="{FF2B5EF4-FFF2-40B4-BE49-F238E27FC236}">
                <a16:creationId xmlns:a16="http://schemas.microsoft.com/office/drawing/2014/main" id="{2A58A72D-5EE7-28BE-3CA9-2510B521F08B}"/>
              </a:ext>
            </a:extLst>
          </p:cNvPr>
          <p:cNvPicPr>
            <a:picLocks noChangeAspect="1"/>
          </p:cNvPicPr>
          <p:nvPr/>
        </p:nvPicPr>
        <p:blipFill>
          <a:blip r:embed="rId3"/>
          <a:stretch>
            <a:fillRect/>
          </a:stretch>
        </p:blipFill>
        <p:spPr>
          <a:xfrm>
            <a:off x="9800479" y="1204332"/>
            <a:ext cx="2125335" cy="4737409"/>
          </a:xfrm>
          <a:prstGeom prst="rect">
            <a:avLst/>
          </a:prstGeom>
        </p:spPr>
      </p:pic>
      <p:sp>
        <p:nvSpPr>
          <p:cNvPr id="11" name="CaixaDeTexto 10">
            <a:extLst>
              <a:ext uri="{FF2B5EF4-FFF2-40B4-BE49-F238E27FC236}">
                <a16:creationId xmlns:a16="http://schemas.microsoft.com/office/drawing/2014/main" id="{F90026A0-36C9-D41A-A82E-B27CA055B4B5}"/>
              </a:ext>
            </a:extLst>
          </p:cNvPr>
          <p:cNvSpPr txBox="1"/>
          <p:nvPr/>
        </p:nvSpPr>
        <p:spPr>
          <a:xfrm>
            <a:off x="1093357" y="3363951"/>
            <a:ext cx="773337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a:cs typeface="Calibri"/>
              </a:rPr>
              <a:t>Atividade: Com a tela das capas projetada, pedir aos alunos que pensem num novo título e façam um desenho para ilustrar uma nova capa ou ao invés da capa pode ser um poema ou canção sobre o tema. Terminar em casa se for preciso. Não esquecer dos diários.</a:t>
            </a:r>
            <a:endParaRPr lang="pt-BR"/>
          </a:p>
        </p:txBody>
      </p:sp>
    </p:spTree>
    <p:extLst>
      <p:ext uri="{BB962C8B-B14F-4D97-AF65-F5344CB8AC3E}">
        <p14:creationId xmlns:p14="http://schemas.microsoft.com/office/powerpoint/2010/main" val="1592069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2"/>
          <a:stretch>
            <a:fillRect/>
          </a:stretch>
        </p:blipFill>
        <p:spPr>
          <a:xfrm>
            <a:off x="1883" y="-2390"/>
            <a:ext cx="12188234" cy="6862783"/>
          </a:xfrm>
          <a:prstGeom prst="rect">
            <a:avLst/>
          </a:prstGeom>
        </p:spPr>
      </p:pic>
      <p:sp>
        <p:nvSpPr>
          <p:cNvPr id="2" name="CaixaDeTexto 1">
            <a:extLst>
              <a:ext uri="{FF2B5EF4-FFF2-40B4-BE49-F238E27FC236}">
                <a16:creationId xmlns:a16="http://schemas.microsoft.com/office/drawing/2014/main" id="{63CFA82B-D326-7826-FBB3-EA5A7BFCAA2C}"/>
              </a:ext>
            </a:extLst>
          </p:cNvPr>
          <p:cNvSpPr txBox="1"/>
          <p:nvPr/>
        </p:nvSpPr>
        <p:spPr>
          <a:xfrm>
            <a:off x="886875" y="1784266"/>
            <a:ext cx="1035355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a:latin typeface="Calibri"/>
                <a:ea typeface="Open Sans"/>
                <a:cs typeface="Open Sans"/>
              </a:rPr>
              <a:t>(EF69LP05)</a:t>
            </a:r>
            <a:r>
              <a:rPr lang="en-US" sz="1400">
                <a:latin typeface="Calibri"/>
                <a:ea typeface="Open Sans"/>
                <a:cs typeface="Open Sans"/>
              </a:rPr>
              <a:t> </a:t>
            </a:r>
            <a:r>
              <a:rPr lang="en-US" sz="1400" err="1">
                <a:latin typeface="Calibri"/>
                <a:ea typeface="Open Sans"/>
                <a:cs typeface="Open Sans"/>
              </a:rPr>
              <a:t>Inferir</a:t>
            </a:r>
            <a:r>
              <a:rPr lang="en-US" sz="1400">
                <a:latin typeface="Calibri"/>
                <a:ea typeface="Open Sans"/>
                <a:cs typeface="Open Sans"/>
              </a:rPr>
              <a:t> e </a:t>
            </a:r>
            <a:r>
              <a:rPr lang="en-US" sz="1400" err="1">
                <a:latin typeface="Calibri"/>
                <a:ea typeface="Open Sans"/>
                <a:cs typeface="Open Sans"/>
              </a:rPr>
              <a:t>justificar</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textos</a:t>
            </a:r>
            <a:r>
              <a:rPr lang="en-US" sz="1400">
                <a:latin typeface="Calibri"/>
                <a:ea typeface="Open Sans"/>
                <a:cs typeface="Open Sans"/>
              </a:rPr>
              <a:t> </a:t>
            </a:r>
            <a:r>
              <a:rPr lang="en-US" sz="1400" err="1">
                <a:latin typeface="Calibri"/>
                <a:ea typeface="Open Sans"/>
                <a:cs typeface="Open Sans"/>
              </a:rPr>
              <a:t>multissemióticos</a:t>
            </a:r>
            <a:r>
              <a:rPr lang="en-US" sz="1400">
                <a:latin typeface="Calibri"/>
                <a:ea typeface="Open Sans"/>
                <a:cs typeface="Open Sans"/>
              </a:rPr>
              <a:t> – </a:t>
            </a:r>
            <a:r>
              <a:rPr lang="en-US" sz="1400" err="1">
                <a:latin typeface="Calibri"/>
                <a:ea typeface="Open Sans"/>
                <a:cs typeface="Open Sans"/>
              </a:rPr>
              <a:t>tirinhas</a:t>
            </a:r>
            <a:r>
              <a:rPr lang="en-US" sz="1400">
                <a:latin typeface="Calibri"/>
                <a:ea typeface="Open Sans"/>
                <a:cs typeface="Open Sans"/>
              </a:rPr>
              <a:t>, charges, memes, </a:t>
            </a:r>
            <a:r>
              <a:rPr lang="en-US" sz="1400" i="1">
                <a:latin typeface="Calibri"/>
                <a:ea typeface="Open Sans"/>
                <a:cs typeface="Open Sans"/>
              </a:rPr>
              <a:t>gifs</a:t>
            </a:r>
            <a:r>
              <a:rPr lang="en-US" sz="1400">
                <a:latin typeface="Calibri"/>
                <a:ea typeface="Open Sans"/>
                <a:cs typeface="Open Sans"/>
              </a:rPr>
              <a:t> etc. –, o </a:t>
            </a:r>
            <a:r>
              <a:rPr lang="en-US" sz="1400" err="1">
                <a:latin typeface="Calibri"/>
                <a:ea typeface="Open Sans"/>
                <a:cs typeface="Open Sans"/>
              </a:rPr>
              <a:t>efeito</a:t>
            </a:r>
            <a:r>
              <a:rPr lang="en-US" sz="1400">
                <a:latin typeface="Calibri"/>
                <a:ea typeface="Open Sans"/>
                <a:cs typeface="Open Sans"/>
              </a:rPr>
              <a:t> de humor, </a:t>
            </a:r>
            <a:r>
              <a:rPr lang="en-US" sz="1400" err="1">
                <a:latin typeface="Calibri"/>
                <a:ea typeface="Open Sans"/>
                <a:cs typeface="Open Sans"/>
              </a:rPr>
              <a:t>ironia</a:t>
            </a:r>
            <a:r>
              <a:rPr lang="en-US" sz="1400">
                <a:latin typeface="Calibri"/>
                <a:ea typeface="Open Sans"/>
                <a:cs typeface="Open Sans"/>
              </a:rPr>
              <a:t> e/</a:t>
            </a:r>
            <a:r>
              <a:rPr lang="en-US" sz="1400" err="1">
                <a:latin typeface="Calibri"/>
                <a:ea typeface="Open Sans"/>
                <a:cs typeface="Open Sans"/>
              </a:rPr>
              <a:t>ou</a:t>
            </a:r>
            <a:r>
              <a:rPr lang="en-US" sz="1400">
                <a:latin typeface="Calibri"/>
                <a:ea typeface="Open Sans"/>
                <a:cs typeface="Open Sans"/>
              </a:rPr>
              <a:t> </a:t>
            </a:r>
            <a:r>
              <a:rPr lang="en-US" sz="1400" err="1">
                <a:latin typeface="Calibri"/>
                <a:ea typeface="Open Sans"/>
                <a:cs typeface="Open Sans"/>
              </a:rPr>
              <a:t>crítica</a:t>
            </a:r>
            <a:r>
              <a:rPr lang="en-US" sz="1400">
                <a:latin typeface="Calibri"/>
                <a:ea typeface="Open Sans"/>
                <a:cs typeface="Open Sans"/>
              </a:rPr>
              <a:t> </a:t>
            </a:r>
            <a:r>
              <a:rPr lang="en-US" sz="1400" err="1">
                <a:latin typeface="Calibri"/>
                <a:ea typeface="Open Sans"/>
                <a:cs typeface="Open Sans"/>
              </a:rPr>
              <a:t>pelo</a:t>
            </a:r>
            <a:r>
              <a:rPr lang="en-US" sz="1400">
                <a:latin typeface="Calibri"/>
                <a:ea typeface="Open Sans"/>
                <a:cs typeface="Open Sans"/>
              </a:rPr>
              <a:t> </a:t>
            </a:r>
            <a:r>
              <a:rPr lang="en-US" sz="1400" err="1">
                <a:latin typeface="Calibri"/>
                <a:ea typeface="Open Sans"/>
                <a:cs typeface="Open Sans"/>
              </a:rPr>
              <a:t>uso</a:t>
            </a:r>
            <a:r>
              <a:rPr lang="en-US" sz="1400">
                <a:latin typeface="Calibri"/>
                <a:ea typeface="Open Sans"/>
                <a:cs typeface="Open Sans"/>
              </a:rPr>
              <a:t> </a:t>
            </a:r>
            <a:r>
              <a:rPr lang="en-US" sz="1400" err="1">
                <a:latin typeface="Calibri"/>
                <a:ea typeface="Open Sans"/>
                <a:cs typeface="Open Sans"/>
              </a:rPr>
              <a:t>ambíguo</a:t>
            </a:r>
            <a:r>
              <a:rPr lang="en-US" sz="1400">
                <a:latin typeface="Calibri"/>
                <a:ea typeface="Open Sans"/>
                <a:cs typeface="Open Sans"/>
              </a:rPr>
              <a:t> de </a:t>
            </a:r>
            <a:r>
              <a:rPr lang="en-US" sz="1400" err="1">
                <a:latin typeface="Calibri"/>
                <a:ea typeface="Open Sans"/>
                <a:cs typeface="Open Sans"/>
              </a:rPr>
              <a:t>palavras</a:t>
            </a:r>
            <a:r>
              <a:rPr lang="en-US" sz="1400">
                <a:latin typeface="Calibri"/>
                <a:ea typeface="Open Sans"/>
                <a:cs typeface="Open Sans"/>
              </a:rPr>
              <a:t>, </a:t>
            </a:r>
            <a:r>
              <a:rPr lang="en-US" sz="1400" err="1">
                <a:latin typeface="Calibri"/>
                <a:ea typeface="Open Sans"/>
                <a:cs typeface="Open Sans"/>
              </a:rPr>
              <a:t>expressões</a:t>
            </a:r>
            <a:r>
              <a:rPr lang="en-US" sz="1400">
                <a:latin typeface="Calibri"/>
                <a:ea typeface="Open Sans"/>
                <a:cs typeface="Open Sans"/>
              </a:rPr>
              <a:t> </a:t>
            </a:r>
            <a:r>
              <a:rPr lang="en-US" sz="1400" err="1">
                <a:latin typeface="Calibri"/>
                <a:ea typeface="Open Sans"/>
                <a:cs typeface="Open Sans"/>
              </a:rPr>
              <a:t>ou</a:t>
            </a:r>
            <a:r>
              <a:rPr lang="en-US" sz="1400">
                <a:latin typeface="Calibri"/>
                <a:ea typeface="Open Sans"/>
                <a:cs typeface="Open Sans"/>
              </a:rPr>
              <a:t> imagens </a:t>
            </a:r>
            <a:r>
              <a:rPr lang="en-US" sz="1400" err="1">
                <a:latin typeface="Calibri"/>
                <a:ea typeface="Open Sans"/>
                <a:cs typeface="Open Sans"/>
              </a:rPr>
              <a:t>ambíguas</a:t>
            </a:r>
            <a:r>
              <a:rPr lang="en-US" sz="1400">
                <a:latin typeface="Calibri"/>
                <a:ea typeface="Open Sans"/>
                <a:cs typeface="Open Sans"/>
              </a:rPr>
              <a:t>, de </a:t>
            </a:r>
            <a:r>
              <a:rPr lang="en-US" sz="1400" err="1">
                <a:latin typeface="Calibri"/>
                <a:ea typeface="Open Sans"/>
                <a:cs typeface="Open Sans"/>
              </a:rPr>
              <a:t>clichês</a:t>
            </a:r>
            <a:r>
              <a:rPr lang="en-US" sz="1400">
                <a:latin typeface="Calibri"/>
                <a:ea typeface="Open Sans"/>
                <a:cs typeface="Open Sans"/>
              </a:rPr>
              <a:t>, de </a:t>
            </a:r>
            <a:r>
              <a:rPr lang="en-US" sz="1400" err="1">
                <a:latin typeface="Calibri"/>
                <a:ea typeface="Open Sans"/>
                <a:cs typeface="Open Sans"/>
              </a:rPr>
              <a:t>recursos</a:t>
            </a:r>
            <a:r>
              <a:rPr lang="en-US" sz="1400">
                <a:latin typeface="Calibri"/>
                <a:ea typeface="Open Sans"/>
                <a:cs typeface="Open Sans"/>
              </a:rPr>
              <a:t> </a:t>
            </a:r>
            <a:r>
              <a:rPr lang="en-US" sz="1400" err="1">
                <a:latin typeface="Calibri"/>
                <a:ea typeface="Open Sans"/>
                <a:cs typeface="Open Sans"/>
              </a:rPr>
              <a:t>iconográficos</a:t>
            </a:r>
            <a:r>
              <a:rPr lang="en-US" sz="1400">
                <a:latin typeface="Calibri"/>
                <a:ea typeface="Open Sans"/>
                <a:cs typeface="Open Sans"/>
              </a:rPr>
              <a:t>, de </a:t>
            </a:r>
            <a:r>
              <a:rPr lang="en-US" sz="1400" err="1">
                <a:latin typeface="Calibri"/>
                <a:ea typeface="Open Sans"/>
                <a:cs typeface="Open Sans"/>
              </a:rPr>
              <a:t>pontuação</a:t>
            </a:r>
            <a:r>
              <a:rPr lang="en-US" sz="1400">
                <a:latin typeface="Calibri"/>
                <a:ea typeface="Open Sans"/>
                <a:cs typeface="Open Sans"/>
              </a:rPr>
              <a:t> etc.</a:t>
            </a:r>
            <a:endParaRPr lang="en-US" sz="1400">
              <a:latin typeface="Calibri"/>
            </a:endParaRPr>
          </a:p>
        </p:txBody>
      </p:sp>
      <p:sp>
        <p:nvSpPr>
          <p:cNvPr id="3" name="CaixaDeTexto 2">
            <a:extLst>
              <a:ext uri="{FF2B5EF4-FFF2-40B4-BE49-F238E27FC236}">
                <a16:creationId xmlns:a16="http://schemas.microsoft.com/office/drawing/2014/main" id="{8E3FCD5F-D98A-BAE2-04A1-7395D0120EC4}"/>
              </a:ext>
            </a:extLst>
          </p:cNvPr>
          <p:cNvSpPr txBox="1"/>
          <p:nvPr/>
        </p:nvSpPr>
        <p:spPr>
          <a:xfrm>
            <a:off x="886875" y="2305127"/>
            <a:ext cx="10353554"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a:latin typeface="Calibri"/>
                <a:ea typeface="Open Sans"/>
                <a:cs typeface="Open Sans"/>
              </a:rPr>
              <a:t>(EF69LP07)</a:t>
            </a:r>
            <a:r>
              <a:rPr lang="en-US" sz="1400">
                <a:latin typeface="Calibri"/>
                <a:ea typeface="Open Sans"/>
                <a:cs typeface="Open Sans"/>
              </a:rPr>
              <a:t> </a:t>
            </a:r>
            <a:r>
              <a:rPr lang="en-US" sz="1400" err="1">
                <a:latin typeface="Calibri"/>
                <a:ea typeface="Open Sans"/>
                <a:cs typeface="Open Sans"/>
              </a:rPr>
              <a:t>Produzir</a:t>
            </a:r>
            <a:r>
              <a:rPr lang="en-US" sz="1400">
                <a:latin typeface="Calibri"/>
                <a:ea typeface="Open Sans"/>
                <a:cs typeface="Open Sans"/>
              </a:rPr>
              <a:t> </a:t>
            </a:r>
            <a:r>
              <a:rPr lang="en-US" sz="1400" err="1">
                <a:latin typeface="Calibri"/>
                <a:ea typeface="Open Sans"/>
                <a:cs typeface="Open Sans"/>
              </a:rPr>
              <a:t>textos</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diferentes</a:t>
            </a:r>
            <a:r>
              <a:rPr lang="en-US" sz="1400">
                <a:latin typeface="Calibri"/>
                <a:ea typeface="Open Sans"/>
                <a:cs typeface="Open Sans"/>
              </a:rPr>
              <a:t> </a:t>
            </a:r>
            <a:r>
              <a:rPr lang="en-US" sz="1400" err="1">
                <a:latin typeface="Calibri"/>
                <a:ea typeface="Open Sans"/>
                <a:cs typeface="Open Sans"/>
              </a:rPr>
              <a:t>gêneros</a:t>
            </a:r>
            <a:r>
              <a:rPr lang="en-US" sz="1400">
                <a:latin typeface="Calibri"/>
                <a:ea typeface="Open Sans"/>
                <a:cs typeface="Open Sans"/>
              </a:rPr>
              <a:t>, </a:t>
            </a:r>
            <a:r>
              <a:rPr lang="en-US" sz="1400" err="1">
                <a:latin typeface="Calibri"/>
                <a:ea typeface="Open Sans"/>
                <a:cs typeface="Open Sans"/>
              </a:rPr>
              <a:t>considerando</a:t>
            </a:r>
            <a:r>
              <a:rPr lang="en-US" sz="1400">
                <a:latin typeface="Calibri"/>
                <a:ea typeface="Open Sans"/>
                <a:cs typeface="Open Sans"/>
              </a:rPr>
              <a:t> </a:t>
            </a:r>
            <a:r>
              <a:rPr lang="en-US" sz="1400" err="1">
                <a:latin typeface="Calibri"/>
                <a:ea typeface="Open Sans"/>
                <a:cs typeface="Open Sans"/>
              </a:rPr>
              <a:t>sua</a:t>
            </a:r>
            <a:r>
              <a:rPr lang="en-US" sz="1400">
                <a:latin typeface="Calibri"/>
                <a:ea typeface="Open Sans"/>
                <a:cs typeface="Open Sans"/>
              </a:rPr>
              <a:t> </a:t>
            </a:r>
            <a:r>
              <a:rPr lang="en-US" sz="1400" err="1">
                <a:latin typeface="Calibri"/>
                <a:ea typeface="Open Sans"/>
                <a:cs typeface="Open Sans"/>
              </a:rPr>
              <a:t>adequação</a:t>
            </a:r>
            <a:r>
              <a:rPr lang="en-US" sz="1400">
                <a:latin typeface="Calibri"/>
                <a:ea typeface="Open Sans"/>
                <a:cs typeface="Open Sans"/>
              </a:rPr>
              <a:t> </a:t>
            </a:r>
            <a:r>
              <a:rPr lang="en-US" sz="1400" err="1">
                <a:latin typeface="Calibri"/>
                <a:ea typeface="Open Sans"/>
                <a:cs typeface="Open Sans"/>
              </a:rPr>
              <a:t>ao</a:t>
            </a:r>
            <a:r>
              <a:rPr lang="en-US" sz="1400">
                <a:latin typeface="Calibri"/>
                <a:ea typeface="Open Sans"/>
                <a:cs typeface="Open Sans"/>
              </a:rPr>
              <a:t> </a:t>
            </a:r>
            <a:r>
              <a:rPr lang="en-US" sz="1400" err="1">
                <a:latin typeface="Calibri"/>
                <a:ea typeface="Open Sans"/>
                <a:cs typeface="Open Sans"/>
              </a:rPr>
              <a:t>contexto</a:t>
            </a:r>
            <a:r>
              <a:rPr lang="en-US" sz="1400">
                <a:latin typeface="Calibri"/>
                <a:ea typeface="Open Sans"/>
                <a:cs typeface="Open Sans"/>
              </a:rPr>
              <a:t> </a:t>
            </a:r>
            <a:r>
              <a:rPr lang="en-US" sz="1400" err="1">
                <a:latin typeface="Calibri"/>
                <a:ea typeface="Open Sans"/>
                <a:cs typeface="Open Sans"/>
              </a:rPr>
              <a:t>produção</a:t>
            </a:r>
            <a:r>
              <a:rPr lang="en-US" sz="1400">
                <a:latin typeface="Calibri"/>
                <a:ea typeface="Open Sans"/>
                <a:cs typeface="Open Sans"/>
              </a:rPr>
              <a:t> e </a:t>
            </a:r>
            <a:r>
              <a:rPr lang="en-US" sz="1400" err="1">
                <a:latin typeface="Calibri"/>
                <a:ea typeface="Open Sans"/>
                <a:cs typeface="Open Sans"/>
              </a:rPr>
              <a:t>circulação</a:t>
            </a:r>
            <a:r>
              <a:rPr lang="en-US" sz="1400">
                <a:latin typeface="Calibri"/>
                <a:ea typeface="Open Sans"/>
                <a:cs typeface="Open Sans"/>
              </a:rPr>
              <a:t> – </a:t>
            </a:r>
            <a:r>
              <a:rPr lang="en-US" sz="1400" err="1">
                <a:latin typeface="Calibri"/>
                <a:ea typeface="Open Sans"/>
                <a:cs typeface="Open Sans"/>
              </a:rPr>
              <a:t>os</a:t>
            </a:r>
            <a:r>
              <a:rPr lang="en-US" sz="1400">
                <a:latin typeface="Calibri"/>
                <a:ea typeface="Open Sans"/>
                <a:cs typeface="Open Sans"/>
              </a:rPr>
              <a:t> </a:t>
            </a:r>
            <a:r>
              <a:rPr lang="en-US" sz="1400" err="1">
                <a:latin typeface="Calibri"/>
                <a:ea typeface="Open Sans"/>
                <a:cs typeface="Open Sans"/>
              </a:rPr>
              <a:t>enunciadores</a:t>
            </a:r>
            <a:r>
              <a:rPr lang="en-US" sz="1400">
                <a:latin typeface="Calibri"/>
                <a:ea typeface="Open Sans"/>
                <a:cs typeface="Open Sans"/>
              </a:rPr>
              <a:t> </a:t>
            </a:r>
            <a:r>
              <a:rPr lang="en-US" sz="1400" err="1">
                <a:latin typeface="Calibri"/>
                <a:ea typeface="Open Sans"/>
                <a:cs typeface="Open Sans"/>
              </a:rPr>
              <a:t>envolvidos</a:t>
            </a:r>
            <a:r>
              <a:rPr lang="en-US" sz="1400">
                <a:latin typeface="Calibri"/>
                <a:ea typeface="Open Sans"/>
                <a:cs typeface="Open Sans"/>
              </a:rPr>
              <a:t>, </a:t>
            </a:r>
            <a:r>
              <a:rPr lang="en-US" sz="1400" err="1">
                <a:latin typeface="Calibri"/>
                <a:ea typeface="Open Sans"/>
                <a:cs typeface="Open Sans"/>
              </a:rPr>
              <a:t>os</a:t>
            </a:r>
            <a:r>
              <a:rPr lang="en-US" sz="1400">
                <a:latin typeface="Calibri"/>
                <a:ea typeface="Open Sans"/>
                <a:cs typeface="Open Sans"/>
              </a:rPr>
              <a:t> </a:t>
            </a:r>
            <a:r>
              <a:rPr lang="en-US" sz="1400" err="1">
                <a:latin typeface="Calibri"/>
                <a:ea typeface="Open Sans"/>
                <a:cs typeface="Open Sans"/>
              </a:rPr>
              <a:t>objetivos</a:t>
            </a:r>
            <a:r>
              <a:rPr lang="en-US" sz="1400">
                <a:latin typeface="Calibri"/>
                <a:ea typeface="Open Sans"/>
                <a:cs typeface="Open Sans"/>
              </a:rPr>
              <a:t>, o </a:t>
            </a:r>
            <a:r>
              <a:rPr lang="en-US" sz="1400" err="1">
                <a:latin typeface="Calibri"/>
                <a:ea typeface="Open Sans"/>
                <a:cs typeface="Open Sans"/>
              </a:rPr>
              <a:t>gênero</a:t>
            </a:r>
            <a:r>
              <a:rPr lang="en-US" sz="1400">
                <a:latin typeface="Calibri"/>
                <a:ea typeface="Open Sans"/>
                <a:cs typeface="Open Sans"/>
              </a:rPr>
              <a:t>, o </a:t>
            </a:r>
            <a:r>
              <a:rPr lang="en-US" sz="1400" err="1">
                <a:latin typeface="Calibri"/>
                <a:ea typeface="Open Sans"/>
                <a:cs typeface="Open Sans"/>
              </a:rPr>
              <a:t>suporte</a:t>
            </a:r>
            <a:r>
              <a:rPr lang="en-US" sz="1400">
                <a:latin typeface="Calibri"/>
                <a:ea typeface="Open Sans"/>
                <a:cs typeface="Open Sans"/>
              </a:rPr>
              <a:t>, a </a:t>
            </a:r>
            <a:r>
              <a:rPr lang="en-US" sz="1400" err="1">
                <a:latin typeface="Calibri"/>
                <a:ea typeface="Open Sans"/>
                <a:cs typeface="Open Sans"/>
              </a:rPr>
              <a:t>circulação</a:t>
            </a:r>
            <a:r>
              <a:rPr lang="en-US" sz="1400">
                <a:latin typeface="Calibri"/>
                <a:ea typeface="Open Sans"/>
                <a:cs typeface="Open Sans"/>
              </a:rPr>
              <a:t> -, </a:t>
            </a:r>
            <a:r>
              <a:rPr lang="en-US" sz="1400" err="1">
                <a:latin typeface="Calibri"/>
                <a:ea typeface="Open Sans"/>
                <a:cs typeface="Open Sans"/>
              </a:rPr>
              <a:t>ao</a:t>
            </a:r>
            <a:r>
              <a:rPr lang="en-US" sz="1400">
                <a:latin typeface="Calibri"/>
                <a:ea typeface="Open Sans"/>
                <a:cs typeface="Open Sans"/>
              </a:rPr>
              <a:t> modo (</a:t>
            </a:r>
            <a:r>
              <a:rPr lang="en-US" sz="1400" err="1">
                <a:latin typeface="Calibri"/>
                <a:ea typeface="Open Sans"/>
                <a:cs typeface="Open Sans"/>
              </a:rPr>
              <a:t>escrito</a:t>
            </a:r>
            <a:r>
              <a:rPr lang="en-US" sz="1400">
                <a:latin typeface="Calibri"/>
                <a:ea typeface="Open Sans"/>
                <a:cs typeface="Open Sans"/>
              </a:rPr>
              <a:t> </a:t>
            </a:r>
            <a:r>
              <a:rPr lang="en-US" sz="1400" err="1">
                <a:latin typeface="Calibri"/>
                <a:ea typeface="Open Sans"/>
                <a:cs typeface="Open Sans"/>
              </a:rPr>
              <a:t>ou</a:t>
            </a:r>
            <a:r>
              <a:rPr lang="en-US" sz="1400">
                <a:latin typeface="Calibri"/>
                <a:ea typeface="Open Sans"/>
                <a:cs typeface="Open Sans"/>
              </a:rPr>
              <a:t> oral; </a:t>
            </a:r>
            <a:r>
              <a:rPr lang="en-US" sz="1400" err="1">
                <a:latin typeface="Calibri"/>
                <a:ea typeface="Open Sans"/>
                <a:cs typeface="Open Sans"/>
              </a:rPr>
              <a:t>imagem</a:t>
            </a:r>
            <a:r>
              <a:rPr lang="en-US" sz="1400">
                <a:latin typeface="Calibri"/>
                <a:ea typeface="Open Sans"/>
                <a:cs typeface="Open Sans"/>
              </a:rPr>
              <a:t> </a:t>
            </a:r>
            <a:r>
              <a:rPr lang="en-US" sz="1400" err="1">
                <a:latin typeface="Calibri"/>
                <a:ea typeface="Open Sans"/>
                <a:cs typeface="Open Sans"/>
              </a:rPr>
              <a:t>estática</a:t>
            </a:r>
            <a:r>
              <a:rPr lang="en-US" sz="1400">
                <a:latin typeface="Calibri"/>
                <a:ea typeface="Open Sans"/>
                <a:cs typeface="Open Sans"/>
              </a:rPr>
              <a:t> </a:t>
            </a:r>
            <a:r>
              <a:rPr lang="en-US" sz="1400" err="1">
                <a:latin typeface="Calibri"/>
                <a:ea typeface="Open Sans"/>
                <a:cs typeface="Open Sans"/>
              </a:rPr>
              <a:t>ou</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movimento</a:t>
            </a:r>
            <a:r>
              <a:rPr lang="en-US" sz="1400">
                <a:latin typeface="Calibri"/>
                <a:ea typeface="Open Sans"/>
                <a:cs typeface="Open Sans"/>
              </a:rPr>
              <a:t> etc.), à </a:t>
            </a:r>
            <a:r>
              <a:rPr lang="en-US" sz="1400" err="1">
                <a:latin typeface="Calibri"/>
                <a:ea typeface="Open Sans"/>
                <a:cs typeface="Open Sans"/>
              </a:rPr>
              <a:t>variedade</a:t>
            </a:r>
            <a:r>
              <a:rPr lang="en-US" sz="1400">
                <a:latin typeface="Calibri"/>
                <a:ea typeface="Open Sans"/>
                <a:cs typeface="Open Sans"/>
              </a:rPr>
              <a:t> </a:t>
            </a:r>
            <a:r>
              <a:rPr lang="en-US" sz="1400" err="1">
                <a:latin typeface="Calibri"/>
                <a:ea typeface="Open Sans"/>
                <a:cs typeface="Open Sans"/>
              </a:rPr>
              <a:t>linguística</a:t>
            </a:r>
            <a:r>
              <a:rPr lang="en-US" sz="1400">
                <a:latin typeface="Calibri"/>
                <a:ea typeface="Open Sans"/>
                <a:cs typeface="Open Sans"/>
              </a:rPr>
              <a:t> e/</a:t>
            </a:r>
            <a:r>
              <a:rPr lang="en-US" sz="1400" err="1">
                <a:latin typeface="Calibri"/>
                <a:ea typeface="Open Sans"/>
                <a:cs typeface="Open Sans"/>
              </a:rPr>
              <a:t>ou</a:t>
            </a:r>
            <a:r>
              <a:rPr lang="en-US" sz="1400">
                <a:latin typeface="Calibri"/>
                <a:ea typeface="Open Sans"/>
                <a:cs typeface="Open Sans"/>
              </a:rPr>
              <a:t> </a:t>
            </a:r>
            <a:r>
              <a:rPr lang="en-US" sz="1400" err="1">
                <a:latin typeface="Calibri"/>
                <a:ea typeface="Open Sans"/>
                <a:cs typeface="Open Sans"/>
              </a:rPr>
              <a:t>semiótica</a:t>
            </a:r>
            <a:r>
              <a:rPr lang="en-US" sz="1400">
                <a:latin typeface="Calibri"/>
                <a:ea typeface="Open Sans"/>
                <a:cs typeface="Open Sans"/>
              </a:rPr>
              <a:t> </a:t>
            </a:r>
            <a:r>
              <a:rPr lang="en-US" sz="1400" err="1">
                <a:latin typeface="Calibri"/>
                <a:ea typeface="Open Sans"/>
                <a:cs typeface="Open Sans"/>
              </a:rPr>
              <a:t>apropriada</a:t>
            </a:r>
            <a:r>
              <a:rPr lang="en-US" sz="1400">
                <a:latin typeface="Calibri"/>
                <a:ea typeface="Open Sans"/>
                <a:cs typeface="Open Sans"/>
              </a:rPr>
              <a:t> a </a:t>
            </a:r>
            <a:r>
              <a:rPr lang="en-US" sz="1400" err="1">
                <a:latin typeface="Calibri"/>
                <a:ea typeface="Open Sans"/>
                <a:cs typeface="Open Sans"/>
              </a:rPr>
              <a:t>esse</a:t>
            </a:r>
            <a:r>
              <a:rPr lang="en-US" sz="1400">
                <a:latin typeface="Calibri"/>
                <a:ea typeface="Open Sans"/>
                <a:cs typeface="Open Sans"/>
              </a:rPr>
              <a:t> </a:t>
            </a:r>
            <a:r>
              <a:rPr lang="en-US" sz="1400" err="1">
                <a:latin typeface="Calibri"/>
                <a:ea typeface="Open Sans"/>
                <a:cs typeface="Open Sans"/>
              </a:rPr>
              <a:t>contexto</a:t>
            </a:r>
            <a:r>
              <a:rPr lang="en-US" sz="1400">
                <a:latin typeface="Calibri"/>
                <a:ea typeface="Open Sans"/>
                <a:cs typeface="Open Sans"/>
              </a:rPr>
              <a:t>, à </a:t>
            </a:r>
            <a:r>
              <a:rPr lang="en-US" sz="1400" err="1">
                <a:latin typeface="Calibri"/>
                <a:ea typeface="Open Sans"/>
                <a:cs typeface="Open Sans"/>
              </a:rPr>
              <a:t>construção</a:t>
            </a:r>
            <a:r>
              <a:rPr lang="en-US" sz="1400">
                <a:latin typeface="Calibri"/>
                <a:ea typeface="Open Sans"/>
                <a:cs typeface="Open Sans"/>
              </a:rPr>
              <a:t> da </a:t>
            </a:r>
            <a:r>
              <a:rPr lang="en-US" sz="1400" err="1">
                <a:latin typeface="Calibri"/>
                <a:ea typeface="Open Sans"/>
                <a:cs typeface="Open Sans"/>
              </a:rPr>
              <a:t>textualidade</a:t>
            </a:r>
            <a:r>
              <a:rPr lang="en-US" sz="1400">
                <a:latin typeface="Calibri"/>
                <a:ea typeface="Open Sans"/>
                <a:cs typeface="Open Sans"/>
              </a:rPr>
              <a:t> </a:t>
            </a:r>
            <a:r>
              <a:rPr lang="en-US" sz="1400" err="1">
                <a:latin typeface="Calibri"/>
                <a:ea typeface="Open Sans"/>
                <a:cs typeface="Open Sans"/>
              </a:rPr>
              <a:t>relacionada</a:t>
            </a:r>
            <a:r>
              <a:rPr lang="en-US" sz="1400">
                <a:latin typeface="Calibri"/>
                <a:ea typeface="Open Sans"/>
                <a:cs typeface="Open Sans"/>
              </a:rPr>
              <a:t> </a:t>
            </a:r>
            <a:r>
              <a:rPr lang="en-US" sz="1400" err="1">
                <a:latin typeface="Calibri"/>
                <a:ea typeface="Open Sans"/>
                <a:cs typeface="Open Sans"/>
              </a:rPr>
              <a:t>às</a:t>
            </a:r>
            <a:r>
              <a:rPr lang="en-US" sz="1400">
                <a:latin typeface="Calibri"/>
                <a:ea typeface="Open Sans"/>
                <a:cs typeface="Open Sans"/>
              </a:rPr>
              <a:t> </a:t>
            </a:r>
            <a:r>
              <a:rPr lang="en-US" sz="1400" err="1">
                <a:latin typeface="Calibri"/>
                <a:ea typeface="Open Sans"/>
                <a:cs typeface="Open Sans"/>
              </a:rPr>
              <a:t>propriedades</a:t>
            </a:r>
            <a:r>
              <a:rPr lang="en-US" sz="1400">
                <a:latin typeface="Calibri"/>
                <a:ea typeface="Open Sans"/>
                <a:cs typeface="Open Sans"/>
              </a:rPr>
              <a:t> </a:t>
            </a:r>
            <a:r>
              <a:rPr lang="en-US" sz="1400" err="1">
                <a:latin typeface="Calibri"/>
                <a:ea typeface="Open Sans"/>
                <a:cs typeface="Open Sans"/>
              </a:rPr>
              <a:t>textuais</a:t>
            </a:r>
            <a:r>
              <a:rPr lang="en-US" sz="1400">
                <a:latin typeface="Calibri"/>
                <a:ea typeface="Open Sans"/>
                <a:cs typeface="Open Sans"/>
              </a:rPr>
              <a:t> e do </a:t>
            </a:r>
            <a:r>
              <a:rPr lang="en-US" sz="1400" err="1">
                <a:latin typeface="Calibri"/>
                <a:ea typeface="Open Sans"/>
                <a:cs typeface="Open Sans"/>
              </a:rPr>
              <a:t>gênero</a:t>
            </a:r>
            <a:r>
              <a:rPr lang="en-US" sz="1400">
                <a:latin typeface="Calibri"/>
                <a:ea typeface="Open Sans"/>
                <a:cs typeface="Open Sans"/>
              </a:rPr>
              <a:t>), </a:t>
            </a:r>
            <a:r>
              <a:rPr lang="en-US" sz="1400" err="1">
                <a:latin typeface="Calibri"/>
                <a:ea typeface="Open Sans"/>
                <a:cs typeface="Open Sans"/>
              </a:rPr>
              <a:t>utilizando</a:t>
            </a:r>
            <a:r>
              <a:rPr lang="en-US" sz="1400">
                <a:latin typeface="Calibri"/>
                <a:ea typeface="Open Sans"/>
                <a:cs typeface="Open Sans"/>
              </a:rPr>
              <a:t> </a:t>
            </a:r>
            <a:r>
              <a:rPr lang="en-US" sz="1400" err="1">
                <a:latin typeface="Calibri"/>
                <a:ea typeface="Open Sans"/>
                <a:cs typeface="Open Sans"/>
              </a:rPr>
              <a:t>estratégias</a:t>
            </a:r>
            <a:r>
              <a:rPr lang="en-US" sz="1400">
                <a:latin typeface="Calibri"/>
                <a:ea typeface="Open Sans"/>
                <a:cs typeface="Open Sans"/>
              </a:rPr>
              <a:t> de </a:t>
            </a:r>
            <a:r>
              <a:rPr lang="en-US" sz="1400" err="1">
                <a:latin typeface="Calibri"/>
                <a:ea typeface="Open Sans"/>
                <a:cs typeface="Open Sans"/>
              </a:rPr>
              <a:t>planejamento</a:t>
            </a:r>
            <a:r>
              <a:rPr lang="en-US" sz="1400">
                <a:latin typeface="Calibri"/>
                <a:ea typeface="Open Sans"/>
                <a:cs typeface="Open Sans"/>
              </a:rPr>
              <a:t>, </a:t>
            </a:r>
            <a:r>
              <a:rPr lang="en-US" sz="1400" err="1">
                <a:latin typeface="Calibri"/>
                <a:ea typeface="Open Sans"/>
                <a:cs typeface="Open Sans"/>
              </a:rPr>
              <a:t>elaboração</a:t>
            </a:r>
            <a:r>
              <a:rPr lang="en-US" sz="1400">
                <a:latin typeface="Calibri"/>
                <a:ea typeface="Open Sans"/>
                <a:cs typeface="Open Sans"/>
              </a:rPr>
              <a:t>, </a:t>
            </a:r>
            <a:r>
              <a:rPr lang="en-US" sz="1400" err="1">
                <a:latin typeface="Calibri"/>
                <a:ea typeface="Open Sans"/>
                <a:cs typeface="Open Sans"/>
              </a:rPr>
              <a:t>revisão</a:t>
            </a:r>
            <a:r>
              <a:rPr lang="en-US" sz="1400">
                <a:latin typeface="Calibri"/>
                <a:ea typeface="Open Sans"/>
                <a:cs typeface="Open Sans"/>
              </a:rPr>
              <a:t>, </a:t>
            </a:r>
            <a:r>
              <a:rPr lang="en-US" sz="1400" err="1">
                <a:latin typeface="Calibri"/>
                <a:ea typeface="Open Sans"/>
                <a:cs typeface="Open Sans"/>
              </a:rPr>
              <a:t>edição</a:t>
            </a:r>
            <a:r>
              <a:rPr lang="en-US" sz="1400">
                <a:latin typeface="Calibri"/>
                <a:ea typeface="Open Sans"/>
                <a:cs typeface="Open Sans"/>
              </a:rPr>
              <a:t>, </a:t>
            </a:r>
            <a:r>
              <a:rPr lang="en-US" sz="1400" err="1">
                <a:latin typeface="Calibri"/>
                <a:ea typeface="Open Sans"/>
                <a:cs typeface="Open Sans"/>
              </a:rPr>
              <a:t>reescrita</a:t>
            </a:r>
            <a:r>
              <a:rPr lang="en-US" sz="1400">
                <a:latin typeface="Calibri"/>
                <a:ea typeface="Open Sans"/>
                <a:cs typeface="Open Sans"/>
              </a:rPr>
              <a:t>/</a:t>
            </a:r>
            <a:r>
              <a:rPr lang="en-US" sz="1400" i="1">
                <a:latin typeface="Calibri"/>
                <a:ea typeface="Open Sans"/>
                <a:cs typeface="Open Sans"/>
              </a:rPr>
              <a:t>redesign</a:t>
            </a:r>
            <a:r>
              <a:rPr lang="en-US" sz="1400">
                <a:latin typeface="Calibri"/>
                <a:ea typeface="Open Sans"/>
                <a:cs typeface="Open Sans"/>
              </a:rPr>
              <a:t> e </a:t>
            </a:r>
            <a:r>
              <a:rPr lang="en-US" sz="1400" err="1">
                <a:latin typeface="Calibri"/>
                <a:ea typeface="Open Sans"/>
                <a:cs typeface="Open Sans"/>
              </a:rPr>
              <a:t>avaliação</a:t>
            </a:r>
            <a:r>
              <a:rPr lang="en-US" sz="1400">
                <a:latin typeface="Calibri"/>
                <a:ea typeface="Open Sans"/>
                <a:cs typeface="Open Sans"/>
              </a:rPr>
              <a:t> de </a:t>
            </a:r>
            <a:r>
              <a:rPr lang="en-US" sz="1400" err="1">
                <a:latin typeface="Calibri"/>
                <a:ea typeface="Open Sans"/>
                <a:cs typeface="Open Sans"/>
              </a:rPr>
              <a:t>textos</a:t>
            </a:r>
            <a:r>
              <a:rPr lang="en-US" sz="1400">
                <a:latin typeface="Calibri"/>
                <a:ea typeface="Open Sans"/>
                <a:cs typeface="Open Sans"/>
              </a:rPr>
              <a:t>, para, com a </a:t>
            </a:r>
            <a:r>
              <a:rPr lang="en-US" sz="1400" err="1">
                <a:latin typeface="Calibri"/>
                <a:ea typeface="Open Sans"/>
                <a:cs typeface="Open Sans"/>
              </a:rPr>
              <a:t>ajuda</a:t>
            </a:r>
            <a:r>
              <a:rPr lang="en-US" sz="1400">
                <a:latin typeface="Calibri"/>
                <a:ea typeface="Open Sans"/>
                <a:cs typeface="Open Sans"/>
              </a:rPr>
              <a:t> do professor e a </a:t>
            </a:r>
            <a:r>
              <a:rPr lang="en-US" sz="1400" err="1">
                <a:latin typeface="Calibri"/>
                <a:ea typeface="Open Sans"/>
                <a:cs typeface="Open Sans"/>
              </a:rPr>
              <a:t>colaboração</a:t>
            </a:r>
            <a:r>
              <a:rPr lang="en-US" sz="1400">
                <a:latin typeface="Calibri"/>
                <a:ea typeface="Open Sans"/>
                <a:cs typeface="Open Sans"/>
              </a:rPr>
              <a:t> dos </a:t>
            </a:r>
            <a:r>
              <a:rPr lang="en-US" sz="1400" err="1">
                <a:latin typeface="Calibri"/>
                <a:ea typeface="Open Sans"/>
                <a:cs typeface="Open Sans"/>
              </a:rPr>
              <a:t>colegas</a:t>
            </a:r>
            <a:r>
              <a:rPr lang="en-US" sz="1400">
                <a:latin typeface="Calibri"/>
                <a:ea typeface="Open Sans"/>
                <a:cs typeface="Open Sans"/>
              </a:rPr>
              <a:t>, </a:t>
            </a:r>
            <a:r>
              <a:rPr lang="en-US" sz="1400" err="1">
                <a:latin typeface="Calibri"/>
                <a:ea typeface="Open Sans"/>
                <a:cs typeface="Open Sans"/>
              </a:rPr>
              <a:t>corrigir</a:t>
            </a:r>
            <a:r>
              <a:rPr lang="en-US" sz="1400">
                <a:latin typeface="Calibri"/>
                <a:ea typeface="Open Sans"/>
                <a:cs typeface="Open Sans"/>
              </a:rPr>
              <a:t> e </a:t>
            </a:r>
            <a:r>
              <a:rPr lang="en-US" sz="1400" err="1">
                <a:latin typeface="Calibri"/>
                <a:ea typeface="Open Sans"/>
                <a:cs typeface="Open Sans"/>
              </a:rPr>
              <a:t>aprimorar</a:t>
            </a:r>
            <a:r>
              <a:rPr lang="en-US" sz="1400">
                <a:latin typeface="Calibri"/>
                <a:ea typeface="Open Sans"/>
                <a:cs typeface="Open Sans"/>
              </a:rPr>
              <a:t> as </a:t>
            </a:r>
            <a:r>
              <a:rPr lang="en-US" sz="1400" err="1">
                <a:latin typeface="Calibri"/>
                <a:ea typeface="Open Sans"/>
                <a:cs typeface="Open Sans"/>
              </a:rPr>
              <a:t>produções</a:t>
            </a:r>
            <a:r>
              <a:rPr lang="en-US" sz="1400">
                <a:latin typeface="Calibri"/>
                <a:ea typeface="Open Sans"/>
                <a:cs typeface="Open Sans"/>
              </a:rPr>
              <a:t> </a:t>
            </a:r>
            <a:r>
              <a:rPr lang="en-US" sz="1400" err="1">
                <a:latin typeface="Calibri"/>
                <a:ea typeface="Open Sans"/>
                <a:cs typeface="Open Sans"/>
              </a:rPr>
              <a:t>realizadas</a:t>
            </a:r>
            <a:r>
              <a:rPr lang="en-US" sz="1400">
                <a:latin typeface="Calibri"/>
                <a:ea typeface="Open Sans"/>
                <a:cs typeface="Open Sans"/>
              </a:rPr>
              <a:t>, </a:t>
            </a:r>
            <a:r>
              <a:rPr lang="en-US" sz="1400" err="1">
                <a:latin typeface="Calibri"/>
                <a:ea typeface="Open Sans"/>
                <a:cs typeface="Open Sans"/>
              </a:rPr>
              <a:t>fazendo</a:t>
            </a:r>
            <a:r>
              <a:rPr lang="en-US" sz="1400">
                <a:latin typeface="Calibri"/>
                <a:ea typeface="Open Sans"/>
                <a:cs typeface="Open Sans"/>
              </a:rPr>
              <a:t> cortes, </a:t>
            </a:r>
            <a:r>
              <a:rPr lang="en-US" sz="1400" err="1">
                <a:latin typeface="Calibri"/>
                <a:ea typeface="Open Sans"/>
                <a:cs typeface="Open Sans"/>
              </a:rPr>
              <a:t>acréscimos</a:t>
            </a:r>
            <a:r>
              <a:rPr lang="en-US" sz="1400">
                <a:latin typeface="Calibri"/>
                <a:ea typeface="Open Sans"/>
                <a:cs typeface="Open Sans"/>
              </a:rPr>
              <a:t>, </a:t>
            </a:r>
            <a:r>
              <a:rPr lang="en-US" sz="1400" err="1">
                <a:latin typeface="Calibri"/>
                <a:ea typeface="Open Sans"/>
                <a:cs typeface="Open Sans"/>
              </a:rPr>
              <a:t>reformulações</a:t>
            </a:r>
            <a:r>
              <a:rPr lang="en-US" sz="1400">
                <a:latin typeface="Calibri"/>
                <a:ea typeface="Open Sans"/>
                <a:cs typeface="Open Sans"/>
              </a:rPr>
              <a:t>, </a:t>
            </a:r>
            <a:r>
              <a:rPr lang="en-US" sz="1400" err="1">
                <a:latin typeface="Calibri"/>
                <a:ea typeface="Open Sans"/>
                <a:cs typeface="Open Sans"/>
              </a:rPr>
              <a:t>correções</a:t>
            </a:r>
            <a:r>
              <a:rPr lang="en-US" sz="1400">
                <a:latin typeface="Calibri"/>
                <a:ea typeface="Open Sans"/>
                <a:cs typeface="Open Sans"/>
              </a:rPr>
              <a:t> de </a:t>
            </a:r>
            <a:r>
              <a:rPr lang="en-US" sz="1400" err="1">
                <a:latin typeface="Calibri"/>
                <a:ea typeface="Open Sans"/>
                <a:cs typeface="Open Sans"/>
              </a:rPr>
              <a:t>concordância</a:t>
            </a:r>
            <a:r>
              <a:rPr lang="en-US" sz="1400">
                <a:latin typeface="Calibri"/>
                <a:ea typeface="Open Sans"/>
                <a:cs typeface="Open Sans"/>
              </a:rPr>
              <a:t>, </a:t>
            </a:r>
            <a:r>
              <a:rPr lang="en-US" sz="1400" err="1">
                <a:latin typeface="Calibri"/>
                <a:ea typeface="Open Sans"/>
                <a:cs typeface="Open Sans"/>
              </a:rPr>
              <a:t>ortografia</a:t>
            </a:r>
            <a:r>
              <a:rPr lang="en-US" sz="1400">
                <a:latin typeface="Calibri"/>
                <a:ea typeface="Open Sans"/>
                <a:cs typeface="Open Sans"/>
              </a:rPr>
              <a:t>, </a:t>
            </a:r>
            <a:r>
              <a:rPr lang="en-US" sz="1400" err="1">
                <a:latin typeface="Calibri"/>
                <a:ea typeface="Open Sans"/>
                <a:cs typeface="Open Sans"/>
              </a:rPr>
              <a:t>pontuação</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textos</a:t>
            </a:r>
            <a:r>
              <a:rPr lang="en-US" sz="1400">
                <a:latin typeface="Calibri"/>
                <a:ea typeface="Open Sans"/>
                <a:cs typeface="Open Sans"/>
              </a:rPr>
              <a:t> e </a:t>
            </a:r>
            <a:r>
              <a:rPr lang="en-US" sz="1400" err="1">
                <a:latin typeface="Calibri"/>
                <a:ea typeface="Open Sans"/>
                <a:cs typeface="Open Sans"/>
              </a:rPr>
              <a:t>editando</a:t>
            </a:r>
            <a:r>
              <a:rPr lang="en-US" sz="1400">
                <a:latin typeface="Calibri"/>
                <a:ea typeface="Open Sans"/>
                <a:cs typeface="Open Sans"/>
              </a:rPr>
              <a:t> imagens, </a:t>
            </a:r>
            <a:r>
              <a:rPr lang="en-US" sz="1400" err="1">
                <a:latin typeface="Calibri"/>
                <a:ea typeface="Open Sans"/>
                <a:cs typeface="Open Sans"/>
              </a:rPr>
              <a:t>arquivos</a:t>
            </a:r>
            <a:r>
              <a:rPr lang="en-US" sz="1400">
                <a:latin typeface="Calibri"/>
                <a:ea typeface="Open Sans"/>
                <a:cs typeface="Open Sans"/>
              </a:rPr>
              <a:t> </a:t>
            </a:r>
            <a:r>
              <a:rPr lang="en-US" sz="1400" err="1">
                <a:latin typeface="Calibri"/>
                <a:ea typeface="Open Sans"/>
                <a:cs typeface="Open Sans"/>
              </a:rPr>
              <a:t>sonoros</a:t>
            </a:r>
            <a:r>
              <a:rPr lang="en-US" sz="1400">
                <a:latin typeface="Calibri"/>
                <a:ea typeface="Open Sans"/>
                <a:cs typeface="Open Sans"/>
              </a:rPr>
              <a:t>, </a:t>
            </a:r>
            <a:r>
              <a:rPr lang="en-US" sz="1400" err="1">
                <a:latin typeface="Calibri"/>
                <a:ea typeface="Open Sans"/>
                <a:cs typeface="Open Sans"/>
              </a:rPr>
              <a:t>fazendo</a:t>
            </a:r>
            <a:r>
              <a:rPr lang="en-US" sz="1400">
                <a:latin typeface="Calibri"/>
                <a:ea typeface="Open Sans"/>
                <a:cs typeface="Open Sans"/>
              </a:rPr>
              <a:t> cortes, </a:t>
            </a:r>
            <a:r>
              <a:rPr lang="en-US" sz="1400" err="1">
                <a:latin typeface="Calibri"/>
                <a:ea typeface="Open Sans"/>
                <a:cs typeface="Open Sans"/>
              </a:rPr>
              <a:t>acréscimos</a:t>
            </a:r>
            <a:r>
              <a:rPr lang="en-US" sz="1400">
                <a:latin typeface="Calibri"/>
                <a:ea typeface="Open Sans"/>
                <a:cs typeface="Open Sans"/>
              </a:rPr>
              <a:t>, </a:t>
            </a:r>
            <a:r>
              <a:rPr lang="en-US" sz="1400" err="1">
                <a:latin typeface="Calibri"/>
                <a:ea typeface="Open Sans"/>
                <a:cs typeface="Open Sans"/>
              </a:rPr>
              <a:t>ajustes</a:t>
            </a:r>
            <a:r>
              <a:rPr lang="en-US" sz="1400">
                <a:latin typeface="Calibri"/>
                <a:ea typeface="Open Sans"/>
                <a:cs typeface="Open Sans"/>
              </a:rPr>
              <a:t>, </a:t>
            </a:r>
            <a:r>
              <a:rPr lang="en-US" sz="1400" err="1">
                <a:latin typeface="Calibri"/>
                <a:ea typeface="Open Sans"/>
                <a:cs typeface="Open Sans"/>
              </a:rPr>
              <a:t>acrescentando</a:t>
            </a:r>
            <a:r>
              <a:rPr lang="en-US" sz="1400">
                <a:latin typeface="Calibri"/>
                <a:ea typeface="Open Sans"/>
                <a:cs typeface="Open Sans"/>
              </a:rPr>
              <a:t>/</a:t>
            </a:r>
            <a:r>
              <a:rPr lang="en-US" sz="1400" err="1">
                <a:latin typeface="Calibri"/>
                <a:ea typeface="Open Sans"/>
                <a:cs typeface="Open Sans"/>
              </a:rPr>
              <a:t>alterando</a:t>
            </a:r>
            <a:r>
              <a:rPr lang="en-US" sz="1400">
                <a:latin typeface="Calibri"/>
                <a:ea typeface="Open Sans"/>
                <a:cs typeface="Open Sans"/>
              </a:rPr>
              <a:t> </a:t>
            </a:r>
            <a:r>
              <a:rPr lang="en-US" sz="1400" err="1">
                <a:latin typeface="Calibri"/>
                <a:ea typeface="Open Sans"/>
                <a:cs typeface="Open Sans"/>
              </a:rPr>
              <a:t>efeitos</a:t>
            </a:r>
            <a:r>
              <a:rPr lang="en-US" sz="1400">
                <a:latin typeface="Calibri"/>
                <a:ea typeface="Open Sans"/>
                <a:cs typeface="Open Sans"/>
              </a:rPr>
              <a:t>, </a:t>
            </a:r>
            <a:r>
              <a:rPr lang="en-US" sz="1400" err="1">
                <a:latin typeface="Calibri"/>
                <a:ea typeface="Open Sans"/>
                <a:cs typeface="Open Sans"/>
              </a:rPr>
              <a:t>ordenamentos</a:t>
            </a:r>
            <a:r>
              <a:rPr lang="en-US" sz="1400">
                <a:latin typeface="Calibri"/>
                <a:ea typeface="Open Sans"/>
                <a:cs typeface="Open Sans"/>
              </a:rPr>
              <a:t> etc.</a:t>
            </a:r>
            <a:endParaRPr lang="en-US" sz="1400">
              <a:latin typeface="Calibri"/>
            </a:endParaRPr>
          </a:p>
        </p:txBody>
      </p:sp>
      <p:sp>
        <p:nvSpPr>
          <p:cNvPr id="4" name="CaixaDeTexto 3">
            <a:extLst>
              <a:ext uri="{FF2B5EF4-FFF2-40B4-BE49-F238E27FC236}">
                <a16:creationId xmlns:a16="http://schemas.microsoft.com/office/drawing/2014/main" id="{23D0E486-DEAB-AC0F-813F-AE1045A137B0}"/>
              </a:ext>
            </a:extLst>
          </p:cNvPr>
          <p:cNvSpPr txBox="1"/>
          <p:nvPr/>
        </p:nvSpPr>
        <p:spPr>
          <a:xfrm>
            <a:off x="886875" y="3859828"/>
            <a:ext cx="10353553"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a:latin typeface="Calibri"/>
                <a:ea typeface="Open Sans"/>
                <a:cs typeface="Open Sans"/>
              </a:rPr>
              <a:t>(EF69LP13)</a:t>
            </a:r>
            <a:r>
              <a:rPr lang="en-US" sz="1400">
                <a:latin typeface="Calibri"/>
                <a:ea typeface="Open Sans"/>
                <a:cs typeface="Open Sans"/>
              </a:rPr>
              <a:t> </a:t>
            </a:r>
            <a:r>
              <a:rPr lang="en-US" sz="1400" err="1">
                <a:latin typeface="Calibri"/>
                <a:ea typeface="Open Sans"/>
                <a:cs typeface="Open Sans"/>
              </a:rPr>
              <a:t>Engajar</a:t>
            </a:r>
            <a:r>
              <a:rPr lang="en-US" sz="1400">
                <a:latin typeface="Calibri"/>
                <a:ea typeface="Open Sans"/>
                <a:cs typeface="Open Sans"/>
              </a:rPr>
              <a:t>-se e </a:t>
            </a:r>
            <a:r>
              <a:rPr lang="en-US" sz="1400" err="1">
                <a:latin typeface="Calibri"/>
                <a:ea typeface="Open Sans"/>
                <a:cs typeface="Open Sans"/>
              </a:rPr>
              <a:t>contribuir</a:t>
            </a:r>
            <a:r>
              <a:rPr lang="en-US" sz="1400">
                <a:latin typeface="Calibri"/>
                <a:ea typeface="Open Sans"/>
                <a:cs typeface="Open Sans"/>
              </a:rPr>
              <a:t> com a </a:t>
            </a:r>
            <a:r>
              <a:rPr lang="en-US" sz="1400" err="1">
                <a:latin typeface="Calibri"/>
                <a:ea typeface="Open Sans"/>
                <a:cs typeface="Open Sans"/>
              </a:rPr>
              <a:t>busca</a:t>
            </a:r>
            <a:r>
              <a:rPr lang="en-US" sz="1400">
                <a:latin typeface="Calibri"/>
                <a:ea typeface="Open Sans"/>
                <a:cs typeface="Open Sans"/>
              </a:rPr>
              <a:t> de </a:t>
            </a:r>
            <a:r>
              <a:rPr lang="en-US" sz="1400" err="1">
                <a:latin typeface="Calibri"/>
                <a:ea typeface="Open Sans"/>
                <a:cs typeface="Open Sans"/>
              </a:rPr>
              <a:t>conclusões</a:t>
            </a:r>
            <a:r>
              <a:rPr lang="en-US" sz="1400">
                <a:latin typeface="Calibri"/>
                <a:ea typeface="Open Sans"/>
                <a:cs typeface="Open Sans"/>
              </a:rPr>
              <a:t> </a:t>
            </a:r>
            <a:r>
              <a:rPr lang="en-US" sz="1400" err="1">
                <a:latin typeface="Calibri"/>
                <a:ea typeface="Open Sans"/>
                <a:cs typeface="Open Sans"/>
              </a:rPr>
              <a:t>comuns</a:t>
            </a:r>
            <a:r>
              <a:rPr lang="en-US" sz="1400">
                <a:latin typeface="Calibri"/>
                <a:ea typeface="Open Sans"/>
                <a:cs typeface="Open Sans"/>
              </a:rPr>
              <a:t> </a:t>
            </a:r>
            <a:r>
              <a:rPr lang="en-US" sz="1400" err="1">
                <a:latin typeface="Calibri"/>
                <a:ea typeface="Open Sans"/>
                <a:cs typeface="Open Sans"/>
              </a:rPr>
              <a:t>relativas</a:t>
            </a:r>
            <a:r>
              <a:rPr lang="en-US" sz="1400">
                <a:latin typeface="Calibri"/>
                <a:ea typeface="Open Sans"/>
                <a:cs typeface="Open Sans"/>
              </a:rPr>
              <a:t> a </a:t>
            </a:r>
            <a:r>
              <a:rPr lang="en-US" sz="1400" err="1">
                <a:latin typeface="Calibri"/>
                <a:ea typeface="Open Sans"/>
                <a:cs typeface="Open Sans"/>
              </a:rPr>
              <a:t>problemas</a:t>
            </a:r>
            <a:r>
              <a:rPr lang="en-US" sz="1400">
                <a:latin typeface="Calibri"/>
                <a:ea typeface="Open Sans"/>
                <a:cs typeface="Open Sans"/>
              </a:rPr>
              <a:t>, </a:t>
            </a:r>
            <a:r>
              <a:rPr lang="en-US" sz="1400" err="1">
                <a:latin typeface="Calibri"/>
                <a:ea typeface="Open Sans"/>
                <a:cs typeface="Open Sans"/>
              </a:rPr>
              <a:t>temas</a:t>
            </a:r>
            <a:r>
              <a:rPr lang="en-US" sz="1400">
                <a:latin typeface="Calibri"/>
                <a:ea typeface="Open Sans"/>
                <a:cs typeface="Open Sans"/>
              </a:rPr>
              <a:t> </a:t>
            </a:r>
            <a:r>
              <a:rPr lang="en-US" sz="1400" err="1">
                <a:latin typeface="Calibri"/>
                <a:ea typeface="Open Sans"/>
                <a:cs typeface="Open Sans"/>
              </a:rPr>
              <a:t>ou</a:t>
            </a:r>
            <a:r>
              <a:rPr lang="en-US" sz="1400">
                <a:latin typeface="Calibri"/>
                <a:ea typeface="Open Sans"/>
                <a:cs typeface="Open Sans"/>
              </a:rPr>
              <a:t> </a:t>
            </a:r>
            <a:r>
              <a:rPr lang="en-US" sz="1400" err="1">
                <a:latin typeface="Calibri"/>
                <a:ea typeface="Open Sans"/>
                <a:cs typeface="Open Sans"/>
              </a:rPr>
              <a:t>questões</a:t>
            </a:r>
            <a:r>
              <a:rPr lang="en-US" sz="1400">
                <a:latin typeface="Calibri"/>
                <a:ea typeface="Open Sans"/>
                <a:cs typeface="Open Sans"/>
              </a:rPr>
              <a:t> </a:t>
            </a:r>
            <a:r>
              <a:rPr lang="en-US" sz="1400" err="1">
                <a:latin typeface="Calibri"/>
                <a:ea typeface="Open Sans"/>
                <a:cs typeface="Open Sans"/>
              </a:rPr>
              <a:t>polêmicas</a:t>
            </a:r>
            <a:r>
              <a:rPr lang="en-US" sz="1400">
                <a:latin typeface="Calibri"/>
                <a:ea typeface="Open Sans"/>
                <a:cs typeface="Open Sans"/>
              </a:rPr>
              <a:t> de interesse da </a:t>
            </a:r>
            <a:r>
              <a:rPr lang="en-US" sz="1400" err="1">
                <a:latin typeface="Calibri"/>
                <a:ea typeface="Open Sans"/>
                <a:cs typeface="Open Sans"/>
              </a:rPr>
              <a:t>turma</a:t>
            </a:r>
            <a:r>
              <a:rPr lang="en-US" sz="1400">
                <a:latin typeface="Calibri"/>
                <a:ea typeface="Open Sans"/>
                <a:cs typeface="Open Sans"/>
              </a:rPr>
              <a:t> e/</a:t>
            </a:r>
            <a:r>
              <a:rPr lang="en-US" sz="1400" err="1">
                <a:latin typeface="Calibri"/>
                <a:ea typeface="Open Sans"/>
                <a:cs typeface="Open Sans"/>
              </a:rPr>
              <a:t>ou</a:t>
            </a:r>
            <a:r>
              <a:rPr lang="en-US" sz="1400">
                <a:latin typeface="Calibri"/>
                <a:ea typeface="Open Sans"/>
                <a:cs typeface="Open Sans"/>
              </a:rPr>
              <a:t> de </a:t>
            </a:r>
            <a:r>
              <a:rPr lang="en-US" sz="1400" err="1">
                <a:latin typeface="Calibri"/>
                <a:ea typeface="Open Sans"/>
                <a:cs typeface="Open Sans"/>
              </a:rPr>
              <a:t>relevância</a:t>
            </a:r>
            <a:r>
              <a:rPr lang="en-US" sz="1400">
                <a:latin typeface="Calibri"/>
                <a:ea typeface="Open Sans"/>
                <a:cs typeface="Open Sans"/>
              </a:rPr>
              <a:t> social.</a:t>
            </a:r>
            <a:br>
              <a:rPr lang="en-US" sz="1400"/>
            </a:br>
            <a:r>
              <a:rPr lang="en-US" sz="1400" b="1">
                <a:latin typeface="Calibri"/>
                <a:ea typeface="Open Sans"/>
                <a:cs typeface="Open Sans"/>
              </a:rPr>
              <a:t>(EF69LP14)</a:t>
            </a:r>
            <a:r>
              <a:rPr lang="en-US" sz="1400">
                <a:latin typeface="Calibri"/>
                <a:ea typeface="Open Sans"/>
                <a:cs typeface="Open Sans"/>
              </a:rPr>
              <a:t> Formular </a:t>
            </a:r>
            <a:r>
              <a:rPr lang="en-US" sz="1400" err="1">
                <a:latin typeface="Calibri"/>
                <a:ea typeface="Open Sans"/>
                <a:cs typeface="Open Sans"/>
              </a:rPr>
              <a:t>perguntas</a:t>
            </a:r>
            <a:r>
              <a:rPr lang="en-US" sz="1400">
                <a:latin typeface="Calibri"/>
                <a:ea typeface="Open Sans"/>
                <a:cs typeface="Open Sans"/>
              </a:rPr>
              <a:t> e </a:t>
            </a:r>
            <a:r>
              <a:rPr lang="en-US" sz="1400" err="1">
                <a:latin typeface="Calibri"/>
                <a:ea typeface="Open Sans"/>
                <a:cs typeface="Open Sans"/>
              </a:rPr>
              <a:t>decompor</a:t>
            </a:r>
            <a:r>
              <a:rPr lang="en-US" sz="1400">
                <a:latin typeface="Calibri"/>
                <a:ea typeface="Open Sans"/>
                <a:cs typeface="Open Sans"/>
              </a:rPr>
              <a:t>, com a </a:t>
            </a:r>
            <a:r>
              <a:rPr lang="en-US" sz="1400" err="1">
                <a:latin typeface="Calibri"/>
                <a:ea typeface="Open Sans"/>
                <a:cs typeface="Open Sans"/>
              </a:rPr>
              <a:t>ajuda</a:t>
            </a:r>
            <a:r>
              <a:rPr lang="en-US" sz="1400">
                <a:latin typeface="Calibri"/>
                <a:ea typeface="Open Sans"/>
                <a:cs typeface="Open Sans"/>
              </a:rPr>
              <a:t> dos </a:t>
            </a:r>
            <a:r>
              <a:rPr lang="en-US" sz="1400" err="1">
                <a:latin typeface="Calibri"/>
                <a:ea typeface="Open Sans"/>
                <a:cs typeface="Open Sans"/>
              </a:rPr>
              <a:t>colegas</a:t>
            </a:r>
            <a:r>
              <a:rPr lang="en-US" sz="1400">
                <a:latin typeface="Calibri"/>
                <a:ea typeface="Open Sans"/>
                <a:cs typeface="Open Sans"/>
              </a:rPr>
              <a:t> e dos </a:t>
            </a:r>
            <a:r>
              <a:rPr lang="en-US" sz="1400" err="1">
                <a:latin typeface="Calibri"/>
                <a:ea typeface="Open Sans"/>
                <a:cs typeface="Open Sans"/>
              </a:rPr>
              <a:t>professores</a:t>
            </a:r>
            <a:r>
              <a:rPr lang="en-US" sz="1400">
                <a:latin typeface="Calibri"/>
                <a:ea typeface="Open Sans"/>
                <a:cs typeface="Open Sans"/>
              </a:rPr>
              <a:t>, </a:t>
            </a:r>
            <a:r>
              <a:rPr lang="en-US" sz="1400" err="1">
                <a:latin typeface="Calibri"/>
                <a:ea typeface="Open Sans"/>
                <a:cs typeface="Open Sans"/>
              </a:rPr>
              <a:t>tema</a:t>
            </a:r>
            <a:r>
              <a:rPr lang="en-US" sz="1400">
                <a:latin typeface="Calibri"/>
                <a:ea typeface="Open Sans"/>
                <a:cs typeface="Open Sans"/>
              </a:rPr>
              <a:t>/</a:t>
            </a:r>
            <a:r>
              <a:rPr lang="en-US" sz="1400" err="1">
                <a:latin typeface="Calibri"/>
                <a:ea typeface="Open Sans"/>
                <a:cs typeface="Open Sans"/>
              </a:rPr>
              <a:t>questão</a:t>
            </a:r>
            <a:r>
              <a:rPr lang="en-US" sz="1400">
                <a:latin typeface="Calibri"/>
                <a:ea typeface="Open Sans"/>
                <a:cs typeface="Open Sans"/>
              </a:rPr>
              <a:t> </a:t>
            </a:r>
            <a:r>
              <a:rPr lang="en-US" sz="1400" err="1">
                <a:latin typeface="Calibri"/>
                <a:ea typeface="Open Sans"/>
                <a:cs typeface="Open Sans"/>
              </a:rPr>
              <a:t>polêmica</a:t>
            </a:r>
            <a:r>
              <a:rPr lang="en-US" sz="1400">
                <a:latin typeface="Calibri"/>
                <a:ea typeface="Open Sans"/>
                <a:cs typeface="Open Sans"/>
              </a:rPr>
              <a:t>, </a:t>
            </a:r>
            <a:r>
              <a:rPr lang="en-US" sz="1400" err="1">
                <a:latin typeface="Calibri"/>
                <a:ea typeface="Open Sans"/>
                <a:cs typeface="Open Sans"/>
              </a:rPr>
              <a:t>explicações</a:t>
            </a:r>
            <a:r>
              <a:rPr lang="en-US" sz="1400">
                <a:latin typeface="Calibri"/>
                <a:ea typeface="Open Sans"/>
                <a:cs typeface="Open Sans"/>
              </a:rPr>
              <a:t> e </a:t>
            </a:r>
            <a:r>
              <a:rPr lang="en-US" sz="1400" err="1">
                <a:latin typeface="Calibri"/>
                <a:ea typeface="Open Sans"/>
                <a:cs typeface="Open Sans"/>
              </a:rPr>
              <a:t>ou</a:t>
            </a:r>
            <a:r>
              <a:rPr lang="en-US" sz="1400">
                <a:latin typeface="Calibri"/>
                <a:ea typeface="Open Sans"/>
                <a:cs typeface="Open Sans"/>
              </a:rPr>
              <a:t> </a:t>
            </a:r>
            <a:r>
              <a:rPr lang="en-US" sz="1400" err="1">
                <a:latin typeface="Calibri"/>
                <a:ea typeface="Open Sans"/>
                <a:cs typeface="Open Sans"/>
              </a:rPr>
              <a:t>argumentos</a:t>
            </a:r>
            <a:r>
              <a:rPr lang="en-US" sz="1400">
                <a:latin typeface="Calibri"/>
                <a:ea typeface="Open Sans"/>
                <a:cs typeface="Open Sans"/>
              </a:rPr>
              <a:t> </a:t>
            </a:r>
            <a:r>
              <a:rPr lang="en-US" sz="1400" err="1">
                <a:latin typeface="Calibri"/>
                <a:ea typeface="Open Sans"/>
                <a:cs typeface="Open Sans"/>
              </a:rPr>
              <a:t>relativos</a:t>
            </a:r>
            <a:r>
              <a:rPr lang="en-US" sz="1400">
                <a:latin typeface="Calibri"/>
                <a:ea typeface="Open Sans"/>
                <a:cs typeface="Open Sans"/>
              </a:rPr>
              <a:t> </a:t>
            </a:r>
            <a:r>
              <a:rPr lang="en-US" sz="1400" err="1">
                <a:latin typeface="Calibri"/>
                <a:ea typeface="Open Sans"/>
                <a:cs typeface="Open Sans"/>
              </a:rPr>
              <a:t>ao</a:t>
            </a:r>
            <a:r>
              <a:rPr lang="en-US" sz="1400">
                <a:latin typeface="Calibri"/>
                <a:ea typeface="Open Sans"/>
                <a:cs typeface="Open Sans"/>
              </a:rPr>
              <a:t> </a:t>
            </a:r>
            <a:r>
              <a:rPr lang="en-US" sz="1400" err="1">
                <a:latin typeface="Calibri"/>
                <a:ea typeface="Open Sans"/>
                <a:cs typeface="Open Sans"/>
              </a:rPr>
              <a:t>objeto</a:t>
            </a:r>
            <a:r>
              <a:rPr lang="en-US" sz="1400">
                <a:latin typeface="Calibri"/>
                <a:ea typeface="Open Sans"/>
                <a:cs typeface="Open Sans"/>
              </a:rPr>
              <a:t> de </a:t>
            </a:r>
            <a:r>
              <a:rPr lang="en-US" sz="1400" err="1">
                <a:latin typeface="Calibri"/>
                <a:ea typeface="Open Sans"/>
                <a:cs typeface="Open Sans"/>
              </a:rPr>
              <a:t>discussão</a:t>
            </a:r>
            <a:r>
              <a:rPr lang="en-US" sz="1400">
                <a:latin typeface="Calibri"/>
                <a:ea typeface="Open Sans"/>
                <a:cs typeface="Open Sans"/>
              </a:rPr>
              <a:t> para </a:t>
            </a:r>
            <a:r>
              <a:rPr lang="en-US" sz="1400" err="1">
                <a:latin typeface="Calibri"/>
                <a:ea typeface="Open Sans"/>
                <a:cs typeface="Open Sans"/>
              </a:rPr>
              <a:t>análise</a:t>
            </a:r>
            <a:r>
              <a:rPr lang="en-US" sz="1400">
                <a:latin typeface="Calibri"/>
                <a:ea typeface="Open Sans"/>
                <a:cs typeface="Open Sans"/>
              </a:rPr>
              <a:t> </a:t>
            </a:r>
            <a:r>
              <a:rPr lang="en-US" sz="1400" err="1">
                <a:latin typeface="Calibri"/>
                <a:ea typeface="Open Sans"/>
                <a:cs typeface="Open Sans"/>
              </a:rPr>
              <a:t>mais</a:t>
            </a:r>
            <a:r>
              <a:rPr lang="en-US" sz="1400">
                <a:latin typeface="Calibri"/>
                <a:ea typeface="Open Sans"/>
                <a:cs typeface="Open Sans"/>
              </a:rPr>
              <a:t> </a:t>
            </a:r>
            <a:r>
              <a:rPr lang="en-US" sz="1400" err="1">
                <a:latin typeface="Calibri"/>
                <a:ea typeface="Open Sans"/>
                <a:cs typeface="Open Sans"/>
              </a:rPr>
              <a:t>minuciosa</a:t>
            </a:r>
            <a:r>
              <a:rPr lang="en-US" sz="1400">
                <a:latin typeface="Calibri"/>
                <a:ea typeface="Open Sans"/>
                <a:cs typeface="Open Sans"/>
              </a:rPr>
              <a:t> e </a:t>
            </a:r>
            <a:r>
              <a:rPr lang="en-US" sz="1400" err="1">
                <a:latin typeface="Calibri"/>
                <a:ea typeface="Open Sans"/>
                <a:cs typeface="Open Sans"/>
              </a:rPr>
              <a:t>buscar</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fontes</a:t>
            </a:r>
            <a:r>
              <a:rPr lang="en-US" sz="1400">
                <a:latin typeface="Calibri"/>
                <a:ea typeface="Open Sans"/>
                <a:cs typeface="Open Sans"/>
              </a:rPr>
              <a:t> </a:t>
            </a:r>
            <a:r>
              <a:rPr lang="en-US" sz="1400" err="1">
                <a:latin typeface="Calibri"/>
                <a:ea typeface="Open Sans"/>
                <a:cs typeface="Open Sans"/>
              </a:rPr>
              <a:t>diversas</a:t>
            </a:r>
            <a:r>
              <a:rPr lang="en-US" sz="1400">
                <a:latin typeface="Calibri"/>
                <a:ea typeface="Open Sans"/>
                <a:cs typeface="Open Sans"/>
              </a:rPr>
              <a:t> </a:t>
            </a:r>
            <a:r>
              <a:rPr lang="en-US" sz="1400" err="1">
                <a:latin typeface="Calibri"/>
                <a:ea typeface="Open Sans"/>
                <a:cs typeface="Open Sans"/>
              </a:rPr>
              <a:t>informações</a:t>
            </a:r>
            <a:r>
              <a:rPr lang="en-US" sz="1400">
                <a:latin typeface="Calibri"/>
                <a:ea typeface="Open Sans"/>
                <a:cs typeface="Open Sans"/>
              </a:rPr>
              <a:t> </a:t>
            </a:r>
            <a:r>
              <a:rPr lang="en-US" sz="1400" err="1">
                <a:latin typeface="Calibri"/>
                <a:ea typeface="Open Sans"/>
                <a:cs typeface="Open Sans"/>
              </a:rPr>
              <a:t>ou</a:t>
            </a:r>
            <a:r>
              <a:rPr lang="en-US" sz="1400">
                <a:latin typeface="Calibri"/>
                <a:ea typeface="Open Sans"/>
                <a:cs typeface="Open Sans"/>
              </a:rPr>
              <a:t> dados que </a:t>
            </a:r>
            <a:r>
              <a:rPr lang="en-US" sz="1400" err="1">
                <a:latin typeface="Calibri"/>
                <a:ea typeface="Open Sans"/>
                <a:cs typeface="Open Sans"/>
              </a:rPr>
              <a:t>permitam</a:t>
            </a:r>
            <a:r>
              <a:rPr lang="en-US" sz="1400">
                <a:latin typeface="Calibri"/>
                <a:ea typeface="Open Sans"/>
                <a:cs typeface="Open Sans"/>
              </a:rPr>
              <a:t> </a:t>
            </a:r>
            <a:r>
              <a:rPr lang="en-US" sz="1400" err="1">
                <a:latin typeface="Calibri"/>
                <a:ea typeface="Open Sans"/>
                <a:cs typeface="Open Sans"/>
              </a:rPr>
              <a:t>analisar</a:t>
            </a:r>
            <a:r>
              <a:rPr lang="en-US" sz="1400">
                <a:latin typeface="Calibri"/>
                <a:ea typeface="Open Sans"/>
                <a:cs typeface="Open Sans"/>
              </a:rPr>
              <a:t> </a:t>
            </a:r>
            <a:r>
              <a:rPr lang="en-US" sz="1400" err="1">
                <a:latin typeface="Calibri"/>
                <a:ea typeface="Open Sans"/>
                <a:cs typeface="Open Sans"/>
              </a:rPr>
              <a:t>partes</a:t>
            </a:r>
            <a:r>
              <a:rPr lang="en-US" sz="1400">
                <a:latin typeface="Calibri"/>
                <a:ea typeface="Open Sans"/>
                <a:cs typeface="Open Sans"/>
              </a:rPr>
              <a:t> da </a:t>
            </a:r>
            <a:r>
              <a:rPr lang="en-US" sz="1400" err="1">
                <a:latin typeface="Calibri"/>
                <a:ea typeface="Open Sans"/>
                <a:cs typeface="Open Sans"/>
              </a:rPr>
              <a:t>questão</a:t>
            </a:r>
            <a:r>
              <a:rPr lang="en-US" sz="1400">
                <a:latin typeface="Calibri"/>
                <a:ea typeface="Open Sans"/>
                <a:cs typeface="Open Sans"/>
              </a:rPr>
              <a:t> e </a:t>
            </a:r>
            <a:r>
              <a:rPr lang="en-US" sz="1400" err="1">
                <a:latin typeface="Calibri"/>
                <a:ea typeface="Open Sans"/>
                <a:cs typeface="Open Sans"/>
              </a:rPr>
              <a:t>compartilhá-los</a:t>
            </a:r>
            <a:r>
              <a:rPr lang="en-US" sz="1400">
                <a:latin typeface="Calibri"/>
                <a:ea typeface="Open Sans"/>
                <a:cs typeface="Open Sans"/>
              </a:rPr>
              <a:t> com a </a:t>
            </a:r>
            <a:r>
              <a:rPr lang="en-US" sz="1400" err="1">
                <a:latin typeface="Calibri"/>
                <a:ea typeface="Open Sans"/>
                <a:cs typeface="Open Sans"/>
              </a:rPr>
              <a:t>turma</a:t>
            </a:r>
            <a:r>
              <a:rPr lang="en-US" sz="1400">
                <a:latin typeface="Calibri"/>
                <a:ea typeface="Open Sans"/>
                <a:cs typeface="Open Sans"/>
              </a:rPr>
              <a:t>.</a:t>
            </a:r>
            <a:endParaRPr lang="en-US" sz="1400">
              <a:latin typeface="Calibri"/>
              <a:ea typeface="Calibri"/>
              <a:cs typeface="Calibri"/>
            </a:endParaRPr>
          </a:p>
        </p:txBody>
      </p:sp>
      <p:sp>
        <p:nvSpPr>
          <p:cNvPr id="5" name="CaixaDeTexto 4">
            <a:extLst>
              <a:ext uri="{FF2B5EF4-FFF2-40B4-BE49-F238E27FC236}">
                <a16:creationId xmlns:a16="http://schemas.microsoft.com/office/drawing/2014/main" id="{2102269C-238F-723A-F1F4-B33BF9C62F1D}"/>
              </a:ext>
            </a:extLst>
          </p:cNvPr>
          <p:cNvSpPr txBox="1"/>
          <p:nvPr/>
        </p:nvSpPr>
        <p:spPr>
          <a:xfrm>
            <a:off x="886875" y="5138453"/>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t>(EF69LP17)</a:t>
            </a:r>
            <a:endParaRPr lang="pt-BR" sz="1400"/>
          </a:p>
        </p:txBody>
      </p:sp>
      <p:sp>
        <p:nvSpPr>
          <p:cNvPr id="6" name="CaixaDeTexto 5">
            <a:extLst>
              <a:ext uri="{FF2B5EF4-FFF2-40B4-BE49-F238E27FC236}">
                <a16:creationId xmlns:a16="http://schemas.microsoft.com/office/drawing/2014/main" id="{9DACCF75-C348-9B16-C70F-FB4C847CC255}"/>
              </a:ext>
            </a:extLst>
          </p:cNvPr>
          <p:cNvSpPr txBox="1"/>
          <p:nvPr/>
        </p:nvSpPr>
        <p:spPr>
          <a:xfrm>
            <a:off x="1974354" y="5138453"/>
            <a:ext cx="207765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Calibri"/>
                <a:ea typeface="Open Sans"/>
                <a:cs typeface="Open Sans"/>
              </a:rPr>
              <a:t>(EF69LP20</a:t>
            </a:r>
            <a:r>
              <a:rPr lang="en-US" sz="1400" b="1">
                <a:ea typeface="Open Sans"/>
                <a:cs typeface="Open Sans"/>
              </a:rPr>
              <a:t>)</a:t>
            </a:r>
            <a:endParaRPr lang="en-US" sz="1400">
              <a:latin typeface="Calibri"/>
              <a:ea typeface="Open Sans"/>
              <a:cs typeface="Open Sans"/>
            </a:endParaRPr>
          </a:p>
        </p:txBody>
      </p:sp>
      <p:sp>
        <p:nvSpPr>
          <p:cNvPr id="7" name="CaixaDeTexto 6">
            <a:extLst>
              <a:ext uri="{FF2B5EF4-FFF2-40B4-BE49-F238E27FC236}">
                <a16:creationId xmlns:a16="http://schemas.microsoft.com/office/drawing/2014/main" id="{CFA3F645-0207-C36E-31EC-AC6CF33A8751}"/>
              </a:ext>
            </a:extLst>
          </p:cNvPr>
          <p:cNvSpPr txBox="1"/>
          <p:nvPr/>
        </p:nvSpPr>
        <p:spPr>
          <a:xfrm>
            <a:off x="3198635" y="5138453"/>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Calibri"/>
                <a:ea typeface="Open Sans"/>
                <a:cs typeface="Open Sans"/>
              </a:rPr>
              <a:t>(EF69LP28)</a:t>
            </a:r>
            <a:r>
              <a:rPr lang="en-US" sz="1400">
                <a:latin typeface="Calibri"/>
                <a:ea typeface="Open Sans"/>
                <a:cs typeface="Open Sans"/>
              </a:rPr>
              <a:t> </a:t>
            </a:r>
            <a:endParaRPr lang="en-US" sz="1400">
              <a:latin typeface="Calibri"/>
            </a:endParaRPr>
          </a:p>
        </p:txBody>
      </p:sp>
      <p:sp>
        <p:nvSpPr>
          <p:cNvPr id="9" name="CaixaDeTexto 8">
            <a:extLst>
              <a:ext uri="{FF2B5EF4-FFF2-40B4-BE49-F238E27FC236}">
                <a16:creationId xmlns:a16="http://schemas.microsoft.com/office/drawing/2014/main" id="{B78FD2BB-23F7-4DAA-B6A0-F0012EE5C674}"/>
              </a:ext>
            </a:extLst>
          </p:cNvPr>
          <p:cNvSpPr txBox="1"/>
          <p:nvPr/>
        </p:nvSpPr>
        <p:spPr>
          <a:xfrm>
            <a:off x="4724400" y="106308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b="1"/>
              <a:t>HABILIDADES DA BNCC</a:t>
            </a:r>
            <a:endParaRPr lang="pt-BR"/>
          </a:p>
        </p:txBody>
      </p:sp>
    </p:spTree>
    <p:extLst>
      <p:ext uri="{BB962C8B-B14F-4D97-AF65-F5344CB8AC3E}">
        <p14:creationId xmlns:p14="http://schemas.microsoft.com/office/powerpoint/2010/main" val="1417703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2"/>
          <a:stretch>
            <a:fillRect/>
          </a:stretch>
        </p:blipFill>
        <p:spPr>
          <a:xfrm>
            <a:off x="1883" y="-2390"/>
            <a:ext cx="12188234" cy="6862783"/>
          </a:xfrm>
          <a:prstGeom prst="rect">
            <a:avLst/>
          </a:prstGeom>
        </p:spPr>
      </p:pic>
      <p:sp>
        <p:nvSpPr>
          <p:cNvPr id="3" name="CaixaDeTexto 2">
            <a:extLst>
              <a:ext uri="{FF2B5EF4-FFF2-40B4-BE49-F238E27FC236}">
                <a16:creationId xmlns:a16="http://schemas.microsoft.com/office/drawing/2014/main" id="{B6A9381C-1248-CFAA-9441-25FF78A957F1}"/>
              </a:ext>
            </a:extLst>
          </p:cNvPr>
          <p:cNvSpPr txBox="1"/>
          <p:nvPr/>
        </p:nvSpPr>
        <p:spPr>
          <a:xfrm>
            <a:off x="5288844" y="867363"/>
            <a:ext cx="16049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600" b="1"/>
              <a:t>AULA 3</a:t>
            </a:r>
            <a:endParaRPr lang="pt-BR" sz="3600">
              <a:cs typeface="Calibri"/>
            </a:endParaRPr>
          </a:p>
        </p:txBody>
      </p:sp>
      <p:sp>
        <p:nvSpPr>
          <p:cNvPr id="2" name="CaixaDeTexto 1">
            <a:extLst>
              <a:ext uri="{FF2B5EF4-FFF2-40B4-BE49-F238E27FC236}">
                <a16:creationId xmlns:a16="http://schemas.microsoft.com/office/drawing/2014/main" id="{5436B0F8-D7ED-12C7-9F2C-3E7EE54070E9}"/>
              </a:ext>
            </a:extLst>
          </p:cNvPr>
          <p:cNvSpPr txBox="1"/>
          <p:nvPr/>
        </p:nvSpPr>
        <p:spPr>
          <a:xfrm>
            <a:off x="910683" y="1626219"/>
            <a:ext cx="760327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a:cs typeface="Calibri"/>
              </a:rPr>
              <a:t>Os alunos sentam-se e círculo e o professor faz a leitura dos capítulos 2 e 3. Ao término de cada capítulo (intervalo) ouve as impressões, tira dúvidas e discute.</a:t>
            </a:r>
            <a:endParaRPr lang="pt-BR"/>
          </a:p>
        </p:txBody>
      </p:sp>
      <p:sp>
        <p:nvSpPr>
          <p:cNvPr id="4" name="CaixaDeTexto 3">
            <a:extLst>
              <a:ext uri="{FF2B5EF4-FFF2-40B4-BE49-F238E27FC236}">
                <a16:creationId xmlns:a16="http://schemas.microsoft.com/office/drawing/2014/main" id="{A4D04FDF-DBF4-10F2-DA58-DF33BFEF2EF8}"/>
              </a:ext>
            </a:extLst>
          </p:cNvPr>
          <p:cNvSpPr txBox="1"/>
          <p:nvPr/>
        </p:nvSpPr>
        <p:spPr>
          <a:xfrm>
            <a:off x="914401" y="2308302"/>
            <a:ext cx="747317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a:t>No capítulo 2 é apresentado "os sete mandamentos". Fazer uso do dicionário. A partir da busca surgirão os termos "normas", "leis", "regras", "códigos" etc. Discutir o gênero textual na sequência do intervalo deste capítulo.​</a:t>
            </a:r>
          </a:p>
        </p:txBody>
      </p:sp>
      <p:pic>
        <p:nvPicPr>
          <p:cNvPr id="5" name="Imagem 5">
            <a:extLst>
              <a:ext uri="{FF2B5EF4-FFF2-40B4-BE49-F238E27FC236}">
                <a16:creationId xmlns:a16="http://schemas.microsoft.com/office/drawing/2014/main" id="{341062D3-3F22-2E66-FF2E-D96B2E4A3743}"/>
              </a:ext>
            </a:extLst>
          </p:cNvPr>
          <p:cNvPicPr>
            <a:picLocks noChangeAspect="1"/>
          </p:cNvPicPr>
          <p:nvPr/>
        </p:nvPicPr>
        <p:blipFill>
          <a:blip r:embed="rId3"/>
          <a:stretch>
            <a:fillRect/>
          </a:stretch>
        </p:blipFill>
        <p:spPr>
          <a:xfrm>
            <a:off x="8962555" y="2352058"/>
            <a:ext cx="2556209" cy="2042861"/>
          </a:xfrm>
          <a:prstGeom prst="rect">
            <a:avLst/>
          </a:prstGeom>
        </p:spPr>
      </p:pic>
      <p:sp>
        <p:nvSpPr>
          <p:cNvPr id="6" name="CaixaDeTexto 5">
            <a:extLst>
              <a:ext uri="{FF2B5EF4-FFF2-40B4-BE49-F238E27FC236}">
                <a16:creationId xmlns:a16="http://schemas.microsoft.com/office/drawing/2014/main" id="{D14BFA93-1E04-3913-9C35-3E0B0D514E7B}"/>
              </a:ext>
            </a:extLst>
          </p:cNvPr>
          <p:cNvSpPr txBox="1"/>
          <p:nvPr/>
        </p:nvSpPr>
        <p:spPr>
          <a:xfrm>
            <a:off x="910682" y="3512634"/>
            <a:ext cx="7259443"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a:cs typeface="Calibri"/>
              </a:rPr>
              <a:t>Os alunos farão a leitura do capítulo 4 revezando a cada parágrafo (aproximadamente meia página).  Ao término do capítulo (intervalo) ouve as impressões, tira dúvidas e discute.</a:t>
            </a:r>
          </a:p>
          <a:p>
            <a:pPr algn="just"/>
            <a:endParaRPr lang="pt-BR">
              <a:cs typeface="Calibri"/>
            </a:endParaRPr>
          </a:p>
          <a:p>
            <a:pPr algn="just"/>
            <a:r>
              <a:rPr lang="pt-BR">
                <a:cs typeface="Calibri"/>
              </a:rPr>
              <a:t>Discutir sobre os personagens ( principais, coadjuvantes, protagonista, antagonista) e suas caracterizações (humor, emoções, ideologias, relações sociais )</a:t>
            </a:r>
            <a:endParaRPr lang="pt-BR"/>
          </a:p>
          <a:p>
            <a:pPr algn="just"/>
            <a:endParaRPr lang="pt-BR">
              <a:cs typeface="Calibri"/>
            </a:endParaRPr>
          </a:p>
          <a:p>
            <a:endParaRPr lang="pt-BR"/>
          </a:p>
          <a:p>
            <a:endParaRPr lang="pt-BR">
              <a:cs typeface="Calibri"/>
            </a:endParaRPr>
          </a:p>
          <a:p>
            <a:endParaRPr lang="pt-BR">
              <a:cs typeface="Calibri"/>
            </a:endParaRPr>
          </a:p>
          <a:p>
            <a:endParaRPr lang="pt-BR">
              <a:cs typeface="Calibri"/>
            </a:endParaRPr>
          </a:p>
        </p:txBody>
      </p:sp>
      <p:sp>
        <p:nvSpPr>
          <p:cNvPr id="7" name="CaixaDeTexto 6">
            <a:extLst>
              <a:ext uri="{FF2B5EF4-FFF2-40B4-BE49-F238E27FC236}">
                <a16:creationId xmlns:a16="http://schemas.microsoft.com/office/drawing/2014/main" id="{3F5416BC-0751-C324-7BD4-DC1517CECA1B}"/>
              </a:ext>
            </a:extLst>
          </p:cNvPr>
          <p:cNvSpPr txBox="1"/>
          <p:nvPr/>
        </p:nvSpPr>
        <p:spPr>
          <a:xfrm>
            <a:off x="882804" y="5612780"/>
            <a:ext cx="45181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a:cs typeface="Calibri"/>
              </a:rPr>
              <a:t>Lembrar os alunos para atualizarem os diários.</a:t>
            </a:r>
            <a:endParaRPr lang="pt-BR"/>
          </a:p>
        </p:txBody>
      </p:sp>
    </p:spTree>
    <p:extLst>
      <p:ext uri="{BB962C8B-B14F-4D97-AF65-F5344CB8AC3E}">
        <p14:creationId xmlns:p14="http://schemas.microsoft.com/office/powerpoint/2010/main" val="3785328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2"/>
          <a:stretch>
            <a:fillRect/>
          </a:stretch>
        </p:blipFill>
        <p:spPr>
          <a:xfrm>
            <a:off x="1883" y="-2390"/>
            <a:ext cx="12188234" cy="6862783"/>
          </a:xfrm>
          <a:prstGeom prst="rect">
            <a:avLst/>
          </a:prstGeom>
        </p:spPr>
      </p:pic>
      <p:sp>
        <p:nvSpPr>
          <p:cNvPr id="3" name="CaixaDeTexto 2">
            <a:extLst>
              <a:ext uri="{FF2B5EF4-FFF2-40B4-BE49-F238E27FC236}">
                <a16:creationId xmlns:a16="http://schemas.microsoft.com/office/drawing/2014/main" id="{A6AA5D84-32E7-DB2A-A2E2-6323C1D97D6D}"/>
              </a:ext>
            </a:extLst>
          </p:cNvPr>
          <p:cNvSpPr txBox="1"/>
          <p:nvPr/>
        </p:nvSpPr>
        <p:spPr>
          <a:xfrm>
            <a:off x="1271051" y="2602374"/>
            <a:ext cx="10179933"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a:latin typeface="Calibri"/>
                <a:ea typeface="Open Sans"/>
                <a:cs typeface="Open Sans"/>
              </a:rPr>
              <a:t>(EF69LP03)</a:t>
            </a:r>
            <a:r>
              <a:rPr lang="en-US" sz="1400">
                <a:latin typeface="Calibri"/>
                <a:ea typeface="Open Sans"/>
                <a:cs typeface="Open Sans"/>
              </a:rPr>
              <a:t> </a:t>
            </a:r>
            <a:r>
              <a:rPr lang="en-US" sz="1400" err="1">
                <a:latin typeface="Calibri"/>
                <a:ea typeface="Open Sans"/>
                <a:cs typeface="Open Sans"/>
              </a:rPr>
              <a:t>Identificar</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notícias</a:t>
            </a:r>
            <a:r>
              <a:rPr lang="en-US" sz="1400">
                <a:latin typeface="Calibri"/>
                <a:ea typeface="Open Sans"/>
                <a:cs typeface="Open Sans"/>
              </a:rPr>
              <a:t>, o </a:t>
            </a:r>
            <a:r>
              <a:rPr lang="en-US" sz="1400" err="1">
                <a:latin typeface="Calibri"/>
                <a:ea typeface="Open Sans"/>
                <a:cs typeface="Open Sans"/>
              </a:rPr>
              <a:t>fato</a:t>
            </a:r>
            <a:r>
              <a:rPr lang="en-US" sz="1400">
                <a:latin typeface="Calibri"/>
                <a:ea typeface="Open Sans"/>
                <a:cs typeface="Open Sans"/>
              </a:rPr>
              <a:t> central, </a:t>
            </a:r>
            <a:r>
              <a:rPr lang="en-US" sz="1400" err="1">
                <a:latin typeface="Calibri"/>
                <a:ea typeface="Open Sans"/>
                <a:cs typeface="Open Sans"/>
              </a:rPr>
              <a:t>suas</a:t>
            </a:r>
            <a:r>
              <a:rPr lang="en-US" sz="1400">
                <a:latin typeface="Calibri"/>
                <a:ea typeface="Open Sans"/>
                <a:cs typeface="Open Sans"/>
              </a:rPr>
              <a:t> </a:t>
            </a:r>
            <a:r>
              <a:rPr lang="en-US" sz="1400" err="1">
                <a:latin typeface="Calibri"/>
                <a:ea typeface="Open Sans"/>
                <a:cs typeface="Open Sans"/>
              </a:rPr>
              <a:t>principais</a:t>
            </a:r>
            <a:r>
              <a:rPr lang="en-US" sz="1400">
                <a:latin typeface="Calibri"/>
                <a:ea typeface="Open Sans"/>
                <a:cs typeface="Open Sans"/>
              </a:rPr>
              <a:t> </a:t>
            </a:r>
            <a:r>
              <a:rPr lang="en-US" sz="1400" err="1">
                <a:latin typeface="Calibri"/>
                <a:ea typeface="Open Sans"/>
                <a:cs typeface="Open Sans"/>
              </a:rPr>
              <a:t>circunstâncias</a:t>
            </a:r>
            <a:r>
              <a:rPr lang="en-US" sz="1400">
                <a:latin typeface="Calibri"/>
                <a:ea typeface="Open Sans"/>
                <a:cs typeface="Open Sans"/>
              </a:rPr>
              <a:t> e </a:t>
            </a:r>
            <a:r>
              <a:rPr lang="en-US" sz="1400" err="1">
                <a:latin typeface="Calibri"/>
                <a:ea typeface="Open Sans"/>
                <a:cs typeface="Open Sans"/>
              </a:rPr>
              <a:t>eventuais</a:t>
            </a:r>
            <a:r>
              <a:rPr lang="en-US" sz="1400">
                <a:latin typeface="Calibri"/>
                <a:ea typeface="Open Sans"/>
                <a:cs typeface="Open Sans"/>
              </a:rPr>
              <a:t> </a:t>
            </a:r>
            <a:r>
              <a:rPr lang="en-US" sz="1400" err="1">
                <a:latin typeface="Calibri"/>
                <a:ea typeface="Open Sans"/>
                <a:cs typeface="Open Sans"/>
              </a:rPr>
              <a:t>decorrências</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reportagens</a:t>
            </a:r>
            <a:r>
              <a:rPr lang="en-US" sz="1400">
                <a:latin typeface="Calibri"/>
                <a:ea typeface="Open Sans"/>
                <a:cs typeface="Open Sans"/>
              </a:rPr>
              <a:t> e </a:t>
            </a:r>
            <a:r>
              <a:rPr lang="en-US" sz="1400" err="1">
                <a:latin typeface="Calibri"/>
                <a:ea typeface="Open Sans"/>
                <a:cs typeface="Open Sans"/>
              </a:rPr>
              <a:t>fotorreportagens</a:t>
            </a:r>
            <a:r>
              <a:rPr lang="en-US" sz="1400">
                <a:latin typeface="Calibri"/>
                <a:ea typeface="Open Sans"/>
                <a:cs typeface="Open Sans"/>
              </a:rPr>
              <a:t> o </a:t>
            </a:r>
            <a:r>
              <a:rPr lang="en-US" sz="1400" err="1">
                <a:latin typeface="Calibri"/>
                <a:ea typeface="Open Sans"/>
                <a:cs typeface="Open Sans"/>
              </a:rPr>
              <a:t>fato</a:t>
            </a:r>
            <a:r>
              <a:rPr lang="en-US" sz="1400">
                <a:latin typeface="Calibri"/>
                <a:ea typeface="Open Sans"/>
                <a:cs typeface="Open Sans"/>
              </a:rPr>
              <a:t> </a:t>
            </a:r>
            <a:r>
              <a:rPr lang="en-US" sz="1400" err="1">
                <a:latin typeface="Calibri"/>
                <a:ea typeface="Open Sans"/>
                <a:cs typeface="Open Sans"/>
              </a:rPr>
              <a:t>ou</a:t>
            </a:r>
            <a:r>
              <a:rPr lang="en-US" sz="1400">
                <a:latin typeface="Calibri"/>
                <a:ea typeface="Open Sans"/>
                <a:cs typeface="Open Sans"/>
              </a:rPr>
              <a:t> a </a:t>
            </a:r>
            <a:r>
              <a:rPr lang="en-US" sz="1400" err="1">
                <a:latin typeface="Calibri"/>
                <a:ea typeface="Open Sans"/>
                <a:cs typeface="Open Sans"/>
              </a:rPr>
              <a:t>temática</a:t>
            </a:r>
            <a:r>
              <a:rPr lang="en-US" sz="1400">
                <a:latin typeface="Calibri"/>
                <a:ea typeface="Open Sans"/>
                <a:cs typeface="Open Sans"/>
              </a:rPr>
              <a:t> </a:t>
            </a:r>
            <a:r>
              <a:rPr lang="en-US" sz="1400" err="1">
                <a:latin typeface="Calibri"/>
                <a:ea typeface="Open Sans"/>
                <a:cs typeface="Open Sans"/>
              </a:rPr>
              <a:t>retratada</a:t>
            </a:r>
            <a:r>
              <a:rPr lang="en-US" sz="1400">
                <a:latin typeface="Calibri"/>
                <a:ea typeface="Open Sans"/>
                <a:cs typeface="Open Sans"/>
              </a:rPr>
              <a:t> e a </a:t>
            </a:r>
            <a:r>
              <a:rPr lang="en-US" sz="1400" err="1">
                <a:latin typeface="Calibri"/>
                <a:ea typeface="Open Sans"/>
                <a:cs typeface="Open Sans"/>
              </a:rPr>
              <a:t>perspectiva</a:t>
            </a:r>
            <a:r>
              <a:rPr lang="en-US" sz="1400">
                <a:latin typeface="Calibri"/>
                <a:ea typeface="Open Sans"/>
                <a:cs typeface="Open Sans"/>
              </a:rPr>
              <a:t> de </a:t>
            </a:r>
            <a:r>
              <a:rPr lang="en-US" sz="1400" err="1">
                <a:latin typeface="Calibri"/>
                <a:ea typeface="Open Sans"/>
                <a:cs typeface="Open Sans"/>
              </a:rPr>
              <a:t>abordagem</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entrevistas</a:t>
            </a:r>
            <a:r>
              <a:rPr lang="en-US" sz="1400">
                <a:latin typeface="Calibri"/>
                <a:ea typeface="Open Sans"/>
                <a:cs typeface="Open Sans"/>
              </a:rPr>
              <a:t> </a:t>
            </a:r>
            <a:r>
              <a:rPr lang="en-US" sz="1400" err="1">
                <a:latin typeface="Calibri"/>
                <a:ea typeface="Open Sans"/>
                <a:cs typeface="Open Sans"/>
              </a:rPr>
              <a:t>os</a:t>
            </a:r>
            <a:r>
              <a:rPr lang="en-US" sz="1400">
                <a:latin typeface="Calibri"/>
                <a:ea typeface="Open Sans"/>
                <a:cs typeface="Open Sans"/>
              </a:rPr>
              <a:t> </a:t>
            </a:r>
            <a:r>
              <a:rPr lang="en-US" sz="1400" err="1">
                <a:latin typeface="Calibri"/>
                <a:ea typeface="Open Sans"/>
                <a:cs typeface="Open Sans"/>
              </a:rPr>
              <a:t>principais</a:t>
            </a:r>
            <a:r>
              <a:rPr lang="en-US" sz="1400">
                <a:latin typeface="Calibri"/>
                <a:ea typeface="Open Sans"/>
                <a:cs typeface="Open Sans"/>
              </a:rPr>
              <a:t> </a:t>
            </a:r>
            <a:r>
              <a:rPr lang="en-US" sz="1400" err="1">
                <a:latin typeface="Calibri"/>
                <a:ea typeface="Open Sans"/>
                <a:cs typeface="Open Sans"/>
              </a:rPr>
              <a:t>temas</a:t>
            </a:r>
            <a:r>
              <a:rPr lang="en-US" sz="1400">
                <a:latin typeface="Calibri"/>
                <a:ea typeface="Open Sans"/>
                <a:cs typeface="Open Sans"/>
              </a:rPr>
              <a:t>/</a:t>
            </a:r>
            <a:r>
              <a:rPr lang="en-US" sz="1400" err="1">
                <a:latin typeface="Calibri"/>
                <a:ea typeface="Open Sans"/>
                <a:cs typeface="Open Sans"/>
              </a:rPr>
              <a:t>subtemas</a:t>
            </a:r>
            <a:r>
              <a:rPr lang="en-US" sz="1400">
                <a:latin typeface="Calibri"/>
                <a:ea typeface="Open Sans"/>
                <a:cs typeface="Open Sans"/>
              </a:rPr>
              <a:t> </a:t>
            </a:r>
            <a:r>
              <a:rPr lang="en-US" sz="1400" err="1">
                <a:latin typeface="Calibri"/>
                <a:ea typeface="Open Sans"/>
                <a:cs typeface="Open Sans"/>
              </a:rPr>
              <a:t>abordados</a:t>
            </a:r>
            <a:r>
              <a:rPr lang="en-US" sz="1400">
                <a:latin typeface="Calibri"/>
                <a:ea typeface="Open Sans"/>
                <a:cs typeface="Open Sans"/>
              </a:rPr>
              <a:t>, </a:t>
            </a:r>
            <a:r>
              <a:rPr lang="en-US" sz="1400" err="1">
                <a:latin typeface="Calibri"/>
                <a:ea typeface="Open Sans"/>
                <a:cs typeface="Open Sans"/>
              </a:rPr>
              <a:t>explicações</a:t>
            </a:r>
            <a:r>
              <a:rPr lang="en-US" sz="1400">
                <a:latin typeface="Calibri"/>
                <a:ea typeface="Open Sans"/>
                <a:cs typeface="Open Sans"/>
              </a:rPr>
              <a:t> dadas </a:t>
            </a:r>
            <a:r>
              <a:rPr lang="en-US" sz="1400" err="1">
                <a:latin typeface="Calibri"/>
                <a:ea typeface="Open Sans"/>
                <a:cs typeface="Open Sans"/>
              </a:rPr>
              <a:t>ou</a:t>
            </a:r>
            <a:r>
              <a:rPr lang="en-US" sz="1400">
                <a:latin typeface="Calibri"/>
                <a:ea typeface="Open Sans"/>
                <a:cs typeface="Open Sans"/>
              </a:rPr>
              <a:t> </a:t>
            </a:r>
            <a:r>
              <a:rPr lang="en-US" sz="1400" err="1">
                <a:latin typeface="Calibri"/>
                <a:ea typeface="Open Sans"/>
                <a:cs typeface="Open Sans"/>
              </a:rPr>
              <a:t>teses</a:t>
            </a:r>
            <a:r>
              <a:rPr lang="en-US" sz="1400">
                <a:latin typeface="Calibri"/>
                <a:ea typeface="Open Sans"/>
                <a:cs typeface="Open Sans"/>
              </a:rPr>
              <a:t> </a:t>
            </a:r>
            <a:r>
              <a:rPr lang="en-US" sz="1400" err="1">
                <a:latin typeface="Calibri"/>
                <a:ea typeface="Open Sans"/>
                <a:cs typeface="Open Sans"/>
              </a:rPr>
              <a:t>defendidas</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relação</a:t>
            </a:r>
            <a:r>
              <a:rPr lang="en-US" sz="1400">
                <a:latin typeface="Calibri"/>
                <a:ea typeface="Open Sans"/>
                <a:cs typeface="Open Sans"/>
              </a:rPr>
              <a:t> a </a:t>
            </a:r>
            <a:r>
              <a:rPr lang="en-US" sz="1400" err="1">
                <a:latin typeface="Calibri"/>
                <a:ea typeface="Open Sans"/>
                <a:cs typeface="Open Sans"/>
              </a:rPr>
              <a:t>esses</a:t>
            </a:r>
            <a:r>
              <a:rPr lang="en-US" sz="1400">
                <a:latin typeface="Calibri"/>
                <a:ea typeface="Open Sans"/>
                <a:cs typeface="Open Sans"/>
              </a:rPr>
              <a:t> </a:t>
            </a:r>
            <a:r>
              <a:rPr lang="en-US" sz="1400" err="1">
                <a:latin typeface="Calibri"/>
                <a:ea typeface="Open Sans"/>
                <a:cs typeface="Open Sans"/>
              </a:rPr>
              <a:t>subtemas</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tirinhas</a:t>
            </a:r>
            <a:r>
              <a:rPr lang="en-US" sz="1400">
                <a:latin typeface="Calibri"/>
                <a:ea typeface="Open Sans"/>
                <a:cs typeface="Open Sans"/>
              </a:rPr>
              <a:t>, memes, charge, a </a:t>
            </a:r>
            <a:r>
              <a:rPr lang="en-US" sz="1400" err="1">
                <a:latin typeface="Calibri"/>
                <a:ea typeface="Open Sans"/>
                <a:cs typeface="Open Sans"/>
              </a:rPr>
              <a:t>crítica</a:t>
            </a:r>
            <a:r>
              <a:rPr lang="en-US" sz="1400">
                <a:latin typeface="Calibri"/>
                <a:ea typeface="Open Sans"/>
                <a:cs typeface="Open Sans"/>
              </a:rPr>
              <a:t>, </a:t>
            </a:r>
            <a:r>
              <a:rPr lang="en-US" sz="1400" err="1">
                <a:latin typeface="Calibri"/>
                <a:ea typeface="Open Sans"/>
                <a:cs typeface="Open Sans"/>
              </a:rPr>
              <a:t>ironia</a:t>
            </a:r>
            <a:r>
              <a:rPr lang="en-US" sz="1400">
                <a:latin typeface="Calibri"/>
                <a:ea typeface="Open Sans"/>
                <a:cs typeface="Open Sans"/>
              </a:rPr>
              <a:t> </a:t>
            </a:r>
            <a:r>
              <a:rPr lang="en-US" sz="1400" err="1">
                <a:latin typeface="Calibri"/>
                <a:ea typeface="Open Sans"/>
                <a:cs typeface="Open Sans"/>
              </a:rPr>
              <a:t>ou</a:t>
            </a:r>
            <a:r>
              <a:rPr lang="en-US" sz="1400">
                <a:latin typeface="Calibri"/>
                <a:ea typeface="Open Sans"/>
                <a:cs typeface="Open Sans"/>
              </a:rPr>
              <a:t> humor </a:t>
            </a:r>
            <a:r>
              <a:rPr lang="en-US" sz="1400" err="1">
                <a:latin typeface="Calibri"/>
                <a:ea typeface="Open Sans"/>
                <a:cs typeface="Open Sans"/>
              </a:rPr>
              <a:t>presente</a:t>
            </a:r>
            <a:r>
              <a:rPr lang="en-US" sz="1400">
                <a:latin typeface="Calibri"/>
                <a:ea typeface="Open Sans"/>
                <a:cs typeface="Open Sans"/>
              </a:rPr>
              <a:t>.</a:t>
            </a:r>
            <a:endParaRPr lang="en-US" sz="1400">
              <a:latin typeface="Calibri"/>
            </a:endParaRPr>
          </a:p>
        </p:txBody>
      </p:sp>
      <p:sp>
        <p:nvSpPr>
          <p:cNvPr id="4" name="CaixaDeTexto 3">
            <a:extLst>
              <a:ext uri="{FF2B5EF4-FFF2-40B4-BE49-F238E27FC236}">
                <a16:creationId xmlns:a16="http://schemas.microsoft.com/office/drawing/2014/main" id="{A7F1DA67-334B-DB3C-0D83-4FBF3271660E}"/>
              </a:ext>
            </a:extLst>
          </p:cNvPr>
          <p:cNvSpPr txBox="1"/>
          <p:nvPr/>
        </p:nvSpPr>
        <p:spPr>
          <a:xfrm>
            <a:off x="1271051" y="3493414"/>
            <a:ext cx="10179934"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a:latin typeface="Calibri"/>
                <a:ea typeface="Open Sans"/>
                <a:cs typeface="Open Sans"/>
              </a:rPr>
              <a:t>(EF69LP07)</a:t>
            </a:r>
            <a:r>
              <a:rPr lang="en-US" sz="1400">
                <a:latin typeface="Calibri"/>
                <a:ea typeface="Open Sans"/>
                <a:cs typeface="Open Sans"/>
              </a:rPr>
              <a:t> </a:t>
            </a:r>
            <a:r>
              <a:rPr lang="en-US" sz="1400" err="1">
                <a:latin typeface="Calibri"/>
                <a:ea typeface="Open Sans"/>
                <a:cs typeface="Open Sans"/>
              </a:rPr>
              <a:t>Produzir</a:t>
            </a:r>
            <a:r>
              <a:rPr lang="en-US" sz="1400">
                <a:latin typeface="Calibri"/>
                <a:ea typeface="Open Sans"/>
                <a:cs typeface="Open Sans"/>
              </a:rPr>
              <a:t> </a:t>
            </a:r>
            <a:r>
              <a:rPr lang="en-US" sz="1400" err="1">
                <a:latin typeface="Calibri"/>
                <a:ea typeface="Open Sans"/>
                <a:cs typeface="Open Sans"/>
              </a:rPr>
              <a:t>textos</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diferentes</a:t>
            </a:r>
            <a:r>
              <a:rPr lang="en-US" sz="1400">
                <a:latin typeface="Calibri"/>
                <a:ea typeface="Open Sans"/>
                <a:cs typeface="Open Sans"/>
              </a:rPr>
              <a:t> </a:t>
            </a:r>
            <a:r>
              <a:rPr lang="en-US" sz="1400" err="1">
                <a:latin typeface="Calibri"/>
                <a:ea typeface="Open Sans"/>
                <a:cs typeface="Open Sans"/>
              </a:rPr>
              <a:t>gêneros</a:t>
            </a:r>
            <a:r>
              <a:rPr lang="en-US" sz="1400">
                <a:latin typeface="Calibri"/>
                <a:ea typeface="Open Sans"/>
                <a:cs typeface="Open Sans"/>
              </a:rPr>
              <a:t>, </a:t>
            </a:r>
            <a:r>
              <a:rPr lang="en-US" sz="1400" err="1">
                <a:latin typeface="Calibri"/>
                <a:ea typeface="Open Sans"/>
                <a:cs typeface="Open Sans"/>
              </a:rPr>
              <a:t>considerando</a:t>
            </a:r>
            <a:r>
              <a:rPr lang="en-US" sz="1400">
                <a:latin typeface="Calibri"/>
                <a:ea typeface="Open Sans"/>
                <a:cs typeface="Open Sans"/>
              </a:rPr>
              <a:t> </a:t>
            </a:r>
            <a:r>
              <a:rPr lang="en-US" sz="1400" err="1">
                <a:latin typeface="Calibri"/>
                <a:ea typeface="Open Sans"/>
                <a:cs typeface="Open Sans"/>
              </a:rPr>
              <a:t>sua</a:t>
            </a:r>
            <a:r>
              <a:rPr lang="en-US" sz="1400">
                <a:latin typeface="Calibri"/>
                <a:ea typeface="Open Sans"/>
                <a:cs typeface="Open Sans"/>
              </a:rPr>
              <a:t> </a:t>
            </a:r>
            <a:r>
              <a:rPr lang="en-US" sz="1400" err="1">
                <a:latin typeface="Calibri"/>
                <a:ea typeface="Open Sans"/>
                <a:cs typeface="Open Sans"/>
              </a:rPr>
              <a:t>adequação</a:t>
            </a:r>
            <a:r>
              <a:rPr lang="en-US" sz="1400">
                <a:latin typeface="Calibri"/>
                <a:ea typeface="Open Sans"/>
                <a:cs typeface="Open Sans"/>
              </a:rPr>
              <a:t> </a:t>
            </a:r>
            <a:r>
              <a:rPr lang="en-US" sz="1400" err="1">
                <a:latin typeface="Calibri"/>
                <a:ea typeface="Open Sans"/>
                <a:cs typeface="Open Sans"/>
              </a:rPr>
              <a:t>ao</a:t>
            </a:r>
            <a:r>
              <a:rPr lang="en-US" sz="1400">
                <a:latin typeface="Calibri"/>
                <a:ea typeface="Open Sans"/>
                <a:cs typeface="Open Sans"/>
              </a:rPr>
              <a:t> </a:t>
            </a:r>
            <a:r>
              <a:rPr lang="en-US" sz="1400" err="1">
                <a:latin typeface="Calibri"/>
                <a:ea typeface="Open Sans"/>
                <a:cs typeface="Open Sans"/>
              </a:rPr>
              <a:t>contexto</a:t>
            </a:r>
            <a:r>
              <a:rPr lang="en-US" sz="1400">
                <a:latin typeface="Calibri"/>
                <a:ea typeface="Open Sans"/>
                <a:cs typeface="Open Sans"/>
              </a:rPr>
              <a:t> </a:t>
            </a:r>
            <a:r>
              <a:rPr lang="en-US" sz="1400" err="1">
                <a:latin typeface="Calibri"/>
                <a:ea typeface="Open Sans"/>
                <a:cs typeface="Open Sans"/>
              </a:rPr>
              <a:t>produção</a:t>
            </a:r>
            <a:r>
              <a:rPr lang="en-US" sz="1400">
                <a:latin typeface="Calibri"/>
                <a:ea typeface="Open Sans"/>
                <a:cs typeface="Open Sans"/>
              </a:rPr>
              <a:t> e </a:t>
            </a:r>
            <a:r>
              <a:rPr lang="en-US" sz="1400" err="1">
                <a:latin typeface="Calibri"/>
                <a:ea typeface="Open Sans"/>
                <a:cs typeface="Open Sans"/>
              </a:rPr>
              <a:t>circulação</a:t>
            </a:r>
            <a:r>
              <a:rPr lang="en-US" sz="1400">
                <a:latin typeface="Calibri"/>
                <a:ea typeface="Open Sans"/>
                <a:cs typeface="Open Sans"/>
              </a:rPr>
              <a:t> – </a:t>
            </a:r>
            <a:r>
              <a:rPr lang="en-US" sz="1400" err="1">
                <a:latin typeface="Calibri"/>
                <a:ea typeface="Open Sans"/>
                <a:cs typeface="Open Sans"/>
              </a:rPr>
              <a:t>os</a:t>
            </a:r>
            <a:r>
              <a:rPr lang="en-US" sz="1400">
                <a:latin typeface="Calibri"/>
                <a:ea typeface="Open Sans"/>
                <a:cs typeface="Open Sans"/>
              </a:rPr>
              <a:t> </a:t>
            </a:r>
            <a:r>
              <a:rPr lang="en-US" sz="1400" err="1">
                <a:latin typeface="Calibri"/>
                <a:ea typeface="Open Sans"/>
                <a:cs typeface="Open Sans"/>
              </a:rPr>
              <a:t>enunciadores</a:t>
            </a:r>
            <a:r>
              <a:rPr lang="en-US" sz="1400">
                <a:latin typeface="Calibri"/>
                <a:ea typeface="Open Sans"/>
                <a:cs typeface="Open Sans"/>
              </a:rPr>
              <a:t> </a:t>
            </a:r>
            <a:r>
              <a:rPr lang="en-US" sz="1400" err="1">
                <a:latin typeface="Calibri"/>
                <a:ea typeface="Open Sans"/>
                <a:cs typeface="Open Sans"/>
              </a:rPr>
              <a:t>envolvidos</a:t>
            </a:r>
            <a:r>
              <a:rPr lang="en-US" sz="1400">
                <a:latin typeface="Calibri"/>
                <a:ea typeface="Open Sans"/>
                <a:cs typeface="Open Sans"/>
              </a:rPr>
              <a:t>, </a:t>
            </a:r>
            <a:r>
              <a:rPr lang="en-US" sz="1400" err="1">
                <a:latin typeface="Calibri"/>
                <a:ea typeface="Open Sans"/>
                <a:cs typeface="Open Sans"/>
              </a:rPr>
              <a:t>os</a:t>
            </a:r>
            <a:r>
              <a:rPr lang="en-US" sz="1400">
                <a:latin typeface="Calibri"/>
                <a:ea typeface="Open Sans"/>
                <a:cs typeface="Open Sans"/>
              </a:rPr>
              <a:t> </a:t>
            </a:r>
            <a:r>
              <a:rPr lang="en-US" sz="1400" err="1">
                <a:latin typeface="Calibri"/>
                <a:ea typeface="Open Sans"/>
                <a:cs typeface="Open Sans"/>
              </a:rPr>
              <a:t>objetivos</a:t>
            </a:r>
            <a:r>
              <a:rPr lang="en-US" sz="1400">
                <a:latin typeface="Calibri"/>
                <a:ea typeface="Open Sans"/>
                <a:cs typeface="Open Sans"/>
              </a:rPr>
              <a:t>, o </a:t>
            </a:r>
            <a:r>
              <a:rPr lang="en-US" sz="1400" err="1">
                <a:latin typeface="Calibri"/>
                <a:ea typeface="Open Sans"/>
                <a:cs typeface="Open Sans"/>
              </a:rPr>
              <a:t>gênero</a:t>
            </a:r>
            <a:r>
              <a:rPr lang="en-US" sz="1400">
                <a:latin typeface="Calibri"/>
                <a:ea typeface="Open Sans"/>
                <a:cs typeface="Open Sans"/>
              </a:rPr>
              <a:t>, o </a:t>
            </a:r>
            <a:r>
              <a:rPr lang="en-US" sz="1400" err="1">
                <a:latin typeface="Calibri"/>
                <a:ea typeface="Open Sans"/>
                <a:cs typeface="Open Sans"/>
              </a:rPr>
              <a:t>suporte</a:t>
            </a:r>
            <a:r>
              <a:rPr lang="en-US" sz="1400">
                <a:latin typeface="Calibri"/>
                <a:ea typeface="Open Sans"/>
                <a:cs typeface="Open Sans"/>
              </a:rPr>
              <a:t>, a </a:t>
            </a:r>
            <a:r>
              <a:rPr lang="en-US" sz="1400" err="1">
                <a:latin typeface="Calibri"/>
                <a:ea typeface="Open Sans"/>
                <a:cs typeface="Open Sans"/>
              </a:rPr>
              <a:t>circulação</a:t>
            </a:r>
            <a:r>
              <a:rPr lang="en-US" sz="1400">
                <a:latin typeface="Calibri"/>
                <a:ea typeface="Open Sans"/>
                <a:cs typeface="Open Sans"/>
              </a:rPr>
              <a:t> -, </a:t>
            </a:r>
            <a:r>
              <a:rPr lang="en-US" sz="1400" err="1">
                <a:latin typeface="Calibri"/>
                <a:ea typeface="Open Sans"/>
                <a:cs typeface="Open Sans"/>
              </a:rPr>
              <a:t>ao</a:t>
            </a:r>
            <a:r>
              <a:rPr lang="en-US" sz="1400">
                <a:latin typeface="Calibri"/>
                <a:ea typeface="Open Sans"/>
                <a:cs typeface="Open Sans"/>
              </a:rPr>
              <a:t> modo (</a:t>
            </a:r>
            <a:r>
              <a:rPr lang="en-US" sz="1400" err="1">
                <a:latin typeface="Calibri"/>
                <a:ea typeface="Open Sans"/>
                <a:cs typeface="Open Sans"/>
              </a:rPr>
              <a:t>escrito</a:t>
            </a:r>
            <a:r>
              <a:rPr lang="en-US" sz="1400">
                <a:latin typeface="Calibri"/>
                <a:ea typeface="Open Sans"/>
                <a:cs typeface="Open Sans"/>
              </a:rPr>
              <a:t> </a:t>
            </a:r>
            <a:r>
              <a:rPr lang="en-US" sz="1400" err="1">
                <a:latin typeface="Calibri"/>
                <a:ea typeface="Open Sans"/>
                <a:cs typeface="Open Sans"/>
              </a:rPr>
              <a:t>ou</a:t>
            </a:r>
            <a:r>
              <a:rPr lang="en-US" sz="1400">
                <a:latin typeface="Calibri"/>
                <a:ea typeface="Open Sans"/>
                <a:cs typeface="Open Sans"/>
              </a:rPr>
              <a:t> oral; </a:t>
            </a:r>
            <a:r>
              <a:rPr lang="en-US" sz="1400" err="1">
                <a:latin typeface="Calibri"/>
                <a:ea typeface="Open Sans"/>
                <a:cs typeface="Open Sans"/>
              </a:rPr>
              <a:t>imagem</a:t>
            </a:r>
            <a:r>
              <a:rPr lang="en-US" sz="1400">
                <a:latin typeface="Calibri"/>
                <a:ea typeface="Open Sans"/>
                <a:cs typeface="Open Sans"/>
              </a:rPr>
              <a:t> </a:t>
            </a:r>
            <a:r>
              <a:rPr lang="en-US" sz="1400" err="1">
                <a:latin typeface="Calibri"/>
                <a:ea typeface="Open Sans"/>
                <a:cs typeface="Open Sans"/>
              </a:rPr>
              <a:t>estática</a:t>
            </a:r>
            <a:r>
              <a:rPr lang="en-US" sz="1400">
                <a:latin typeface="Calibri"/>
                <a:ea typeface="Open Sans"/>
                <a:cs typeface="Open Sans"/>
              </a:rPr>
              <a:t> </a:t>
            </a:r>
            <a:r>
              <a:rPr lang="en-US" sz="1400" err="1">
                <a:latin typeface="Calibri"/>
                <a:ea typeface="Open Sans"/>
                <a:cs typeface="Open Sans"/>
              </a:rPr>
              <a:t>ou</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movimento</a:t>
            </a:r>
            <a:r>
              <a:rPr lang="en-US" sz="1400">
                <a:latin typeface="Calibri"/>
                <a:ea typeface="Open Sans"/>
                <a:cs typeface="Open Sans"/>
              </a:rPr>
              <a:t> etc.), à </a:t>
            </a:r>
            <a:r>
              <a:rPr lang="en-US" sz="1400" err="1">
                <a:latin typeface="Calibri"/>
                <a:ea typeface="Open Sans"/>
                <a:cs typeface="Open Sans"/>
              </a:rPr>
              <a:t>variedade</a:t>
            </a:r>
            <a:r>
              <a:rPr lang="en-US" sz="1400">
                <a:latin typeface="Calibri"/>
                <a:ea typeface="Open Sans"/>
                <a:cs typeface="Open Sans"/>
              </a:rPr>
              <a:t> </a:t>
            </a:r>
            <a:r>
              <a:rPr lang="en-US" sz="1400" err="1">
                <a:latin typeface="Calibri"/>
                <a:ea typeface="Open Sans"/>
                <a:cs typeface="Open Sans"/>
              </a:rPr>
              <a:t>linguística</a:t>
            </a:r>
            <a:r>
              <a:rPr lang="en-US" sz="1400">
                <a:latin typeface="Calibri"/>
                <a:ea typeface="Open Sans"/>
                <a:cs typeface="Open Sans"/>
              </a:rPr>
              <a:t> e/</a:t>
            </a:r>
            <a:r>
              <a:rPr lang="en-US" sz="1400" err="1">
                <a:latin typeface="Calibri"/>
                <a:ea typeface="Open Sans"/>
                <a:cs typeface="Open Sans"/>
              </a:rPr>
              <a:t>ou</a:t>
            </a:r>
            <a:r>
              <a:rPr lang="en-US" sz="1400">
                <a:latin typeface="Calibri"/>
                <a:ea typeface="Open Sans"/>
                <a:cs typeface="Open Sans"/>
              </a:rPr>
              <a:t> </a:t>
            </a:r>
            <a:r>
              <a:rPr lang="en-US" sz="1400" err="1">
                <a:latin typeface="Calibri"/>
                <a:ea typeface="Open Sans"/>
                <a:cs typeface="Open Sans"/>
              </a:rPr>
              <a:t>semiótica</a:t>
            </a:r>
            <a:r>
              <a:rPr lang="en-US" sz="1400">
                <a:latin typeface="Calibri"/>
                <a:ea typeface="Open Sans"/>
                <a:cs typeface="Open Sans"/>
              </a:rPr>
              <a:t> </a:t>
            </a:r>
            <a:r>
              <a:rPr lang="en-US" sz="1400" err="1">
                <a:latin typeface="Calibri"/>
                <a:ea typeface="Open Sans"/>
                <a:cs typeface="Open Sans"/>
              </a:rPr>
              <a:t>apropriada</a:t>
            </a:r>
            <a:r>
              <a:rPr lang="en-US" sz="1400">
                <a:latin typeface="Calibri"/>
                <a:ea typeface="Open Sans"/>
                <a:cs typeface="Open Sans"/>
              </a:rPr>
              <a:t> a </a:t>
            </a:r>
            <a:r>
              <a:rPr lang="en-US" sz="1400" err="1">
                <a:latin typeface="Calibri"/>
                <a:ea typeface="Open Sans"/>
                <a:cs typeface="Open Sans"/>
              </a:rPr>
              <a:t>esse</a:t>
            </a:r>
            <a:r>
              <a:rPr lang="en-US" sz="1400">
                <a:latin typeface="Calibri"/>
                <a:ea typeface="Open Sans"/>
                <a:cs typeface="Open Sans"/>
              </a:rPr>
              <a:t> </a:t>
            </a:r>
            <a:r>
              <a:rPr lang="en-US" sz="1400" err="1">
                <a:latin typeface="Calibri"/>
                <a:ea typeface="Open Sans"/>
                <a:cs typeface="Open Sans"/>
              </a:rPr>
              <a:t>contexto</a:t>
            </a:r>
            <a:r>
              <a:rPr lang="en-US" sz="1400">
                <a:latin typeface="Calibri"/>
                <a:ea typeface="Open Sans"/>
                <a:cs typeface="Open Sans"/>
              </a:rPr>
              <a:t>, à </a:t>
            </a:r>
            <a:r>
              <a:rPr lang="en-US" sz="1400" err="1">
                <a:latin typeface="Calibri"/>
                <a:ea typeface="Open Sans"/>
                <a:cs typeface="Open Sans"/>
              </a:rPr>
              <a:t>construção</a:t>
            </a:r>
            <a:r>
              <a:rPr lang="en-US" sz="1400">
                <a:latin typeface="Calibri"/>
                <a:ea typeface="Open Sans"/>
                <a:cs typeface="Open Sans"/>
              </a:rPr>
              <a:t> da </a:t>
            </a:r>
            <a:r>
              <a:rPr lang="en-US" sz="1400" err="1">
                <a:latin typeface="Calibri"/>
                <a:ea typeface="Open Sans"/>
                <a:cs typeface="Open Sans"/>
              </a:rPr>
              <a:t>textualidade</a:t>
            </a:r>
            <a:r>
              <a:rPr lang="en-US" sz="1400">
                <a:latin typeface="Calibri"/>
                <a:ea typeface="Open Sans"/>
                <a:cs typeface="Open Sans"/>
              </a:rPr>
              <a:t> </a:t>
            </a:r>
            <a:r>
              <a:rPr lang="en-US" sz="1400" err="1">
                <a:latin typeface="Calibri"/>
                <a:ea typeface="Open Sans"/>
                <a:cs typeface="Open Sans"/>
              </a:rPr>
              <a:t>relacionada</a:t>
            </a:r>
            <a:r>
              <a:rPr lang="en-US" sz="1400">
                <a:latin typeface="Calibri"/>
                <a:ea typeface="Open Sans"/>
                <a:cs typeface="Open Sans"/>
              </a:rPr>
              <a:t> </a:t>
            </a:r>
            <a:r>
              <a:rPr lang="en-US" sz="1400" err="1">
                <a:latin typeface="Calibri"/>
                <a:ea typeface="Open Sans"/>
                <a:cs typeface="Open Sans"/>
              </a:rPr>
              <a:t>às</a:t>
            </a:r>
            <a:r>
              <a:rPr lang="en-US" sz="1400">
                <a:latin typeface="Calibri"/>
                <a:ea typeface="Open Sans"/>
                <a:cs typeface="Open Sans"/>
              </a:rPr>
              <a:t> </a:t>
            </a:r>
            <a:r>
              <a:rPr lang="en-US" sz="1400" err="1">
                <a:latin typeface="Calibri"/>
                <a:ea typeface="Open Sans"/>
                <a:cs typeface="Open Sans"/>
              </a:rPr>
              <a:t>propriedades</a:t>
            </a:r>
            <a:r>
              <a:rPr lang="en-US" sz="1400">
                <a:latin typeface="Calibri"/>
                <a:ea typeface="Open Sans"/>
                <a:cs typeface="Open Sans"/>
              </a:rPr>
              <a:t> </a:t>
            </a:r>
            <a:r>
              <a:rPr lang="en-US" sz="1400" err="1">
                <a:latin typeface="Calibri"/>
                <a:ea typeface="Open Sans"/>
                <a:cs typeface="Open Sans"/>
              </a:rPr>
              <a:t>textuais</a:t>
            </a:r>
            <a:r>
              <a:rPr lang="en-US" sz="1400">
                <a:latin typeface="Calibri"/>
                <a:ea typeface="Open Sans"/>
                <a:cs typeface="Open Sans"/>
              </a:rPr>
              <a:t> e do </a:t>
            </a:r>
            <a:r>
              <a:rPr lang="en-US" sz="1400" err="1">
                <a:latin typeface="Calibri"/>
                <a:ea typeface="Open Sans"/>
                <a:cs typeface="Open Sans"/>
              </a:rPr>
              <a:t>gênero</a:t>
            </a:r>
            <a:r>
              <a:rPr lang="en-US" sz="1400">
                <a:latin typeface="Calibri"/>
                <a:ea typeface="Open Sans"/>
                <a:cs typeface="Open Sans"/>
              </a:rPr>
              <a:t>), </a:t>
            </a:r>
            <a:r>
              <a:rPr lang="en-US" sz="1400" err="1">
                <a:latin typeface="Calibri"/>
                <a:ea typeface="Open Sans"/>
                <a:cs typeface="Open Sans"/>
              </a:rPr>
              <a:t>utilizando</a:t>
            </a:r>
            <a:r>
              <a:rPr lang="en-US" sz="1400">
                <a:latin typeface="Calibri"/>
                <a:ea typeface="Open Sans"/>
                <a:cs typeface="Open Sans"/>
              </a:rPr>
              <a:t> </a:t>
            </a:r>
            <a:r>
              <a:rPr lang="en-US" sz="1400" err="1">
                <a:latin typeface="Calibri"/>
                <a:ea typeface="Open Sans"/>
                <a:cs typeface="Open Sans"/>
              </a:rPr>
              <a:t>estratégias</a:t>
            </a:r>
            <a:r>
              <a:rPr lang="en-US" sz="1400">
                <a:latin typeface="Calibri"/>
                <a:ea typeface="Open Sans"/>
                <a:cs typeface="Open Sans"/>
              </a:rPr>
              <a:t> de </a:t>
            </a:r>
            <a:r>
              <a:rPr lang="en-US" sz="1400" err="1">
                <a:latin typeface="Calibri"/>
                <a:ea typeface="Open Sans"/>
                <a:cs typeface="Open Sans"/>
              </a:rPr>
              <a:t>planejamento</a:t>
            </a:r>
            <a:r>
              <a:rPr lang="en-US" sz="1400">
                <a:latin typeface="Calibri"/>
                <a:ea typeface="Open Sans"/>
                <a:cs typeface="Open Sans"/>
              </a:rPr>
              <a:t>, </a:t>
            </a:r>
            <a:r>
              <a:rPr lang="en-US" sz="1400" err="1">
                <a:latin typeface="Calibri"/>
                <a:ea typeface="Open Sans"/>
                <a:cs typeface="Open Sans"/>
              </a:rPr>
              <a:t>elaboração</a:t>
            </a:r>
            <a:r>
              <a:rPr lang="en-US" sz="1400">
                <a:latin typeface="Calibri"/>
                <a:ea typeface="Open Sans"/>
                <a:cs typeface="Open Sans"/>
              </a:rPr>
              <a:t>, </a:t>
            </a:r>
            <a:r>
              <a:rPr lang="en-US" sz="1400" err="1">
                <a:latin typeface="Calibri"/>
                <a:ea typeface="Open Sans"/>
                <a:cs typeface="Open Sans"/>
              </a:rPr>
              <a:t>revisão</a:t>
            </a:r>
            <a:r>
              <a:rPr lang="en-US" sz="1400">
                <a:latin typeface="Calibri"/>
                <a:ea typeface="Open Sans"/>
                <a:cs typeface="Open Sans"/>
              </a:rPr>
              <a:t>, </a:t>
            </a:r>
            <a:r>
              <a:rPr lang="en-US" sz="1400" err="1">
                <a:latin typeface="Calibri"/>
                <a:ea typeface="Open Sans"/>
                <a:cs typeface="Open Sans"/>
              </a:rPr>
              <a:t>edição</a:t>
            </a:r>
            <a:r>
              <a:rPr lang="en-US" sz="1400">
                <a:latin typeface="Calibri"/>
                <a:ea typeface="Open Sans"/>
                <a:cs typeface="Open Sans"/>
              </a:rPr>
              <a:t>, </a:t>
            </a:r>
            <a:r>
              <a:rPr lang="en-US" sz="1400" err="1">
                <a:latin typeface="Calibri"/>
                <a:ea typeface="Open Sans"/>
                <a:cs typeface="Open Sans"/>
              </a:rPr>
              <a:t>reescrita</a:t>
            </a:r>
            <a:r>
              <a:rPr lang="en-US" sz="1400">
                <a:latin typeface="Calibri"/>
                <a:ea typeface="Open Sans"/>
                <a:cs typeface="Open Sans"/>
              </a:rPr>
              <a:t>/</a:t>
            </a:r>
            <a:r>
              <a:rPr lang="en-US" sz="1400" i="1">
                <a:latin typeface="Calibri"/>
                <a:ea typeface="Open Sans"/>
                <a:cs typeface="Open Sans"/>
              </a:rPr>
              <a:t>redesign</a:t>
            </a:r>
            <a:r>
              <a:rPr lang="en-US" sz="1400">
                <a:latin typeface="Calibri"/>
                <a:ea typeface="Open Sans"/>
                <a:cs typeface="Open Sans"/>
              </a:rPr>
              <a:t> e </a:t>
            </a:r>
            <a:r>
              <a:rPr lang="en-US" sz="1400" err="1">
                <a:latin typeface="Calibri"/>
                <a:ea typeface="Open Sans"/>
                <a:cs typeface="Open Sans"/>
              </a:rPr>
              <a:t>avaliação</a:t>
            </a:r>
            <a:r>
              <a:rPr lang="en-US" sz="1400">
                <a:latin typeface="Calibri"/>
                <a:ea typeface="Open Sans"/>
                <a:cs typeface="Open Sans"/>
              </a:rPr>
              <a:t> de </a:t>
            </a:r>
            <a:r>
              <a:rPr lang="en-US" sz="1400" err="1">
                <a:latin typeface="Calibri"/>
                <a:ea typeface="Open Sans"/>
                <a:cs typeface="Open Sans"/>
              </a:rPr>
              <a:t>textos</a:t>
            </a:r>
            <a:r>
              <a:rPr lang="en-US" sz="1400">
                <a:latin typeface="Calibri"/>
                <a:ea typeface="Open Sans"/>
                <a:cs typeface="Open Sans"/>
              </a:rPr>
              <a:t>, para, com a </a:t>
            </a:r>
            <a:r>
              <a:rPr lang="en-US" sz="1400" err="1">
                <a:latin typeface="Calibri"/>
                <a:ea typeface="Open Sans"/>
                <a:cs typeface="Open Sans"/>
              </a:rPr>
              <a:t>ajuda</a:t>
            </a:r>
            <a:r>
              <a:rPr lang="en-US" sz="1400">
                <a:latin typeface="Calibri"/>
                <a:ea typeface="Open Sans"/>
                <a:cs typeface="Open Sans"/>
              </a:rPr>
              <a:t> do professor e a </a:t>
            </a:r>
            <a:r>
              <a:rPr lang="en-US" sz="1400" err="1">
                <a:latin typeface="Calibri"/>
                <a:ea typeface="Open Sans"/>
                <a:cs typeface="Open Sans"/>
              </a:rPr>
              <a:t>colaboração</a:t>
            </a:r>
            <a:r>
              <a:rPr lang="en-US" sz="1400">
                <a:latin typeface="Calibri"/>
                <a:ea typeface="Open Sans"/>
                <a:cs typeface="Open Sans"/>
              </a:rPr>
              <a:t> dos </a:t>
            </a:r>
            <a:r>
              <a:rPr lang="en-US" sz="1400" err="1">
                <a:latin typeface="Calibri"/>
                <a:ea typeface="Open Sans"/>
                <a:cs typeface="Open Sans"/>
              </a:rPr>
              <a:t>colegas</a:t>
            </a:r>
            <a:r>
              <a:rPr lang="en-US" sz="1400">
                <a:latin typeface="Calibri"/>
                <a:ea typeface="Open Sans"/>
                <a:cs typeface="Open Sans"/>
              </a:rPr>
              <a:t>, </a:t>
            </a:r>
            <a:r>
              <a:rPr lang="en-US" sz="1400" err="1">
                <a:latin typeface="Calibri"/>
                <a:ea typeface="Open Sans"/>
                <a:cs typeface="Open Sans"/>
              </a:rPr>
              <a:t>corrigir</a:t>
            </a:r>
            <a:r>
              <a:rPr lang="en-US" sz="1400">
                <a:latin typeface="Calibri"/>
                <a:ea typeface="Open Sans"/>
                <a:cs typeface="Open Sans"/>
              </a:rPr>
              <a:t> e </a:t>
            </a:r>
            <a:r>
              <a:rPr lang="en-US" sz="1400" err="1">
                <a:latin typeface="Calibri"/>
                <a:ea typeface="Open Sans"/>
                <a:cs typeface="Open Sans"/>
              </a:rPr>
              <a:t>aprimorar</a:t>
            </a:r>
            <a:r>
              <a:rPr lang="en-US" sz="1400">
                <a:latin typeface="Calibri"/>
                <a:ea typeface="Open Sans"/>
                <a:cs typeface="Open Sans"/>
              </a:rPr>
              <a:t> as </a:t>
            </a:r>
            <a:r>
              <a:rPr lang="en-US" sz="1400" err="1">
                <a:latin typeface="Calibri"/>
                <a:ea typeface="Open Sans"/>
                <a:cs typeface="Open Sans"/>
              </a:rPr>
              <a:t>produções</a:t>
            </a:r>
            <a:r>
              <a:rPr lang="en-US" sz="1400">
                <a:latin typeface="Calibri"/>
                <a:ea typeface="Open Sans"/>
                <a:cs typeface="Open Sans"/>
              </a:rPr>
              <a:t> </a:t>
            </a:r>
            <a:r>
              <a:rPr lang="en-US" sz="1400" err="1">
                <a:latin typeface="Calibri"/>
                <a:ea typeface="Open Sans"/>
                <a:cs typeface="Open Sans"/>
              </a:rPr>
              <a:t>realizadas</a:t>
            </a:r>
            <a:r>
              <a:rPr lang="en-US" sz="1400">
                <a:latin typeface="Calibri"/>
                <a:ea typeface="Open Sans"/>
                <a:cs typeface="Open Sans"/>
              </a:rPr>
              <a:t>, </a:t>
            </a:r>
            <a:r>
              <a:rPr lang="en-US" sz="1400" err="1">
                <a:latin typeface="Calibri"/>
                <a:ea typeface="Open Sans"/>
                <a:cs typeface="Open Sans"/>
              </a:rPr>
              <a:t>fazendo</a:t>
            </a:r>
            <a:r>
              <a:rPr lang="en-US" sz="1400">
                <a:latin typeface="Calibri"/>
                <a:ea typeface="Open Sans"/>
                <a:cs typeface="Open Sans"/>
              </a:rPr>
              <a:t> cortes, </a:t>
            </a:r>
            <a:r>
              <a:rPr lang="en-US" sz="1400" err="1">
                <a:latin typeface="Calibri"/>
                <a:ea typeface="Open Sans"/>
                <a:cs typeface="Open Sans"/>
              </a:rPr>
              <a:t>acréscimos</a:t>
            </a:r>
            <a:r>
              <a:rPr lang="en-US" sz="1400">
                <a:latin typeface="Calibri"/>
                <a:ea typeface="Open Sans"/>
                <a:cs typeface="Open Sans"/>
              </a:rPr>
              <a:t>, </a:t>
            </a:r>
            <a:r>
              <a:rPr lang="en-US" sz="1400" err="1">
                <a:latin typeface="Calibri"/>
                <a:ea typeface="Open Sans"/>
                <a:cs typeface="Open Sans"/>
              </a:rPr>
              <a:t>reformulações</a:t>
            </a:r>
            <a:r>
              <a:rPr lang="en-US" sz="1400">
                <a:latin typeface="Calibri"/>
                <a:ea typeface="Open Sans"/>
                <a:cs typeface="Open Sans"/>
              </a:rPr>
              <a:t>, </a:t>
            </a:r>
            <a:r>
              <a:rPr lang="en-US" sz="1400" err="1">
                <a:latin typeface="Calibri"/>
                <a:ea typeface="Open Sans"/>
                <a:cs typeface="Open Sans"/>
              </a:rPr>
              <a:t>correções</a:t>
            </a:r>
            <a:r>
              <a:rPr lang="en-US" sz="1400">
                <a:latin typeface="Calibri"/>
                <a:ea typeface="Open Sans"/>
                <a:cs typeface="Open Sans"/>
              </a:rPr>
              <a:t> de </a:t>
            </a:r>
            <a:r>
              <a:rPr lang="en-US" sz="1400" err="1">
                <a:latin typeface="Calibri"/>
                <a:ea typeface="Open Sans"/>
                <a:cs typeface="Open Sans"/>
              </a:rPr>
              <a:t>concordância</a:t>
            </a:r>
            <a:r>
              <a:rPr lang="en-US" sz="1400">
                <a:latin typeface="Calibri"/>
                <a:ea typeface="Open Sans"/>
                <a:cs typeface="Open Sans"/>
              </a:rPr>
              <a:t>, </a:t>
            </a:r>
            <a:r>
              <a:rPr lang="en-US" sz="1400" err="1">
                <a:latin typeface="Calibri"/>
                <a:ea typeface="Open Sans"/>
                <a:cs typeface="Open Sans"/>
              </a:rPr>
              <a:t>ortografia</a:t>
            </a:r>
            <a:r>
              <a:rPr lang="en-US" sz="1400">
                <a:latin typeface="Calibri"/>
                <a:ea typeface="Open Sans"/>
                <a:cs typeface="Open Sans"/>
              </a:rPr>
              <a:t>, </a:t>
            </a:r>
            <a:r>
              <a:rPr lang="en-US" sz="1400" err="1">
                <a:latin typeface="Calibri"/>
                <a:ea typeface="Open Sans"/>
                <a:cs typeface="Open Sans"/>
              </a:rPr>
              <a:t>pontuação</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textos</a:t>
            </a:r>
            <a:r>
              <a:rPr lang="en-US" sz="1400">
                <a:latin typeface="Calibri"/>
                <a:ea typeface="Open Sans"/>
                <a:cs typeface="Open Sans"/>
              </a:rPr>
              <a:t> e </a:t>
            </a:r>
            <a:r>
              <a:rPr lang="en-US" sz="1400" err="1">
                <a:latin typeface="Calibri"/>
                <a:ea typeface="Open Sans"/>
                <a:cs typeface="Open Sans"/>
              </a:rPr>
              <a:t>editando</a:t>
            </a:r>
            <a:r>
              <a:rPr lang="en-US" sz="1400">
                <a:latin typeface="Calibri"/>
                <a:ea typeface="Open Sans"/>
                <a:cs typeface="Open Sans"/>
              </a:rPr>
              <a:t> imagens, </a:t>
            </a:r>
            <a:r>
              <a:rPr lang="en-US" sz="1400" err="1">
                <a:latin typeface="Calibri"/>
                <a:ea typeface="Open Sans"/>
                <a:cs typeface="Open Sans"/>
              </a:rPr>
              <a:t>arquivos</a:t>
            </a:r>
            <a:r>
              <a:rPr lang="en-US" sz="1400">
                <a:latin typeface="Calibri"/>
                <a:ea typeface="Open Sans"/>
                <a:cs typeface="Open Sans"/>
              </a:rPr>
              <a:t> </a:t>
            </a:r>
            <a:r>
              <a:rPr lang="en-US" sz="1400" err="1">
                <a:latin typeface="Calibri"/>
                <a:ea typeface="Open Sans"/>
                <a:cs typeface="Open Sans"/>
              </a:rPr>
              <a:t>sonoros</a:t>
            </a:r>
            <a:r>
              <a:rPr lang="en-US" sz="1400">
                <a:latin typeface="Calibri"/>
                <a:ea typeface="Open Sans"/>
                <a:cs typeface="Open Sans"/>
              </a:rPr>
              <a:t>, </a:t>
            </a:r>
            <a:r>
              <a:rPr lang="en-US" sz="1400" err="1">
                <a:latin typeface="Calibri"/>
                <a:ea typeface="Open Sans"/>
                <a:cs typeface="Open Sans"/>
              </a:rPr>
              <a:t>fazendo</a:t>
            </a:r>
            <a:r>
              <a:rPr lang="en-US" sz="1400">
                <a:latin typeface="Calibri"/>
                <a:ea typeface="Open Sans"/>
                <a:cs typeface="Open Sans"/>
              </a:rPr>
              <a:t> cortes, </a:t>
            </a:r>
            <a:r>
              <a:rPr lang="en-US" sz="1400" err="1">
                <a:latin typeface="Calibri"/>
                <a:ea typeface="Open Sans"/>
                <a:cs typeface="Open Sans"/>
              </a:rPr>
              <a:t>acréscimos</a:t>
            </a:r>
            <a:r>
              <a:rPr lang="en-US" sz="1400">
                <a:latin typeface="Calibri"/>
                <a:ea typeface="Open Sans"/>
                <a:cs typeface="Open Sans"/>
              </a:rPr>
              <a:t>, </a:t>
            </a:r>
            <a:r>
              <a:rPr lang="en-US" sz="1400" err="1">
                <a:latin typeface="Calibri"/>
                <a:ea typeface="Open Sans"/>
                <a:cs typeface="Open Sans"/>
              </a:rPr>
              <a:t>ajustes</a:t>
            </a:r>
            <a:r>
              <a:rPr lang="en-US" sz="1400">
                <a:latin typeface="Calibri"/>
                <a:ea typeface="Open Sans"/>
                <a:cs typeface="Open Sans"/>
              </a:rPr>
              <a:t>, </a:t>
            </a:r>
            <a:r>
              <a:rPr lang="en-US" sz="1400" err="1">
                <a:latin typeface="Calibri"/>
                <a:ea typeface="Open Sans"/>
                <a:cs typeface="Open Sans"/>
              </a:rPr>
              <a:t>acrescentando</a:t>
            </a:r>
            <a:r>
              <a:rPr lang="en-US" sz="1400">
                <a:latin typeface="Calibri"/>
                <a:ea typeface="Open Sans"/>
                <a:cs typeface="Open Sans"/>
              </a:rPr>
              <a:t>/</a:t>
            </a:r>
            <a:r>
              <a:rPr lang="en-US" sz="1400" err="1">
                <a:latin typeface="Calibri"/>
                <a:ea typeface="Open Sans"/>
                <a:cs typeface="Open Sans"/>
              </a:rPr>
              <a:t>alterando</a:t>
            </a:r>
            <a:r>
              <a:rPr lang="en-US" sz="1400">
                <a:latin typeface="Calibri"/>
                <a:ea typeface="Open Sans"/>
                <a:cs typeface="Open Sans"/>
              </a:rPr>
              <a:t> </a:t>
            </a:r>
            <a:r>
              <a:rPr lang="en-US" sz="1400" err="1">
                <a:latin typeface="Calibri"/>
                <a:ea typeface="Open Sans"/>
                <a:cs typeface="Open Sans"/>
              </a:rPr>
              <a:t>efeitos</a:t>
            </a:r>
            <a:r>
              <a:rPr lang="en-US" sz="1400">
                <a:latin typeface="Calibri"/>
                <a:ea typeface="Open Sans"/>
                <a:cs typeface="Open Sans"/>
              </a:rPr>
              <a:t>, </a:t>
            </a:r>
            <a:r>
              <a:rPr lang="en-US" sz="1400" err="1">
                <a:latin typeface="Calibri"/>
                <a:ea typeface="Open Sans"/>
                <a:cs typeface="Open Sans"/>
              </a:rPr>
              <a:t>ordenamentos</a:t>
            </a:r>
            <a:r>
              <a:rPr lang="en-US" sz="1400">
                <a:latin typeface="Calibri"/>
                <a:ea typeface="Open Sans"/>
                <a:cs typeface="Open Sans"/>
              </a:rPr>
              <a:t> etc.</a:t>
            </a:r>
            <a:endParaRPr lang="en-US" sz="1400">
              <a:latin typeface="Calibri"/>
            </a:endParaRPr>
          </a:p>
        </p:txBody>
      </p:sp>
      <p:sp>
        <p:nvSpPr>
          <p:cNvPr id="5" name="CaixaDeTexto 4">
            <a:extLst>
              <a:ext uri="{FF2B5EF4-FFF2-40B4-BE49-F238E27FC236}">
                <a16:creationId xmlns:a16="http://schemas.microsoft.com/office/drawing/2014/main" id="{79541CEA-F95F-629F-0ABC-8BD81BBADB1B}"/>
              </a:ext>
            </a:extLst>
          </p:cNvPr>
          <p:cNvSpPr txBox="1"/>
          <p:nvPr/>
        </p:nvSpPr>
        <p:spPr>
          <a:xfrm>
            <a:off x="1271051" y="5178917"/>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t>(EF69LP17)</a:t>
            </a:r>
            <a:endParaRPr lang="pt-BR" sz="1400"/>
          </a:p>
        </p:txBody>
      </p:sp>
      <p:sp>
        <p:nvSpPr>
          <p:cNvPr id="2" name="CaixaDeTexto 1">
            <a:extLst>
              <a:ext uri="{FF2B5EF4-FFF2-40B4-BE49-F238E27FC236}">
                <a16:creationId xmlns:a16="http://schemas.microsoft.com/office/drawing/2014/main" id="{FC6FF5BD-D89C-E72A-5521-4715E7769B79}"/>
              </a:ext>
            </a:extLst>
          </p:cNvPr>
          <p:cNvSpPr txBox="1"/>
          <p:nvPr/>
        </p:nvSpPr>
        <p:spPr>
          <a:xfrm>
            <a:off x="4780156" y="104449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b="1"/>
              <a:t>HABILIDADES DA BNCC</a:t>
            </a:r>
            <a:endParaRPr lang="pt-BR"/>
          </a:p>
        </p:txBody>
      </p:sp>
    </p:spTree>
    <p:extLst>
      <p:ext uri="{BB962C8B-B14F-4D97-AF65-F5344CB8AC3E}">
        <p14:creationId xmlns:p14="http://schemas.microsoft.com/office/powerpoint/2010/main" val="3039479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2"/>
          <a:stretch>
            <a:fillRect/>
          </a:stretch>
        </p:blipFill>
        <p:spPr>
          <a:xfrm>
            <a:off x="1883" y="-2390"/>
            <a:ext cx="12188234" cy="6862783"/>
          </a:xfrm>
          <a:prstGeom prst="rect">
            <a:avLst/>
          </a:prstGeom>
        </p:spPr>
      </p:pic>
      <p:sp>
        <p:nvSpPr>
          <p:cNvPr id="3" name="CaixaDeTexto 2">
            <a:extLst>
              <a:ext uri="{FF2B5EF4-FFF2-40B4-BE49-F238E27FC236}">
                <a16:creationId xmlns:a16="http://schemas.microsoft.com/office/drawing/2014/main" id="{D5574610-D3F9-DA7E-9CBA-00041576FE56}"/>
              </a:ext>
            </a:extLst>
          </p:cNvPr>
          <p:cNvSpPr txBox="1"/>
          <p:nvPr/>
        </p:nvSpPr>
        <p:spPr>
          <a:xfrm>
            <a:off x="5288844" y="829734"/>
            <a:ext cx="16049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600" b="1"/>
              <a:t>AULA 4</a:t>
            </a:r>
            <a:endParaRPr lang="pt-BR" sz="3600">
              <a:cs typeface="Calibri"/>
            </a:endParaRPr>
          </a:p>
        </p:txBody>
      </p:sp>
      <p:sp>
        <p:nvSpPr>
          <p:cNvPr id="2" name="CaixaDeTexto 1">
            <a:extLst>
              <a:ext uri="{FF2B5EF4-FFF2-40B4-BE49-F238E27FC236}">
                <a16:creationId xmlns:a16="http://schemas.microsoft.com/office/drawing/2014/main" id="{17659BD0-39EA-A4B6-BADC-3B5118EF4EB8}"/>
              </a:ext>
            </a:extLst>
          </p:cNvPr>
          <p:cNvSpPr txBox="1"/>
          <p:nvPr/>
        </p:nvSpPr>
        <p:spPr>
          <a:xfrm>
            <a:off x="1012902" y="2230243"/>
            <a:ext cx="896000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a:cs typeface="Calibri"/>
              </a:rPr>
              <a:t>Os alunos sentam-se em círculo e fazem a leitura dos capítulos  5, 6 e 7. Ao término de cada capítulo (intervalo) o professor ouve as impressões, tira dúvidas e discute.</a:t>
            </a:r>
          </a:p>
          <a:p>
            <a:pPr algn="l"/>
            <a:endParaRPr lang="pt-BR">
              <a:cs typeface="Calibri"/>
            </a:endParaRPr>
          </a:p>
        </p:txBody>
      </p:sp>
      <p:sp>
        <p:nvSpPr>
          <p:cNvPr id="4" name="CaixaDeTexto 3">
            <a:extLst>
              <a:ext uri="{FF2B5EF4-FFF2-40B4-BE49-F238E27FC236}">
                <a16:creationId xmlns:a16="http://schemas.microsoft.com/office/drawing/2014/main" id="{B10614F1-1878-A0B3-65B1-82D82C8321D4}"/>
              </a:ext>
            </a:extLst>
          </p:cNvPr>
          <p:cNvSpPr txBox="1"/>
          <p:nvPr/>
        </p:nvSpPr>
        <p:spPr>
          <a:xfrm>
            <a:off x="1003609" y="3243146"/>
            <a:ext cx="827234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a:cs typeface="Calibri"/>
              </a:rPr>
              <a:t>Atividade: Produzir um excerto para o enredo discorrendo sobre o personagem desaparecido "Bola de Neve". Narrar o porquê de ele estar fazendo os atos atribuídos a ele; Por onde ele anda? O que tem feito?  O que pensa? etc.</a:t>
            </a:r>
            <a:endParaRPr lang="pt-BR"/>
          </a:p>
        </p:txBody>
      </p:sp>
      <p:sp>
        <p:nvSpPr>
          <p:cNvPr id="5" name="CaixaDeTexto 4">
            <a:extLst>
              <a:ext uri="{FF2B5EF4-FFF2-40B4-BE49-F238E27FC236}">
                <a16:creationId xmlns:a16="http://schemas.microsoft.com/office/drawing/2014/main" id="{EB10A5F5-3EB4-0DA2-71B8-6EB311790732}"/>
              </a:ext>
            </a:extLst>
          </p:cNvPr>
          <p:cNvSpPr txBox="1"/>
          <p:nvPr/>
        </p:nvSpPr>
        <p:spPr>
          <a:xfrm>
            <a:off x="1007327" y="2559205"/>
            <a:ext cx="84767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pt-BR">
              <a:cs typeface="Calibri"/>
            </a:endParaRPr>
          </a:p>
        </p:txBody>
      </p:sp>
      <p:sp>
        <p:nvSpPr>
          <p:cNvPr id="7" name="CaixaDeTexto 6">
            <a:extLst>
              <a:ext uri="{FF2B5EF4-FFF2-40B4-BE49-F238E27FC236}">
                <a16:creationId xmlns:a16="http://schemas.microsoft.com/office/drawing/2014/main" id="{6CA6AF80-4B8B-84F1-DEEE-175E194B2986}"/>
              </a:ext>
            </a:extLst>
          </p:cNvPr>
          <p:cNvSpPr txBox="1"/>
          <p:nvPr/>
        </p:nvSpPr>
        <p:spPr>
          <a:xfrm>
            <a:off x="1059365" y="4469780"/>
            <a:ext cx="46203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a:cs typeface="Calibri"/>
              </a:rPr>
              <a:t>Atividade para casa: Ler o capítulo 8 em casa.</a:t>
            </a:r>
            <a:endParaRPr lang="pt-BR"/>
          </a:p>
        </p:txBody>
      </p:sp>
    </p:spTree>
    <p:extLst>
      <p:ext uri="{BB962C8B-B14F-4D97-AF65-F5344CB8AC3E}">
        <p14:creationId xmlns:p14="http://schemas.microsoft.com/office/powerpoint/2010/main" val="1671638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2"/>
          <a:stretch>
            <a:fillRect/>
          </a:stretch>
        </p:blipFill>
        <p:spPr>
          <a:xfrm>
            <a:off x="1883" y="-2390"/>
            <a:ext cx="12188234" cy="6862783"/>
          </a:xfrm>
          <a:prstGeom prst="rect">
            <a:avLst/>
          </a:prstGeom>
        </p:spPr>
      </p:pic>
      <p:sp>
        <p:nvSpPr>
          <p:cNvPr id="3" name="CaixaDeTexto 2">
            <a:extLst>
              <a:ext uri="{FF2B5EF4-FFF2-40B4-BE49-F238E27FC236}">
                <a16:creationId xmlns:a16="http://schemas.microsoft.com/office/drawing/2014/main" id="{AAB7A38A-4743-5D5D-5114-BFF5470312AD}"/>
              </a:ext>
            </a:extLst>
          </p:cNvPr>
          <p:cNvSpPr txBox="1"/>
          <p:nvPr/>
        </p:nvSpPr>
        <p:spPr>
          <a:xfrm>
            <a:off x="557515" y="2045990"/>
            <a:ext cx="1078760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a:latin typeface="Calibri"/>
                <a:ea typeface="Open Sans"/>
                <a:cs typeface="Open Sans"/>
              </a:rPr>
              <a:t>(EF69LP07)</a:t>
            </a:r>
            <a:r>
              <a:rPr lang="en-US" sz="1400">
                <a:latin typeface="Calibri"/>
                <a:ea typeface="Open Sans"/>
                <a:cs typeface="Open Sans"/>
              </a:rPr>
              <a:t> </a:t>
            </a:r>
            <a:r>
              <a:rPr lang="en-US" sz="1400" err="1">
                <a:latin typeface="Calibri"/>
                <a:ea typeface="Open Sans"/>
                <a:cs typeface="Open Sans"/>
              </a:rPr>
              <a:t>Produzir</a:t>
            </a:r>
            <a:r>
              <a:rPr lang="en-US" sz="1400">
                <a:latin typeface="Calibri"/>
                <a:ea typeface="Open Sans"/>
                <a:cs typeface="Open Sans"/>
              </a:rPr>
              <a:t> </a:t>
            </a:r>
            <a:r>
              <a:rPr lang="en-US" sz="1400" err="1">
                <a:latin typeface="Calibri"/>
                <a:ea typeface="Open Sans"/>
                <a:cs typeface="Open Sans"/>
              </a:rPr>
              <a:t>textos</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diferentes</a:t>
            </a:r>
            <a:r>
              <a:rPr lang="en-US" sz="1400">
                <a:latin typeface="Calibri"/>
                <a:ea typeface="Open Sans"/>
                <a:cs typeface="Open Sans"/>
              </a:rPr>
              <a:t> </a:t>
            </a:r>
            <a:r>
              <a:rPr lang="en-US" sz="1400" err="1">
                <a:latin typeface="Calibri"/>
                <a:ea typeface="Open Sans"/>
                <a:cs typeface="Open Sans"/>
              </a:rPr>
              <a:t>gêneros</a:t>
            </a:r>
            <a:r>
              <a:rPr lang="en-US" sz="1400">
                <a:latin typeface="Calibri"/>
                <a:ea typeface="Open Sans"/>
                <a:cs typeface="Open Sans"/>
              </a:rPr>
              <a:t>, </a:t>
            </a:r>
            <a:r>
              <a:rPr lang="en-US" sz="1400" err="1">
                <a:latin typeface="Calibri"/>
                <a:ea typeface="Open Sans"/>
                <a:cs typeface="Open Sans"/>
              </a:rPr>
              <a:t>considerando</a:t>
            </a:r>
            <a:r>
              <a:rPr lang="en-US" sz="1400">
                <a:latin typeface="Calibri"/>
                <a:ea typeface="Open Sans"/>
                <a:cs typeface="Open Sans"/>
              </a:rPr>
              <a:t> </a:t>
            </a:r>
            <a:r>
              <a:rPr lang="en-US" sz="1400" err="1">
                <a:latin typeface="Calibri"/>
                <a:ea typeface="Open Sans"/>
                <a:cs typeface="Open Sans"/>
              </a:rPr>
              <a:t>sua</a:t>
            </a:r>
            <a:r>
              <a:rPr lang="en-US" sz="1400">
                <a:latin typeface="Calibri"/>
                <a:ea typeface="Open Sans"/>
                <a:cs typeface="Open Sans"/>
              </a:rPr>
              <a:t> </a:t>
            </a:r>
            <a:r>
              <a:rPr lang="en-US" sz="1400" err="1">
                <a:latin typeface="Calibri"/>
                <a:ea typeface="Open Sans"/>
                <a:cs typeface="Open Sans"/>
              </a:rPr>
              <a:t>adequação</a:t>
            </a:r>
            <a:r>
              <a:rPr lang="en-US" sz="1400">
                <a:latin typeface="Calibri"/>
                <a:ea typeface="Open Sans"/>
                <a:cs typeface="Open Sans"/>
              </a:rPr>
              <a:t> </a:t>
            </a:r>
            <a:r>
              <a:rPr lang="en-US" sz="1400" err="1">
                <a:latin typeface="Calibri"/>
                <a:ea typeface="Open Sans"/>
                <a:cs typeface="Open Sans"/>
              </a:rPr>
              <a:t>ao</a:t>
            </a:r>
            <a:r>
              <a:rPr lang="en-US" sz="1400">
                <a:latin typeface="Calibri"/>
                <a:ea typeface="Open Sans"/>
                <a:cs typeface="Open Sans"/>
              </a:rPr>
              <a:t> </a:t>
            </a:r>
            <a:r>
              <a:rPr lang="en-US" sz="1400" err="1">
                <a:latin typeface="Calibri"/>
                <a:ea typeface="Open Sans"/>
                <a:cs typeface="Open Sans"/>
              </a:rPr>
              <a:t>contexto</a:t>
            </a:r>
            <a:r>
              <a:rPr lang="en-US" sz="1400">
                <a:latin typeface="Calibri"/>
                <a:ea typeface="Open Sans"/>
                <a:cs typeface="Open Sans"/>
              </a:rPr>
              <a:t> </a:t>
            </a:r>
            <a:r>
              <a:rPr lang="en-US" sz="1400" err="1">
                <a:latin typeface="Calibri"/>
                <a:ea typeface="Open Sans"/>
                <a:cs typeface="Open Sans"/>
              </a:rPr>
              <a:t>produção</a:t>
            </a:r>
            <a:r>
              <a:rPr lang="en-US" sz="1400">
                <a:latin typeface="Calibri"/>
                <a:ea typeface="Open Sans"/>
                <a:cs typeface="Open Sans"/>
              </a:rPr>
              <a:t> e </a:t>
            </a:r>
            <a:r>
              <a:rPr lang="en-US" sz="1400" err="1">
                <a:latin typeface="Calibri"/>
                <a:ea typeface="Open Sans"/>
                <a:cs typeface="Open Sans"/>
              </a:rPr>
              <a:t>circulação</a:t>
            </a:r>
            <a:r>
              <a:rPr lang="en-US" sz="1400">
                <a:latin typeface="Calibri"/>
                <a:ea typeface="Open Sans"/>
                <a:cs typeface="Open Sans"/>
              </a:rPr>
              <a:t> – </a:t>
            </a:r>
            <a:r>
              <a:rPr lang="en-US" sz="1400" err="1">
                <a:latin typeface="Calibri"/>
                <a:ea typeface="Open Sans"/>
                <a:cs typeface="Open Sans"/>
              </a:rPr>
              <a:t>os</a:t>
            </a:r>
            <a:r>
              <a:rPr lang="en-US" sz="1400">
                <a:latin typeface="Calibri"/>
                <a:ea typeface="Open Sans"/>
                <a:cs typeface="Open Sans"/>
              </a:rPr>
              <a:t> </a:t>
            </a:r>
            <a:r>
              <a:rPr lang="en-US" sz="1400" err="1">
                <a:latin typeface="Calibri"/>
                <a:ea typeface="Open Sans"/>
                <a:cs typeface="Open Sans"/>
              </a:rPr>
              <a:t>enunciadores</a:t>
            </a:r>
            <a:r>
              <a:rPr lang="en-US" sz="1400">
                <a:latin typeface="Calibri"/>
                <a:ea typeface="Open Sans"/>
                <a:cs typeface="Open Sans"/>
              </a:rPr>
              <a:t> </a:t>
            </a:r>
            <a:r>
              <a:rPr lang="en-US" sz="1400" err="1">
                <a:latin typeface="Calibri"/>
                <a:ea typeface="Open Sans"/>
                <a:cs typeface="Open Sans"/>
              </a:rPr>
              <a:t>envolvidos</a:t>
            </a:r>
            <a:r>
              <a:rPr lang="en-US" sz="1400">
                <a:latin typeface="Calibri"/>
                <a:ea typeface="Open Sans"/>
                <a:cs typeface="Open Sans"/>
              </a:rPr>
              <a:t>, </a:t>
            </a:r>
            <a:r>
              <a:rPr lang="en-US" sz="1400" err="1">
                <a:latin typeface="Calibri"/>
                <a:ea typeface="Open Sans"/>
                <a:cs typeface="Open Sans"/>
              </a:rPr>
              <a:t>os</a:t>
            </a:r>
            <a:r>
              <a:rPr lang="en-US" sz="1400">
                <a:latin typeface="Calibri"/>
                <a:ea typeface="Open Sans"/>
                <a:cs typeface="Open Sans"/>
              </a:rPr>
              <a:t> </a:t>
            </a:r>
            <a:r>
              <a:rPr lang="en-US" sz="1400" err="1">
                <a:latin typeface="Calibri"/>
                <a:ea typeface="Open Sans"/>
                <a:cs typeface="Open Sans"/>
              </a:rPr>
              <a:t>objetivos</a:t>
            </a:r>
            <a:r>
              <a:rPr lang="en-US" sz="1400">
                <a:latin typeface="Calibri"/>
                <a:ea typeface="Open Sans"/>
                <a:cs typeface="Open Sans"/>
              </a:rPr>
              <a:t>, o </a:t>
            </a:r>
            <a:r>
              <a:rPr lang="en-US" sz="1400" err="1">
                <a:latin typeface="Calibri"/>
                <a:ea typeface="Open Sans"/>
                <a:cs typeface="Open Sans"/>
              </a:rPr>
              <a:t>gênero</a:t>
            </a:r>
            <a:r>
              <a:rPr lang="en-US" sz="1400">
                <a:latin typeface="Calibri"/>
                <a:ea typeface="Open Sans"/>
                <a:cs typeface="Open Sans"/>
              </a:rPr>
              <a:t>, o </a:t>
            </a:r>
            <a:r>
              <a:rPr lang="en-US" sz="1400" err="1">
                <a:latin typeface="Calibri"/>
                <a:ea typeface="Open Sans"/>
                <a:cs typeface="Open Sans"/>
              </a:rPr>
              <a:t>suporte</a:t>
            </a:r>
            <a:r>
              <a:rPr lang="en-US" sz="1400">
                <a:latin typeface="Calibri"/>
                <a:ea typeface="Open Sans"/>
                <a:cs typeface="Open Sans"/>
              </a:rPr>
              <a:t>, a </a:t>
            </a:r>
            <a:r>
              <a:rPr lang="en-US" sz="1400" err="1">
                <a:latin typeface="Calibri"/>
                <a:ea typeface="Open Sans"/>
                <a:cs typeface="Open Sans"/>
              </a:rPr>
              <a:t>circulação</a:t>
            </a:r>
            <a:r>
              <a:rPr lang="en-US" sz="1400">
                <a:latin typeface="Calibri"/>
                <a:ea typeface="Open Sans"/>
                <a:cs typeface="Open Sans"/>
              </a:rPr>
              <a:t> -, </a:t>
            </a:r>
            <a:r>
              <a:rPr lang="en-US" sz="1400" err="1">
                <a:latin typeface="Calibri"/>
                <a:ea typeface="Open Sans"/>
                <a:cs typeface="Open Sans"/>
              </a:rPr>
              <a:t>ao</a:t>
            </a:r>
            <a:r>
              <a:rPr lang="en-US" sz="1400">
                <a:latin typeface="Calibri"/>
                <a:ea typeface="Open Sans"/>
                <a:cs typeface="Open Sans"/>
              </a:rPr>
              <a:t> modo (</a:t>
            </a:r>
            <a:r>
              <a:rPr lang="en-US" sz="1400" err="1">
                <a:latin typeface="Calibri"/>
                <a:ea typeface="Open Sans"/>
                <a:cs typeface="Open Sans"/>
              </a:rPr>
              <a:t>escrito</a:t>
            </a:r>
            <a:r>
              <a:rPr lang="en-US" sz="1400">
                <a:latin typeface="Calibri"/>
                <a:ea typeface="Open Sans"/>
                <a:cs typeface="Open Sans"/>
              </a:rPr>
              <a:t> </a:t>
            </a:r>
            <a:r>
              <a:rPr lang="en-US" sz="1400" err="1">
                <a:latin typeface="Calibri"/>
                <a:ea typeface="Open Sans"/>
                <a:cs typeface="Open Sans"/>
              </a:rPr>
              <a:t>ou</a:t>
            </a:r>
            <a:r>
              <a:rPr lang="en-US" sz="1400">
                <a:latin typeface="Calibri"/>
                <a:ea typeface="Open Sans"/>
                <a:cs typeface="Open Sans"/>
              </a:rPr>
              <a:t> oral; </a:t>
            </a:r>
            <a:r>
              <a:rPr lang="en-US" sz="1400" err="1">
                <a:latin typeface="Calibri"/>
                <a:ea typeface="Open Sans"/>
                <a:cs typeface="Open Sans"/>
              </a:rPr>
              <a:t>imagem</a:t>
            </a:r>
            <a:r>
              <a:rPr lang="en-US" sz="1400">
                <a:latin typeface="Calibri"/>
                <a:ea typeface="Open Sans"/>
                <a:cs typeface="Open Sans"/>
              </a:rPr>
              <a:t> </a:t>
            </a:r>
            <a:r>
              <a:rPr lang="en-US" sz="1400" err="1">
                <a:latin typeface="Calibri"/>
                <a:ea typeface="Open Sans"/>
                <a:cs typeface="Open Sans"/>
              </a:rPr>
              <a:t>estática</a:t>
            </a:r>
            <a:r>
              <a:rPr lang="en-US" sz="1400">
                <a:latin typeface="Calibri"/>
                <a:ea typeface="Open Sans"/>
                <a:cs typeface="Open Sans"/>
              </a:rPr>
              <a:t> </a:t>
            </a:r>
            <a:r>
              <a:rPr lang="en-US" sz="1400" err="1">
                <a:latin typeface="Calibri"/>
                <a:ea typeface="Open Sans"/>
                <a:cs typeface="Open Sans"/>
              </a:rPr>
              <a:t>ou</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movimento</a:t>
            </a:r>
            <a:r>
              <a:rPr lang="en-US" sz="1400">
                <a:latin typeface="Calibri"/>
                <a:ea typeface="Open Sans"/>
                <a:cs typeface="Open Sans"/>
              </a:rPr>
              <a:t> etc.), à </a:t>
            </a:r>
            <a:r>
              <a:rPr lang="en-US" sz="1400" err="1">
                <a:latin typeface="Calibri"/>
                <a:ea typeface="Open Sans"/>
                <a:cs typeface="Open Sans"/>
              </a:rPr>
              <a:t>variedade</a:t>
            </a:r>
            <a:r>
              <a:rPr lang="en-US" sz="1400">
                <a:latin typeface="Calibri"/>
                <a:ea typeface="Open Sans"/>
                <a:cs typeface="Open Sans"/>
              </a:rPr>
              <a:t> </a:t>
            </a:r>
            <a:r>
              <a:rPr lang="en-US" sz="1400" err="1">
                <a:latin typeface="Calibri"/>
                <a:ea typeface="Open Sans"/>
                <a:cs typeface="Open Sans"/>
              </a:rPr>
              <a:t>linguística</a:t>
            </a:r>
            <a:r>
              <a:rPr lang="en-US" sz="1400">
                <a:latin typeface="Calibri"/>
                <a:ea typeface="Open Sans"/>
                <a:cs typeface="Open Sans"/>
              </a:rPr>
              <a:t> e/</a:t>
            </a:r>
            <a:r>
              <a:rPr lang="en-US" sz="1400" err="1">
                <a:latin typeface="Calibri"/>
                <a:ea typeface="Open Sans"/>
                <a:cs typeface="Open Sans"/>
              </a:rPr>
              <a:t>ou</a:t>
            </a:r>
            <a:r>
              <a:rPr lang="en-US" sz="1400">
                <a:latin typeface="Calibri"/>
                <a:ea typeface="Open Sans"/>
                <a:cs typeface="Open Sans"/>
              </a:rPr>
              <a:t> </a:t>
            </a:r>
            <a:r>
              <a:rPr lang="en-US" sz="1400" err="1">
                <a:latin typeface="Calibri"/>
                <a:ea typeface="Open Sans"/>
                <a:cs typeface="Open Sans"/>
              </a:rPr>
              <a:t>semiótica</a:t>
            </a:r>
            <a:r>
              <a:rPr lang="en-US" sz="1400">
                <a:latin typeface="Calibri"/>
                <a:ea typeface="Open Sans"/>
                <a:cs typeface="Open Sans"/>
              </a:rPr>
              <a:t> </a:t>
            </a:r>
            <a:r>
              <a:rPr lang="en-US" sz="1400" err="1">
                <a:latin typeface="Calibri"/>
                <a:ea typeface="Open Sans"/>
                <a:cs typeface="Open Sans"/>
              </a:rPr>
              <a:t>apropriada</a:t>
            </a:r>
            <a:r>
              <a:rPr lang="en-US" sz="1400">
                <a:latin typeface="Calibri"/>
                <a:ea typeface="Open Sans"/>
                <a:cs typeface="Open Sans"/>
              </a:rPr>
              <a:t> a </a:t>
            </a:r>
            <a:r>
              <a:rPr lang="en-US" sz="1400" err="1">
                <a:latin typeface="Calibri"/>
                <a:ea typeface="Open Sans"/>
                <a:cs typeface="Open Sans"/>
              </a:rPr>
              <a:t>esse</a:t>
            </a:r>
            <a:r>
              <a:rPr lang="en-US" sz="1400">
                <a:latin typeface="Calibri"/>
                <a:ea typeface="Open Sans"/>
                <a:cs typeface="Open Sans"/>
              </a:rPr>
              <a:t> </a:t>
            </a:r>
            <a:r>
              <a:rPr lang="en-US" sz="1400" err="1">
                <a:latin typeface="Calibri"/>
                <a:ea typeface="Open Sans"/>
                <a:cs typeface="Open Sans"/>
              </a:rPr>
              <a:t>contexto</a:t>
            </a:r>
            <a:r>
              <a:rPr lang="en-US" sz="1400">
                <a:latin typeface="Calibri"/>
                <a:ea typeface="Open Sans"/>
                <a:cs typeface="Open Sans"/>
              </a:rPr>
              <a:t>, à </a:t>
            </a:r>
            <a:r>
              <a:rPr lang="en-US" sz="1400" err="1">
                <a:latin typeface="Calibri"/>
                <a:ea typeface="Open Sans"/>
                <a:cs typeface="Open Sans"/>
              </a:rPr>
              <a:t>construção</a:t>
            </a:r>
            <a:r>
              <a:rPr lang="en-US" sz="1400">
                <a:latin typeface="Calibri"/>
                <a:ea typeface="Open Sans"/>
                <a:cs typeface="Open Sans"/>
              </a:rPr>
              <a:t> da </a:t>
            </a:r>
            <a:r>
              <a:rPr lang="en-US" sz="1400" err="1">
                <a:latin typeface="Calibri"/>
                <a:ea typeface="Open Sans"/>
                <a:cs typeface="Open Sans"/>
              </a:rPr>
              <a:t>textualidade</a:t>
            </a:r>
            <a:r>
              <a:rPr lang="en-US" sz="1400">
                <a:latin typeface="Calibri"/>
                <a:ea typeface="Open Sans"/>
                <a:cs typeface="Open Sans"/>
              </a:rPr>
              <a:t> </a:t>
            </a:r>
            <a:r>
              <a:rPr lang="en-US" sz="1400" err="1">
                <a:latin typeface="Calibri"/>
                <a:ea typeface="Open Sans"/>
                <a:cs typeface="Open Sans"/>
              </a:rPr>
              <a:t>relacionada</a:t>
            </a:r>
            <a:r>
              <a:rPr lang="en-US" sz="1400">
                <a:latin typeface="Calibri"/>
                <a:ea typeface="Open Sans"/>
                <a:cs typeface="Open Sans"/>
              </a:rPr>
              <a:t> </a:t>
            </a:r>
            <a:r>
              <a:rPr lang="en-US" sz="1400" err="1">
                <a:latin typeface="Calibri"/>
                <a:ea typeface="Open Sans"/>
                <a:cs typeface="Open Sans"/>
              </a:rPr>
              <a:t>às</a:t>
            </a:r>
            <a:r>
              <a:rPr lang="en-US" sz="1400">
                <a:latin typeface="Calibri"/>
                <a:ea typeface="Open Sans"/>
                <a:cs typeface="Open Sans"/>
              </a:rPr>
              <a:t> </a:t>
            </a:r>
            <a:r>
              <a:rPr lang="en-US" sz="1400" err="1">
                <a:latin typeface="Calibri"/>
                <a:ea typeface="Open Sans"/>
                <a:cs typeface="Open Sans"/>
              </a:rPr>
              <a:t>propriedades</a:t>
            </a:r>
            <a:r>
              <a:rPr lang="en-US" sz="1400">
                <a:latin typeface="Calibri"/>
                <a:ea typeface="Open Sans"/>
                <a:cs typeface="Open Sans"/>
              </a:rPr>
              <a:t> </a:t>
            </a:r>
            <a:r>
              <a:rPr lang="en-US" sz="1400" err="1">
                <a:latin typeface="Calibri"/>
                <a:ea typeface="Open Sans"/>
                <a:cs typeface="Open Sans"/>
              </a:rPr>
              <a:t>textuais</a:t>
            </a:r>
            <a:r>
              <a:rPr lang="en-US" sz="1400">
                <a:latin typeface="Calibri"/>
                <a:ea typeface="Open Sans"/>
                <a:cs typeface="Open Sans"/>
              </a:rPr>
              <a:t> e do </a:t>
            </a:r>
            <a:r>
              <a:rPr lang="en-US" sz="1400" err="1">
                <a:latin typeface="Calibri"/>
                <a:ea typeface="Open Sans"/>
                <a:cs typeface="Open Sans"/>
              </a:rPr>
              <a:t>gênero</a:t>
            </a:r>
            <a:r>
              <a:rPr lang="en-US" sz="1400">
                <a:latin typeface="Calibri"/>
                <a:ea typeface="Open Sans"/>
                <a:cs typeface="Open Sans"/>
              </a:rPr>
              <a:t>), </a:t>
            </a:r>
            <a:r>
              <a:rPr lang="en-US" sz="1400" err="1">
                <a:latin typeface="Calibri"/>
                <a:ea typeface="Open Sans"/>
                <a:cs typeface="Open Sans"/>
              </a:rPr>
              <a:t>utilizando</a:t>
            </a:r>
            <a:r>
              <a:rPr lang="en-US" sz="1400">
                <a:latin typeface="Calibri"/>
                <a:ea typeface="Open Sans"/>
                <a:cs typeface="Open Sans"/>
              </a:rPr>
              <a:t> </a:t>
            </a:r>
            <a:r>
              <a:rPr lang="en-US" sz="1400" err="1">
                <a:latin typeface="Calibri"/>
                <a:ea typeface="Open Sans"/>
                <a:cs typeface="Open Sans"/>
              </a:rPr>
              <a:t>estratégias</a:t>
            </a:r>
            <a:r>
              <a:rPr lang="en-US" sz="1400">
                <a:latin typeface="Calibri"/>
                <a:ea typeface="Open Sans"/>
                <a:cs typeface="Open Sans"/>
              </a:rPr>
              <a:t> de </a:t>
            </a:r>
            <a:r>
              <a:rPr lang="en-US" sz="1400" err="1">
                <a:latin typeface="Calibri"/>
                <a:ea typeface="Open Sans"/>
                <a:cs typeface="Open Sans"/>
              </a:rPr>
              <a:t>planejamento</a:t>
            </a:r>
            <a:r>
              <a:rPr lang="en-US" sz="1400">
                <a:latin typeface="Calibri"/>
                <a:ea typeface="Open Sans"/>
                <a:cs typeface="Open Sans"/>
              </a:rPr>
              <a:t>, </a:t>
            </a:r>
            <a:r>
              <a:rPr lang="en-US" sz="1400" err="1">
                <a:latin typeface="Calibri"/>
                <a:ea typeface="Open Sans"/>
                <a:cs typeface="Open Sans"/>
              </a:rPr>
              <a:t>elaboração</a:t>
            </a:r>
            <a:r>
              <a:rPr lang="en-US" sz="1400">
                <a:latin typeface="Calibri"/>
                <a:ea typeface="Open Sans"/>
                <a:cs typeface="Open Sans"/>
              </a:rPr>
              <a:t>, </a:t>
            </a:r>
            <a:r>
              <a:rPr lang="en-US" sz="1400" err="1">
                <a:latin typeface="Calibri"/>
                <a:ea typeface="Open Sans"/>
                <a:cs typeface="Open Sans"/>
              </a:rPr>
              <a:t>revisão</a:t>
            </a:r>
            <a:r>
              <a:rPr lang="en-US" sz="1400">
                <a:latin typeface="Calibri"/>
                <a:ea typeface="Open Sans"/>
                <a:cs typeface="Open Sans"/>
              </a:rPr>
              <a:t>, </a:t>
            </a:r>
            <a:r>
              <a:rPr lang="en-US" sz="1400" err="1">
                <a:latin typeface="Calibri"/>
                <a:ea typeface="Open Sans"/>
                <a:cs typeface="Open Sans"/>
              </a:rPr>
              <a:t>edição</a:t>
            </a:r>
            <a:r>
              <a:rPr lang="en-US" sz="1400">
                <a:latin typeface="Calibri"/>
                <a:ea typeface="Open Sans"/>
                <a:cs typeface="Open Sans"/>
              </a:rPr>
              <a:t>, </a:t>
            </a:r>
            <a:r>
              <a:rPr lang="en-US" sz="1400" err="1">
                <a:latin typeface="Calibri"/>
                <a:ea typeface="Open Sans"/>
                <a:cs typeface="Open Sans"/>
              </a:rPr>
              <a:t>reescrita</a:t>
            </a:r>
            <a:r>
              <a:rPr lang="en-US" sz="1400">
                <a:latin typeface="Calibri"/>
                <a:ea typeface="Open Sans"/>
                <a:cs typeface="Open Sans"/>
              </a:rPr>
              <a:t>/</a:t>
            </a:r>
            <a:r>
              <a:rPr lang="en-US" sz="1400" i="1">
                <a:latin typeface="Calibri"/>
                <a:ea typeface="Open Sans"/>
                <a:cs typeface="Open Sans"/>
              </a:rPr>
              <a:t>redesign</a:t>
            </a:r>
            <a:r>
              <a:rPr lang="en-US" sz="1400">
                <a:latin typeface="Calibri"/>
                <a:ea typeface="Open Sans"/>
                <a:cs typeface="Open Sans"/>
              </a:rPr>
              <a:t> e </a:t>
            </a:r>
            <a:r>
              <a:rPr lang="en-US" sz="1400" err="1">
                <a:latin typeface="Calibri"/>
                <a:ea typeface="Open Sans"/>
                <a:cs typeface="Open Sans"/>
              </a:rPr>
              <a:t>avaliação</a:t>
            </a:r>
            <a:r>
              <a:rPr lang="en-US" sz="1400">
                <a:latin typeface="Calibri"/>
                <a:ea typeface="Open Sans"/>
                <a:cs typeface="Open Sans"/>
              </a:rPr>
              <a:t> de </a:t>
            </a:r>
            <a:r>
              <a:rPr lang="en-US" sz="1400" err="1">
                <a:latin typeface="Calibri"/>
                <a:ea typeface="Open Sans"/>
                <a:cs typeface="Open Sans"/>
              </a:rPr>
              <a:t>textos</a:t>
            </a:r>
            <a:r>
              <a:rPr lang="en-US" sz="1400">
                <a:latin typeface="Calibri"/>
                <a:ea typeface="Open Sans"/>
                <a:cs typeface="Open Sans"/>
              </a:rPr>
              <a:t>, para, com a </a:t>
            </a:r>
            <a:r>
              <a:rPr lang="en-US" sz="1400" err="1">
                <a:latin typeface="Calibri"/>
                <a:ea typeface="Open Sans"/>
                <a:cs typeface="Open Sans"/>
              </a:rPr>
              <a:t>ajuda</a:t>
            </a:r>
            <a:r>
              <a:rPr lang="en-US" sz="1400">
                <a:latin typeface="Calibri"/>
                <a:ea typeface="Open Sans"/>
                <a:cs typeface="Open Sans"/>
              </a:rPr>
              <a:t> do professor e a </a:t>
            </a:r>
            <a:r>
              <a:rPr lang="en-US" sz="1400" err="1">
                <a:latin typeface="Calibri"/>
                <a:ea typeface="Open Sans"/>
                <a:cs typeface="Open Sans"/>
              </a:rPr>
              <a:t>colaboração</a:t>
            </a:r>
            <a:r>
              <a:rPr lang="en-US" sz="1400">
                <a:latin typeface="Calibri"/>
                <a:ea typeface="Open Sans"/>
                <a:cs typeface="Open Sans"/>
              </a:rPr>
              <a:t> dos </a:t>
            </a:r>
            <a:r>
              <a:rPr lang="en-US" sz="1400" err="1">
                <a:latin typeface="Calibri"/>
                <a:ea typeface="Open Sans"/>
                <a:cs typeface="Open Sans"/>
              </a:rPr>
              <a:t>colegas</a:t>
            </a:r>
            <a:r>
              <a:rPr lang="en-US" sz="1400">
                <a:latin typeface="Calibri"/>
                <a:ea typeface="Open Sans"/>
                <a:cs typeface="Open Sans"/>
              </a:rPr>
              <a:t>, </a:t>
            </a:r>
            <a:r>
              <a:rPr lang="en-US" sz="1400" err="1">
                <a:latin typeface="Calibri"/>
                <a:ea typeface="Open Sans"/>
                <a:cs typeface="Open Sans"/>
              </a:rPr>
              <a:t>corrigir</a:t>
            </a:r>
            <a:r>
              <a:rPr lang="en-US" sz="1400">
                <a:latin typeface="Calibri"/>
                <a:ea typeface="Open Sans"/>
                <a:cs typeface="Open Sans"/>
              </a:rPr>
              <a:t> e </a:t>
            </a:r>
            <a:r>
              <a:rPr lang="en-US" sz="1400" err="1">
                <a:latin typeface="Calibri"/>
                <a:ea typeface="Open Sans"/>
                <a:cs typeface="Open Sans"/>
              </a:rPr>
              <a:t>aprimorar</a:t>
            </a:r>
            <a:r>
              <a:rPr lang="en-US" sz="1400">
                <a:latin typeface="Calibri"/>
                <a:ea typeface="Open Sans"/>
                <a:cs typeface="Open Sans"/>
              </a:rPr>
              <a:t> as </a:t>
            </a:r>
            <a:r>
              <a:rPr lang="en-US" sz="1400" err="1">
                <a:latin typeface="Calibri"/>
                <a:ea typeface="Open Sans"/>
                <a:cs typeface="Open Sans"/>
              </a:rPr>
              <a:t>produções</a:t>
            </a:r>
            <a:r>
              <a:rPr lang="en-US" sz="1400">
                <a:latin typeface="Calibri"/>
                <a:ea typeface="Open Sans"/>
                <a:cs typeface="Open Sans"/>
              </a:rPr>
              <a:t> </a:t>
            </a:r>
            <a:r>
              <a:rPr lang="en-US" sz="1400" err="1">
                <a:latin typeface="Calibri"/>
                <a:ea typeface="Open Sans"/>
                <a:cs typeface="Open Sans"/>
              </a:rPr>
              <a:t>realizadas</a:t>
            </a:r>
            <a:r>
              <a:rPr lang="en-US" sz="1400">
                <a:latin typeface="Calibri"/>
                <a:ea typeface="Open Sans"/>
                <a:cs typeface="Open Sans"/>
              </a:rPr>
              <a:t>, </a:t>
            </a:r>
            <a:r>
              <a:rPr lang="en-US" sz="1400" err="1">
                <a:latin typeface="Calibri"/>
                <a:ea typeface="Open Sans"/>
                <a:cs typeface="Open Sans"/>
              </a:rPr>
              <a:t>fazendo</a:t>
            </a:r>
            <a:r>
              <a:rPr lang="en-US" sz="1400">
                <a:latin typeface="Calibri"/>
                <a:ea typeface="Open Sans"/>
                <a:cs typeface="Open Sans"/>
              </a:rPr>
              <a:t> cortes, </a:t>
            </a:r>
            <a:r>
              <a:rPr lang="en-US" sz="1400" err="1">
                <a:latin typeface="Calibri"/>
                <a:ea typeface="Open Sans"/>
                <a:cs typeface="Open Sans"/>
              </a:rPr>
              <a:t>acréscimos</a:t>
            </a:r>
            <a:r>
              <a:rPr lang="en-US" sz="1400">
                <a:latin typeface="Calibri"/>
                <a:ea typeface="Open Sans"/>
                <a:cs typeface="Open Sans"/>
              </a:rPr>
              <a:t>, </a:t>
            </a:r>
            <a:r>
              <a:rPr lang="en-US" sz="1400" err="1">
                <a:latin typeface="Calibri"/>
                <a:ea typeface="Open Sans"/>
                <a:cs typeface="Open Sans"/>
              </a:rPr>
              <a:t>reformulações</a:t>
            </a:r>
            <a:r>
              <a:rPr lang="en-US" sz="1400">
                <a:latin typeface="Calibri"/>
                <a:ea typeface="Open Sans"/>
                <a:cs typeface="Open Sans"/>
              </a:rPr>
              <a:t>, </a:t>
            </a:r>
            <a:r>
              <a:rPr lang="en-US" sz="1400" err="1">
                <a:latin typeface="Calibri"/>
                <a:ea typeface="Open Sans"/>
                <a:cs typeface="Open Sans"/>
              </a:rPr>
              <a:t>correções</a:t>
            </a:r>
            <a:r>
              <a:rPr lang="en-US" sz="1400">
                <a:latin typeface="Calibri"/>
                <a:ea typeface="Open Sans"/>
                <a:cs typeface="Open Sans"/>
              </a:rPr>
              <a:t> de </a:t>
            </a:r>
            <a:r>
              <a:rPr lang="en-US" sz="1400" err="1">
                <a:latin typeface="Calibri"/>
                <a:ea typeface="Open Sans"/>
                <a:cs typeface="Open Sans"/>
              </a:rPr>
              <a:t>concordância</a:t>
            </a:r>
            <a:r>
              <a:rPr lang="en-US" sz="1400">
                <a:latin typeface="Calibri"/>
                <a:ea typeface="Open Sans"/>
                <a:cs typeface="Open Sans"/>
              </a:rPr>
              <a:t>, </a:t>
            </a:r>
            <a:r>
              <a:rPr lang="en-US" sz="1400" err="1">
                <a:latin typeface="Calibri"/>
                <a:ea typeface="Open Sans"/>
                <a:cs typeface="Open Sans"/>
              </a:rPr>
              <a:t>ortografia</a:t>
            </a:r>
            <a:r>
              <a:rPr lang="en-US" sz="1400">
                <a:latin typeface="Calibri"/>
                <a:ea typeface="Open Sans"/>
                <a:cs typeface="Open Sans"/>
              </a:rPr>
              <a:t>, </a:t>
            </a:r>
            <a:r>
              <a:rPr lang="en-US" sz="1400" err="1">
                <a:latin typeface="Calibri"/>
                <a:ea typeface="Open Sans"/>
                <a:cs typeface="Open Sans"/>
              </a:rPr>
              <a:t>pontuação</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textos</a:t>
            </a:r>
            <a:r>
              <a:rPr lang="en-US" sz="1400">
                <a:latin typeface="Calibri"/>
                <a:ea typeface="Open Sans"/>
                <a:cs typeface="Open Sans"/>
              </a:rPr>
              <a:t> e </a:t>
            </a:r>
            <a:r>
              <a:rPr lang="en-US" sz="1400" err="1">
                <a:latin typeface="Calibri"/>
                <a:ea typeface="Open Sans"/>
                <a:cs typeface="Open Sans"/>
              </a:rPr>
              <a:t>editando</a:t>
            </a:r>
            <a:r>
              <a:rPr lang="en-US" sz="1400">
                <a:latin typeface="Calibri"/>
                <a:ea typeface="Open Sans"/>
                <a:cs typeface="Open Sans"/>
              </a:rPr>
              <a:t> imagens, </a:t>
            </a:r>
            <a:r>
              <a:rPr lang="en-US" sz="1400" err="1">
                <a:latin typeface="Calibri"/>
                <a:ea typeface="Open Sans"/>
                <a:cs typeface="Open Sans"/>
              </a:rPr>
              <a:t>arquivos</a:t>
            </a:r>
            <a:r>
              <a:rPr lang="en-US" sz="1400">
                <a:latin typeface="Calibri"/>
                <a:ea typeface="Open Sans"/>
                <a:cs typeface="Open Sans"/>
              </a:rPr>
              <a:t> </a:t>
            </a:r>
            <a:r>
              <a:rPr lang="en-US" sz="1400" err="1">
                <a:latin typeface="Calibri"/>
                <a:ea typeface="Open Sans"/>
                <a:cs typeface="Open Sans"/>
              </a:rPr>
              <a:t>sonoros</a:t>
            </a:r>
            <a:r>
              <a:rPr lang="en-US" sz="1400">
                <a:latin typeface="Calibri"/>
                <a:ea typeface="Open Sans"/>
                <a:cs typeface="Open Sans"/>
              </a:rPr>
              <a:t>, </a:t>
            </a:r>
            <a:r>
              <a:rPr lang="en-US" sz="1400" err="1">
                <a:latin typeface="Calibri"/>
                <a:ea typeface="Open Sans"/>
                <a:cs typeface="Open Sans"/>
              </a:rPr>
              <a:t>fazendo</a:t>
            </a:r>
            <a:r>
              <a:rPr lang="en-US" sz="1400">
                <a:latin typeface="Calibri"/>
                <a:ea typeface="Open Sans"/>
                <a:cs typeface="Open Sans"/>
              </a:rPr>
              <a:t> cortes, </a:t>
            </a:r>
            <a:r>
              <a:rPr lang="en-US" sz="1400" err="1">
                <a:latin typeface="Calibri"/>
                <a:ea typeface="Open Sans"/>
                <a:cs typeface="Open Sans"/>
              </a:rPr>
              <a:t>acréscimos</a:t>
            </a:r>
            <a:r>
              <a:rPr lang="en-US" sz="1400">
                <a:latin typeface="Calibri"/>
                <a:ea typeface="Open Sans"/>
                <a:cs typeface="Open Sans"/>
              </a:rPr>
              <a:t>, </a:t>
            </a:r>
            <a:r>
              <a:rPr lang="en-US" sz="1400" err="1">
                <a:latin typeface="Calibri"/>
                <a:ea typeface="Open Sans"/>
                <a:cs typeface="Open Sans"/>
              </a:rPr>
              <a:t>ajustes</a:t>
            </a:r>
            <a:r>
              <a:rPr lang="en-US" sz="1400">
                <a:latin typeface="Calibri"/>
                <a:ea typeface="Open Sans"/>
                <a:cs typeface="Open Sans"/>
              </a:rPr>
              <a:t>, </a:t>
            </a:r>
            <a:r>
              <a:rPr lang="en-US" sz="1400" err="1">
                <a:latin typeface="Calibri"/>
                <a:ea typeface="Open Sans"/>
                <a:cs typeface="Open Sans"/>
              </a:rPr>
              <a:t>acrescentando</a:t>
            </a:r>
            <a:r>
              <a:rPr lang="en-US" sz="1400">
                <a:latin typeface="Calibri"/>
                <a:ea typeface="Open Sans"/>
                <a:cs typeface="Open Sans"/>
              </a:rPr>
              <a:t>/</a:t>
            </a:r>
            <a:r>
              <a:rPr lang="en-US" sz="1400" err="1">
                <a:latin typeface="Calibri"/>
                <a:ea typeface="Open Sans"/>
                <a:cs typeface="Open Sans"/>
              </a:rPr>
              <a:t>alterando</a:t>
            </a:r>
            <a:r>
              <a:rPr lang="en-US" sz="1400">
                <a:latin typeface="Calibri"/>
                <a:ea typeface="Open Sans"/>
                <a:cs typeface="Open Sans"/>
              </a:rPr>
              <a:t> </a:t>
            </a:r>
            <a:r>
              <a:rPr lang="en-US" sz="1400" err="1">
                <a:latin typeface="Calibri"/>
                <a:ea typeface="Open Sans"/>
                <a:cs typeface="Open Sans"/>
              </a:rPr>
              <a:t>efeitos</a:t>
            </a:r>
            <a:r>
              <a:rPr lang="en-US" sz="1400">
                <a:latin typeface="Calibri"/>
                <a:ea typeface="Open Sans"/>
                <a:cs typeface="Open Sans"/>
              </a:rPr>
              <a:t>, </a:t>
            </a:r>
            <a:r>
              <a:rPr lang="en-US" sz="1400" err="1">
                <a:latin typeface="Calibri"/>
                <a:ea typeface="Open Sans"/>
                <a:cs typeface="Open Sans"/>
              </a:rPr>
              <a:t>ordenamentos</a:t>
            </a:r>
            <a:r>
              <a:rPr lang="en-US" sz="1400">
                <a:latin typeface="Calibri"/>
                <a:ea typeface="Open Sans"/>
                <a:cs typeface="Open Sans"/>
              </a:rPr>
              <a:t> etc.</a:t>
            </a:r>
            <a:endParaRPr lang="en-US" sz="1400">
              <a:latin typeface="Calibri"/>
            </a:endParaRPr>
          </a:p>
        </p:txBody>
      </p:sp>
      <p:sp>
        <p:nvSpPr>
          <p:cNvPr id="4" name="CaixaDeTexto 3">
            <a:extLst>
              <a:ext uri="{FF2B5EF4-FFF2-40B4-BE49-F238E27FC236}">
                <a16:creationId xmlns:a16="http://schemas.microsoft.com/office/drawing/2014/main" id="{05FE58AD-2733-CE2E-82BE-0A1EA5A08800}"/>
              </a:ext>
            </a:extLst>
          </p:cNvPr>
          <p:cNvSpPr txBox="1"/>
          <p:nvPr/>
        </p:nvSpPr>
        <p:spPr>
          <a:xfrm>
            <a:off x="557514" y="3556463"/>
            <a:ext cx="10787605"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a:latin typeface="Calibri"/>
                <a:ea typeface="Open Sans"/>
                <a:cs typeface="Open Sans"/>
              </a:rPr>
              <a:t>(EF69LP13)</a:t>
            </a:r>
            <a:r>
              <a:rPr lang="en-US" sz="1400">
                <a:latin typeface="Calibri"/>
                <a:ea typeface="Open Sans"/>
                <a:cs typeface="Open Sans"/>
              </a:rPr>
              <a:t> </a:t>
            </a:r>
            <a:r>
              <a:rPr lang="en-US" sz="1400" err="1">
                <a:latin typeface="Calibri"/>
                <a:ea typeface="Open Sans"/>
                <a:cs typeface="Open Sans"/>
              </a:rPr>
              <a:t>Engajar</a:t>
            </a:r>
            <a:r>
              <a:rPr lang="en-US" sz="1400">
                <a:latin typeface="Calibri"/>
                <a:ea typeface="Open Sans"/>
                <a:cs typeface="Open Sans"/>
              </a:rPr>
              <a:t>-se e </a:t>
            </a:r>
            <a:r>
              <a:rPr lang="en-US" sz="1400" err="1">
                <a:latin typeface="Calibri"/>
                <a:ea typeface="Open Sans"/>
                <a:cs typeface="Open Sans"/>
              </a:rPr>
              <a:t>contribuir</a:t>
            </a:r>
            <a:r>
              <a:rPr lang="en-US" sz="1400">
                <a:latin typeface="Calibri"/>
                <a:ea typeface="Open Sans"/>
                <a:cs typeface="Open Sans"/>
              </a:rPr>
              <a:t> com a </a:t>
            </a:r>
            <a:r>
              <a:rPr lang="en-US" sz="1400" err="1">
                <a:latin typeface="Calibri"/>
                <a:ea typeface="Open Sans"/>
                <a:cs typeface="Open Sans"/>
              </a:rPr>
              <a:t>busca</a:t>
            </a:r>
            <a:r>
              <a:rPr lang="en-US" sz="1400">
                <a:latin typeface="Calibri"/>
                <a:ea typeface="Open Sans"/>
                <a:cs typeface="Open Sans"/>
              </a:rPr>
              <a:t> de </a:t>
            </a:r>
            <a:r>
              <a:rPr lang="en-US" sz="1400" err="1">
                <a:latin typeface="Calibri"/>
                <a:ea typeface="Open Sans"/>
                <a:cs typeface="Open Sans"/>
              </a:rPr>
              <a:t>conclusões</a:t>
            </a:r>
            <a:r>
              <a:rPr lang="en-US" sz="1400">
                <a:latin typeface="Calibri"/>
                <a:ea typeface="Open Sans"/>
                <a:cs typeface="Open Sans"/>
              </a:rPr>
              <a:t> </a:t>
            </a:r>
            <a:r>
              <a:rPr lang="en-US" sz="1400" err="1">
                <a:latin typeface="Calibri"/>
                <a:ea typeface="Open Sans"/>
                <a:cs typeface="Open Sans"/>
              </a:rPr>
              <a:t>comuns</a:t>
            </a:r>
            <a:r>
              <a:rPr lang="en-US" sz="1400">
                <a:latin typeface="Calibri"/>
                <a:ea typeface="Open Sans"/>
                <a:cs typeface="Open Sans"/>
              </a:rPr>
              <a:t> </a:t>
            </a:r>
            <a:r>
              <a:rPr lang="en-US" sz="1400" err="1">
                <a:latin typeface="Calibri"/>
                <a:ea typeface="Open Sans"/>
                <a:cs typeface="Open Sans"/>
              </a:rPr>
              <a:t>relativas</a:t>
            </a:r>
            <a:r>
              <a:rPr lang="en-US" sz="1400">
                <a:latin typeface="Calibri"/>
                <a:ea typeface="Open Sans"/>
                <a:cs typeface="Open Sans"/>
              </a:rPr>
              <a:t> a </a:t>
            </a:r>
            <a:r>
              <a:rPr lang="en-US" sz="1400" err="1">
                <a:latin typeface="Calibri"/>
                <a:ea typeface="Open Sans"/>
                <a:cs typeface="Open Sans"/>
              </a:rPr>
              <a:t>problemas</a:t>
            </a:r>
            <a:r>
              <a:rPr lang="en-US" sz="1400">
                <a:latin typeface="Calibri"/>
                <a:ea typeface="Open Sans"/>
                <a:cs typeface="Open Sans"/>
              </a:rPr>
              <a:t>, </a:t>
            </a:r>
            <a:r>
              <a:rPr lang="en-US" sz="1400" err="1">
                <a:latin typeface="Calibri"/>
                <a:ea typeface="Open Sans"/>
                <a:cs typeface="Open Sans"/>
              </a:rPr>
              <a:t>temas</a:t>
            </a:r>
            <a:r>
              <a:rPr lang="en-US" sz="1400">
                <a:latin typeface="Calibri"/>
                <a:ea typeface="Open Sans"/>
                <a:cs typeface="Open Sans"/>
              </a:rPr>
              <a:t> </a:t>
            </a:r>
            <a:r>
              <a:rPr lang="en-US" sz="1400" err="1">
                <a:latin typeface="Calibri"/>
                <a:ea typeface="Open Sans"/>
                <a:cs typeface="Open Sans"/>
              </a:rPr>
              <a:t>ou</a:t>
            </a:r>
            <a:r>
              <a:rPr lang="en-US" sz="1400">
                <a:latin typeface="Calibri"/>
                <a:ea typeface="Open Sans"/>
                <a:cs typeface="Open Sans"/>
              </a:rPr>
              <a:t> </a:t>
            </a:r>
            <a:r>
              <a:rPr lang="en-US" sz="1400" err="1">
                <a:latin typeface="Calibri"/>
                <a:ea typeface="Open Sans"/>
                <a:cs typeface="Open Sans"/>
              </a:rPr>
              <a:t>questões</a:t>
            </a:r>
            <a:r>
              <a:rPr lang="en-US" sz="1400">
                <a:latin typeface="Calibri"/>
                <a:ea typeface="Open Sans"/>
                <a:cs typeface="Open Sans"/>
              </a:rPr>
              <a:t> </a:t>
            </a:r>
            <a:r>
              <a:rPr lang="en-US" sz="1400" err="1">
                <a:latin typeface="Calibri"/>
                <a:ea typeface="Open Sans"/>
                <a:cs typeface="Open Sans"/>
              </a:rPr>
              <a:t>polêmicas</a:t>
            </a:r>
            <a:r>
              <a:rPr lang="en-US" sz="1400">
                <a:latin typeface="Calibri"/>
                <a:ea typeface="Open Sans"/>
                <a:cs typeface="Open Sans"/>
              </a:rPr>
              <a:t> de interesse da </a:t>
            </a:r>
            <a:r>
              <a:rPr lang="en-US" sz="1400" err="1">
                <a:latin typeface="Calibri"/>
                <a:ea typeface="Open Sans"/>
                <a:cs typeface="Open Sans"/>
              </a:rPr>
              <a:t>turma</a:t>
            </a:r>
            <a:r>
              <a:rPr lang="en-US" sz="1400">
                <a:latin typeface="Calibri"/>
                <a:ea typeface="Open Sans"/>
                <a:cs typeface="Open Sans"/>
              </a:rPr>
              <a:t> e/</a:t>
            </a:r>
            <a:r>
              <a:rPr lang="en-US" sz="1400" err="1">
                <a:latin typeface="Calibri"/>
                <a:ea typeface="Open Sans"/>
                <a:cs typeface="Open Sans"/>
              </a:rPr>
              <a:t>ou</a:t>
            </a:r>
            <a:r>
              <a:rPr lang="en-US" sz="1400">
                <a:latin typeface="Calibri"/>
                <a:ea typeface="Open Sans"/>
                <a:cs typeface="Open Sans"/>
              </a:rPr>
              <a:t> de </a:t>
            </a:r>
            <a:r>
              <a:rPr lang="en-US" sz="1400" err="1">
                <a:latin typeface="Calibri"/>
                <a:ea typeface="Open Sans"/>
                <a:cs typeface="Open Sans"/>
              </a:rPr>
              <a:t>relevância</a:t>
            </a:r>
            <a:r>
              <a:rPr lang="en-US" sz="1400">
                <a:latin typeface="Calibri"/>
                <a:ea typeface="Open Sans"/>
                <a:cs typeface="Open Sans"/>
              </a:rPr>
              <a:t> social.</a:t>
            </a:r>
            <a:br>
              <a:rPr lang="en-US" sz="1400"/>
            </a:br>
            <a:r>
              <a:rPr lang="en-US" sz="1400" b="1">
                <a:latin typeface="Calibri"/>
                <a:ea typeface="Open Sans"/>
                <a:cs typeface="Open Sans"/>
              </a:rPr>
              <a:t>(EF69LP14)</a:t>
            </a:r>
            <a:r>
              <a:rPr lang="en-US" sz="1400">
                <a:latin typeface="Calibri"/>
                <a:ea typeface="Open Sans"/>
                <a:cs typeface="Open Sans"/>
              </a:rPr>
              <a:t> Formular </a:t>
            </a:r>
            <a:r>
              <a:rPr lang="en-US" sz="1400" err="1">
                <a:latin typeface="Calibri"/>
                <a:ea typeface="Open Sans"/>
                <a:cs typeface="Open Sans"/>
              </a:rPr>
              <a:t>perguntas</a:t>
            </a:r>
            <a:r>
              <a:rPr lang="en-US" sz="1400">
                <a:latin typeface="Calibri"/>
                <a:ea typeface="Open Sans"/>
                <a:cs typeface="Open Sans"/>
              </a:rPr>
              <a:t> e </a:t>
            </a:r>
            <a:r>
              <a:rPr lang="en-US" sz="1400" err="1">
                <a:latin typeface="Calibri"/>
                <a:ea typeface="Open Sans"/>
                <a:cs typeface="Open Sans"/>
              </a:rPr>
              <a:t>decompor</a:t>
            </a:r>
            <a:r>
              <a:rPr lang="en-US" sz="1400">
                <a:latin typeface="Calibri"/>
                <a:ea typeface="Open Sans"/>
                <a:cs typeface="Open Sans"/>
              </a:rPr>
              <a:t>, com a </a:t>
            </a:r>
            <a:r>
              <a:rPr lang="en-US" sz="1400" err="1">
                <a:latin typeface="Calibri"/>
                <a:ea typeface="Open Sans"/>
                <a:cs typeface="Open Sans"/>
              </a:rPr>
              <a:t>ajuda</a:t>
            </a:r>
            <a:r>
              <a:rPr lang="en-US" sz="1400">
                <a:latin typeface="Calibri"/>
                <a:ea typeface="Open Sans"/>
                <a:cs typeface="Open Sans"/>
              </a:rPr>
              <a:t> dos </a:t>
            </a:r>
            <a:r>
              <a:rPr lang="en-US" sz="1400" err="1">
                <a:latin typeface="Calibri"/>
                <a:ea typeface="Open Sans"/>
                <a:cs typeface="Open Sans"/>
              </a:rPr>
              <a:t>colegas</a:t>
            </a:r>
            <a:r>
              <a:rPr lang="en-US" sz="1400">
                <a:latin typeface="Calibri"/>
                <a:ea typeface="Open Sans"/>
                <a:cs typeface="Open Sans"/>
              </a:rPr>
              <a:t> e dos </a:t>
            </a:r>
            <a:r>
              <a:rPr lang="en-US" sz="1400" err="1">
                <a:latin typeface="Calibri"/>
                <a:ea typeface="Open Sans"/>
                <a:cs typeface="Open Sans"/>
              </a:rPr>
              <a:t>professores</a:t>
            </a:r>
            <a:r>
              <a:rPr lang="en-US" sz="1400">
                <a:latin typeface="Calibri"/>
                <a:ea typeface="Open Sans"/>
                <a:cs typeface="Open Sans"/>
              </a:rPr>
              <a:t>, </a:t>
            </a:r>
            <a:r>
              <a:rPr lang="en-US" sz="1400" err="1">
                <a:latin typeface="Calibri"/>
                <a:ea typeface="Open Sans"/>
                <a:cs typeface="Open Sans"/>
              </a:rPr>
              <a:t>tema</a:t>
            </a:r>
            <a:r>
              <a:rPr lang="en-US" sz="1400">
                <a:latin typeface="Calibri"/>
                <a:ea typeface="Open Sans"/>
                <a:cs typeface="Open Sans"/>
              </a:rPr>
              <a:t>/</a:t>
            </a:r>
            <a:r>
              <a:rPr lang="en-US" sz="1400" err="1">
                <a:latin typeface="Calibri"/>
                <a:ea typeface="Open Sans"/>
                <a:cs typeface="Open Sans"/>
              </a:rPr>
              <a:t>questão</a:t>
            </a:r>
            <a:r>
              <a:rPr lang="en-US" sz="1400">
                <a:latin typeface="Calibri"/>
                <a:ea typeface="Open Sans"/>
                <a:cs typeface="Open Sans"/>
              </a:rPr>
              <a:t> </a:t>
            </a:r>
            <a:r>
              <a:rPr lang="en-US" sz="1400" err="1">
                <a:latin typeface="Calibri"/>
                <a:ea typeface="Open Sans"/>
                <a:cs typeface="Open Sans"/>
              </a:rPr>
              <a:t>polêmica</a:t>
            </a:r>
            <a:r>
              <a:rPr lang="en-US" sz="1400">
                <a:latin typeface="Calibri"/>
                <a:ea typeface="Open Sans"/>
                <a:cs typeface="Open Sans"/>
              </a:rPr>
              <a:t>, </a:t>
            </a:r>
            <a:r>
              <a:rPr lang="en-US" sz="1400" err="1">
                <a:latin typeface="Calibri"/>
                <a:ea typeface="Open Sans"/>
                <a:cs typeface="Open Sans"/>
              </a:rPr>
              <a:t>explicações</a:t>
            </a:r>
            <a:r>
              <a:rPr lang="en-US" sz="1400">
                <a:latin typeface="Calibri"/>
                <a:ea typeface="Open Sans"/>
                <a:cs typeface="Open Sans"/>
              </a:rPr>
              <a:t> e </a:t>
            </a:r>
            <a:r>
              <a:rPr lang="en-US" sz="1400" err="1">
                <a:latin typeface="Calibri"/>
                <a:ea typeface="Open Sans"/>
                <a:cs typeface="Open Sans"/>
              </a:rPr>
              <a:t>ou</a:t>
            </a:r>
            <a:r>
              <a:rPr lang="en-US" sz="1400">
                <a:latin typeface="Calibri"/>
                <a:ea typeface="Open Sans"/>
                <a:cs typeface="Open Sans"/>
              </a:rPr>
              <a:t> </a:t>
            </a:r>
            <a:r>
              <a:rPr lang="en-US" sz="1400" err="1">
                <a:latin typeface="Calibri"/>
                <a:ea typeface="Open Sans"/>
                <a:cs typeface="Open Sans"/>
              </a:rPr>
              <a:t>argumentos</a:t>
            </a:r>
            <a:r>
              <a:rPr lang="en-US" sz="1400">
                <a:latin typeface="Calibri"/>
                <a:ea typeface="Open Sans"/>
                <a:cs typeface="Open Sans"/>
              </a:rPr>
              <a:t> </a:t>
            </a:r>
            <a:r>
              <a:rPr lang="en-US" sz="1400" err="1">
                <a:latin typeface="Calibri"/>
                <a:ea typeface="Open Sans"/>
                <a:cs typeface="Open Sans"/>
              </a:rPr>
              <a:t>relativos</a:t>
            </a:r>
            <a:r>
              <a:rPr lang="en-US" sz="1400">
                <a:latin typeface="Calibri"/>
                <a:ea typeface="Open Sans"/>
                <a:cs typeface="Open Sans"/>
              </a:rPr>
              <a:t> </a:t>
            </a:r>
            <a:r>
              <a:rPr lang="en-US" sz="1400" err="1">
                <a:latin typeface="Calibri"/>
                <a:ea typeface="Open Sans"/>
                <a:cs typeface="Open Sans"/>
              </a:rPr>
              <a:t>ao</a:t>
            </a:r>
            <a:r>
              <a:rPr lang="en-US" sz="1400">
                <a:latin typeface="Calibri"/>
                <a:ea typeface="Open Sans"/>
                <a:cs typeface="Open Sans"/>
              </a:rPr>
              <a:t> </a:t>
            </a:r>
            <a:r>
              <a:rPr lang="en-US" sz="1400" err="1">
                <a:latin typeface="Calibri"/>
                <a:ea typeface="Open Sans"/>
                <a:cs typeface="Open Sans"/>
              </a:rPr>
              <a:t>objeto</a:t>
            </a:r>
            <a:r>
              <a:rPr lang="en-US" sz="1400">
                <a:latin typeface="Calibri"/>
                <a:ea typeface="Open Sans"/>
                <a:cs typeface="Open Sans"/>
              </a:rPr>
              <a:t> de </a:t>
            </a:r>
            <a:r>
              <a:rPr lang="en-US" sz="1400" err="1">
                <a:latin typeface="Calibri"/>
                <a:ea typeface="Open Sans"/>
                <a:cs typeface="Open Sans"/>
              </a:rPr>
              <a:t>discussão</a:t>
            </a:r>
            <a:r>
              <a:rPr lang="en-US" sz="1400">
                <a:latin typeface="Calibri"/>
                <a:ea typeface="Open Sans"/>
                <a:cs typeface="Open Sans"/>
              </a:rPr>
              <a:t> para </a:t>
            </a:r>
            <a:r>
              <a:rPr lang="en-US" sz="1400" err="1">
                <a:latin typeface="Calibri"/>
                <a:ea typeface="Open Sans"/>
                <a:cs typeface="Open Sans"/>
              </a:rPr>
              <a:t>análise</a:t>
            </a:r>
            <a:r>
              <a:rPr lang="en-US" sz="1400">
                <a:latin typeface="Calibri"/>
                <a:ea typeface="Open Sans"/>
                <a:cs typeface="Open Sans"/>
              </a:rPr>
              <a:t> </a:t>
            </a:r>
            <a:r>
              <a:rPr lang="en-US" sz="1400" err="1">
                <a:latin typeface="Calibri"/>
                <a:ea typeface="Open Sans"/>
                <a:cs typeface="Open Sans"/>
              </a:rPr>
              <a:t>mais</a:t>
            </a:r>
            <a:r>
              <a:rPr lang="en-US" sz="1400">
                <a:latin typeface="Calibri"/>
                <a:ea typeface="Open Sans"/>
                <a:cs typeface="Open Sans"/>
              </a:rPr>
              <a:t> </a:t>
            </a:r>
            <a:r>
              <a:rPr lang="en-US" sz="1400" err="1">
                <a:latin typeface="Calibri"/>
                <a:ea typeface="Open Sans"/>
                <a:cs typeface="Open Sans"/>
              </a:rPr>
              <a:t>minuciosa</a:t>
            </a:r>
            <a:r>
              <a:rPr lang="en-US" sz="1400">
                <a:latin typeface="Calibri"/>
                <a:ea typeface="Open Sans"/>
                <a:cs typeface="Open Sans"/>
              </a:rPr>
              <a:t> e </a:t>
            </a:r>
            <a:r>
              <a:rPr lang="en-US" sz="1400" err="1">
                <a:latin typeface="Calibri"/>
                <a:ea typeface="Open Sans"/>
                <a:cs typeface="Open Sans"/>
              </a:rPr>
              <a:t>buscar</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fontes</a:t>
            </a:r>
            <a:r>
              <a:rPr lang="en-US" sz="1400">
                <a:latin typeface="Calibri"/>
                <a:ea typeface="Open Sans"/>
                <a:cs typeface="Open Sans"/>
              </a:rPr>
              <a:t> </a:t>
            </a:r>
            <a:r>
              <a:rPr lang="en-US" sz="1400" err="1">
                <a:latin typeface="Calibri"/>
                <a:ea typeface="Open Sans"/>
                <a:cs typeface="Open Sans"/>
              </a:rPr>
              <a:t>diversas</a:t>
            </a:r>
            <a:r>
              <a:rPr lang="en-US" sz="1400">
                <a:latin typeface="Calibri"/>
                <a:ea typeface="Open Sans"/>
                <a:cs typeface="Open Sans"/>
              </a:rPr>
              <a:t> </a:t>
            </a:r>
            <a:r>
              <a:rPr lang="en-US" sz="1400" err="1">
                <a:latin typeface="Calibri"/>
                <a:ea typeface="Open Sans"/>
                <a:cs typeface="Open Sans"/>
              </a:rPr>
              <a:t>informações</a:t>
            </a:r>
            <a:r>
              <a:rPr lang="en-US" sz="1400">
                <a:latin typeface="Calibri"/>
                <a:ea typeface="Open Sans"/>
                <a:cs typeface="Open Sans"/>
              </a:rPr>
              <a:t> </a:t>
            </a:r>
            <a:r>
              <a:rPr lang="en-US" sz="1400" err="1">
                <a:latin typeface="Calibri"/>
                <a:ea typeface="Open Sans"/>
                <a:cs typeface="Open Sans"/>
              </a:rPr>
              <a:t>ou</a:t>
            </a:r>
            <a:r>
              <a:rPr lang="en-US" sz="1400">
                <a:latin typeface="Calibri"/>
                <a:ea typeface="Open Sans"/>
                <a:cs typeface="Open Sans"/>
              </a:rPr>
              <a:t> dados que </a:t>
            </a:r>
            <a:r>
              <a:rPr lang="en-US" sz="1400" err="1">
                <a:latin typeface="Calibri"/>
                <a:ea typeface="Open Sans"/>
                <a:cs typeface="Open Sans"/>
              </a:rPr>
              <a:t>permitam</a:t>
            </a:r>
            <a:r>
              <a:rPr lang="en-US" sz="1400">
                <a:latin typeface="Calibri"/>
                <a:ea typeface="Open Sans"/>
                <a:cs typeface="Open Sans"/>
              </a:rPr>
              <a:t> </a:t>
            </a:r>
            <a:r>
              <a:rPr lang="en-US" sz="1400" err="1">
                <a:latin typeface="Calibri"/>
                <a:ea typeface="Open Sans"/>
                <a:cs typeface="Open Sans"/>
              </a:rPr>
              <a:t>analisar</a:t>
            </a:r>
            <a:r>
              <a:rPr lang="en-US" sz="1400">
                <a:latin typeface="Calibri"/>
                <a:ea typeface="Open Sans"/>
                <a:cs typeface="Open Sans"/>
              </a:rPr>
              <a:t> </a:t>
            </a:r>
            <a:r>
              <a:rPr lang="en-US" sz="1400" err="1">
                <a:latin typeface="Calibri"/>
                <a:ea typeface="Open Sans"/>
                <a:cs typeface="Open Sans"/>
              </a:rPr>
              <a:t>partes</a:t>
            </a:r>
            <a:r>
              <a:rPr lang="en-US" sz="1400">
                <a:latin typeface="Calibri"/>
                <a:ea typeface="Open Sans"/>
                <a:cs typeface="Open Sans"/>
              </a:rPr>
              <a:t> da </a:t>
            </a:r>
            <a:r>
              <a:rPr lang="en-US" sz="1400" err="1">
                <a:latin typeface="Calibri"/>
                <a:ea typeface="Open Sans"/>
                <a:cs typeface="Open Sans"/>
              </a:rPr>
              <a:t>questão</a:t>
            </a:r>
            <a:r>
              <a:rPr lang="en-US" sz="1400">
                <a:latin typeface="Calibri"/>
                <a:ea typeface="Open Sans"/>
                <a:cs typeface="Open Sans"/>
              </a:rPr>
              <a:t> e </a:t>
            </a:r>
            <a:r>
              <a:rPr lang="en-US" sz="1400" err="1">
                <a:latin typeface="Calibri"/>
                <a:ea typeface="Open Sans"/>
                <a:cs typeface="Open Sans"/>
              </a:rPr>
              <a:t>compartilhá-los</a:t>
            </a:r>
            <a:r>
              <a:rPr lang="en-US" sz="1400">
                <a:latin typeface="Calibri"/>
                <a:ea typeface="Open Sans"/>
                <a:cs typeface="Open Sans"/>
              </a:rPr>
              <a:t> com a </a:t>
            </a:r>
            <a:r>
              <a:rPr lang="en-US" sz="1400" err="1">
                <a:latin typeface="Calibri"/>
                <a:ea typeface="Open Sans"/>
                <a:cs typeface="Open Sans"/>
              </a:rPr>
              <a:t>turma</a:t>
            </a:r>
            <a:r>
              <a:rPr lang="en-US" sz="1400">
                <a:latin typeface="Calibri"/>
                <a:ea typeface="Open Sans"/>
                <a:cs typeface="Open Sans"/>
              </a:rPr>
              <a:t>.</a:t>
            </a:r>
            <a:endParaRPr lang="en-US" sz="1400">
              <a:latin typeface="Calibri"/>
            </a:endParaRPr>
          </a:p>
        </p:txBody>
      </p:sp>
      <p:sp>
        <p:nvSpPr>
          <p:cNvPr id="5" name="CaixaDeTexto 4">
            <a:extLst>
              <a:ext uri="{FF2B5EF4-FFF2-40B4-BE49-F238E27FC236}">
                <a16:creationId xmlns:a16="http://schemas.microsoft.com/office/drawing/2014/main" id="{DFB3AF8F-CDD0-26F8-39BA-5CB996038084}"/>
              </a:ext>
            </a:extLst>
          </p:cNvPr>
          <p:cNvSpPr txBox="1"/>
          <p:nvPr/>
        </p:nvSpPr>
        <p:spPr>
          <a:xfrm>
            <a:off x="557514" y="4751102"/>
            <a:ext cx="1078760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a:latin typeface="Calibri"/>
                <a:ea typeface="Open Sans"/>
                <a:cs typeface="Open Sans"/>
              </a:rPr>
              <a:t>(EF69LP15)</a:t>
            </a:r>
            <a:r>
              <a:rPr lang="en-US" sz="1400">
                <a:latin typeface="Calibri"/>
                <a:ea typeface="Open Sans"/>
                <a:cs typeface="Open Sans"/>
              </a:rPr>
              <a:t> </a:t>
            </a:r>
            <a:r>
              <a:rPr lang="en-US" sz="1400" err="1">
                <a:latin typeface="Calibri"/>
                <a:ea typeface="Open Sans"/>
                <a:cs typeface="Open Sans"/>
              </a:rPr>
              <a:t>Apresentar</a:t>
            </a:r>
            <a:r>
              <a:rPr lang="en-US" sz="1400">
                <a:latin typeface="Calibri"/>
                <a:ea typeface="Open Sans"/>
                <a:cs typeface="Open Sans"/>
              </a:rPr>
              <a:t> </a:t>
            </a:r>
            <a:r>
              <a:rPr lang="en-US" sz="1400" err="1">
                <a:latin typeface="Calibri"/>
                <a:ea typeface="Open Sans"/>
                <a:cs typeface="Open Sans"/>
              </a:rPr>
              <a:t>argumentos</a:t>
            </a:r>
            <a:r>
              <a:rPr lang="en-US" sz="1400">
                <a:latin typeface="Calibri"/>
                <a:ea typeface="Open Sans"/>
                <a:cs typeface="Open Sans"/>
              </a:rPr>
              <a:t> e contra-</a:t>
            </a:r>
            <a:r>
              <a:rPr lang="en-US" sz="1400" err="1">
                <a:latin typeface="Calibri"/>
                <a:ea typeface="Open Sans"/>
                <a:cs typeface="Open Sans"/>
              </a:rPr>
              <a:t>argumentos</a:t>
            </a:r>
            <a:r>
              <a:rPr lang="en-US" sz="1400">
                <a:latin typeface="Calibri"/>
                <a:ea typeface="Open Sans"/>
                <a:cs typeface="Open Sans"/>
              </a:rPr>
              <a:t> </a:t>
            </a:r>
            <a:r>
              <a:rPr lang="en-US" sz="1400" err="1">
                <a:latin typeface="Calibri"/>
                <a:ea typeface="Open Sans"/>
                <a:cs typeface="Open Sans"/>
              </a:rPr>
              <a:t>coerentes</a:t>
            </a:r>
            <a:r>
              <a:rPr lang="en-US" sz="1400">
                <a:latin typeface="Calibri"/>
                <a:ea typeface="Open Sans"/>
                <a:cs typeface="Open Sans"/>
              </a:rPr>
              <a:t>, </a:t>
            </a:r>
            <a:r>
              <a:rPr lang="en-US" sz="1400" err="1">
                <a:latin typeface="Calibri"/>
                <a:ea typeface="Open Sans"/>
                <a:cs typeface="Open Sans"/>
              </a:rPr>
              <a:t>respeitando</a:t>
            </a:r>
            <a:r>
              <a:rPr lang="en-US" sz="1400">
                <a:latin typeface="Calibri"/>
                <a:ea typeface="Open Sans"/>
                <a:cs typeface="Open Sans"/>
              </a:rPr>
              <a:t> </a:t>
            </a:r>
            <a:r>
              <a:rPr lang="en-US" sz="1400" err="1">
                <a:latin typeface="Calibri"/>
                <a:ea typeface="Open Sans"/>
                <a:cs typeface="Open Sans"/>
              </a:rPr>
              <a:t>os</a:t>
            </a:r>
            <a:r>
              <a:rPr lang="en-US" sz="1400">
                <a:latin typeface="Calibri"/>
                <a:ea typeface="Open Sans"/>
                <a:cs typeface="Open Sans"/>
              </a:rPr>
              <a:t> </a:t>
            </a:r>
            <a:r>
              <a:rPr lang="en-US" sz="1400" err="1">
                <a:latin typeface="Calibri"/>
                <a:ea typeface="Open Sans"/>
                <a:cs typeface="Open Sans"/>
              </a:rPr>
              <a:t>turnos</a:t>
            </a:r>
            <a:r>
              <a:rPr lang="en-US" sz="1400">
                <a:latin typeface="Calibri"/>
                <a:ea typeface="Open Sans"/>
                <a:cs typeface="Open Sans"/>
              </a:rPr>
              <a:t> de </a:t>
            </a:r>
            <a:r>
              <a:rPr lang="en-US" sz="1400" err="1">
                <a:latin typeface="Calibri"/>
                <a:ea typeface="Open Sans"/>
                <a:cs typeface="Open Sans"/>
              </a:rPr>
              <a:t>fala</a:t>
            </a:r>
            <a:r>
              <a:rPr lang="en-US" sz="1400">
                <a:latin typeface="Calibri"/>
                <a:ea typeface="Open Sans"/>
                <a:cs typeface="Open Sans"/>
              </a:rPr>
              <a:t>, </a:t>
            </a:r>
            <a:r>
              <a:rPr lang="en-US" sz="1400" err="1">
                <a:latin typeface="Calibri"/>
                <a:ea typeface="Open Sans"/>
                <a:cs typeface="Open Sans"/>
              </a:rPr>
              <a:t>na</a:t>
            </a:r>
            <a:r>
              <a:rPr lang="en-US" sz="1400">
                <a:latin typeface="Calibri"/>
                <a:ea typeface="Open Sans"/>
                <a:cs typeface="Open Sans"/>
              </a:rPr>
              <a:t> </a:t>
            </a:r>
            <a:r>
              <a:rPr lang="en-US" sz="1400" err="1">
                <a:latin typeface="Calibri"/>
                <a:ea typeface="Open Sans"/>
                <a:cs typeface="Open Sans"/>
              </a:rPr>
              <a:t>participação</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discussões</a:t>
            </a:r>
            <a:r>
              <a:rPr lang="en-US" sz="1400">
                <a:latin typeface="Calibri"/>
                <a:ea typeface="Open Sans"/>
                <a:cs typeface="Open Sans"/>
              </a:rPr>
              <a:t> </a:t>
            </a:r>
            <a:r>
              <a:rPr lang="en-US" sz="1400" err="1">
                <a:latin typeface="Calibri"/>
                <a:ea typeface="Open Sans"/>
                <a:cs typeface="Open Sans"/>
              </a:rPr>
              <a:t>sobre</a:t>
            </a:r>
            <a:r>
              <a:rPr lang="en-US" sz="1400">
                <a:latin typeface="Calibri"/>
                <a:ea typeface="Open Sans"/>
                <a:cs typeface="Open Sans"/>
              </a:rPr>
              <a:t> </a:t>
            </a:r>
            <a:r>
              <a:rPr lang="en-US" sz="1400" err="1">
                <a:latin typeface="Calibri"/>
                <a:ea typeface="Open Sans"/>
                <a:cs typeface="Open Sans"/>
              </a:rPr>
              <a:t>temas</a:t>
            </a:r>
            <a:r>
              <a:rPr lang="en-US" sz="1400">
                <a:latin typeface="Calibri"/>
                <a:ea typeface="Open Sans"/>
                <a:cs typeface="Open Sans"/>
              </a:rPr>
              <a:t> </a:t>
            </a:r>
            <a:r>
              <a:rPr lang="en-US" sz="1400" err="1">
                <a:latin typeface="Calibri"/>
                <a:ea typeface="Open Sans"/>
                <a:cs typeface="Open Sans"/>
              </a:rPr>
              <a:t>controversos</a:t>
            </a:r>
            <a:r>
              <a:rPr lang="en-US" sz="1400">
                <a:latin typeface="Calibri"/>
                <a:ea typeface="Open Sans"/>
                <a:cs typeface="Open Sans"/>
              </a:rPr>
              <a:t> e/</a:t>
            </a:r>
            <a:r>
              <a:rPr lang="en-US" sz="1400" err="1">
                <a:latin typeface="Calibri"/>
                <a:ea typeface="Open Sans"/>
                <a:cs typeface="Open Sans"/>
              </a:rPr>
              <a:t>ou</a:t>
            </a:r>
            <a:r>
              <a:rPr lang="en-US" sz="1400">
                <a:latin typeface="Calibri"/>
                <a:ea typeface="Open Sans"/>
                <a:cs typeface="Open Sans"/>
              </a:rPr>
              <a:t> </a:t>
            </a:r>
            <a:r>
              <a:rPr lang="en-US" sz="1400" err="1">
                <a:latin typeface="Calibri"/>
                <a:ea typeface="Open Sans"/>
                <a:cs typeface="Open Sans"/>
              </a:rPr>
              <a:t>polêmicos</a:t>
            </a:r>
            <a:r>
              <a:rPr lang="en-US" sz="1400">
                <a:latin typeface="Calibri"/>
                <a:ea typeface="Open Sans"/>
                <a:cs typeface="Open Sans"/>
              </a:rPr>
              <a:t>.</a:t>
            </a:r>
            <a:endParaRPr lang="en-US" sz="1400">
              <a:latin typeface="Calibri"/>
            </a:endParaRPr>
          </a:p>
        </p:txBody>
      </p:sp>
      <p:sp>
        <p:nvSpPr>
          <p:cNvPr id="6" name="CaixaDeTexto 5">
            <a:extLst>
              <a:ext uri="{FF2B5EF4-FFF2-40B4-BE49-F238E27FC236}">
                <a16:creationId xmlns:a16="http://schemas.microsoft.com/office/drawing/2014/main" id="{DDC1B001-C6A0-0F71-5531-0CA148E33AEF}"/>
              </a:ext>
            </a:extLst>
          </p:cNvPr>
          <p:cNvSpPr txBox="1"/>
          <p:nvPr/>
        </p:nvSpPr>
        <p:spPr>
          <a:xfrm>
            <a:off x="557514" y="5245144"/>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t>(EF69LP17)</a:t>
            </a:r>
            <a:endParaRPr lang="pt-BR" sz="1400"/>
          </a:p>
        </p:txBody>
      </p:sp>
      <p:sp>
        <p:nvSpPr>
          <p:cNvPr id="7" name="CaixaDeTexto 6">
            <a:extLst>
              <a:ext uri="{FF2B5EF4-FFF2-40B4-BE49-F238E27FC236}">
                <a16:creationId xmlns:a16="http://schemas.microsoft.com/office/drawing/2014/main" id="{539CB7DF-C89D-F847-0958-F8ABBFDCE0A5}"/>
              </a:ext>
            </a:extLst>
          </p:cNvPr>
          <p:cNvSpPr txBox="1"/>
          <p:nvPr/>
        </p:nvSpPr>
        <p:spPr>
          <a:xfrm>
            <a:off x="1613939" y="5245144"/>
            <a:ext cx="122884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t>(EF69LP19)</a:t>
            </a:r>
            <a:endParaRPr lang="pt-BR" sz="1400"/>
          </a:p>
        </p:txBody>
      </p:sp>
      <p:sp>
        <p:nvSpPr>
          <p:cNvPr id="2" name="CaixaDeTexto 1">
            <a:extLst>
              <a:ext uri="{FF2B5EF4-FFF2-40B4-BE49-F238E27FC236}">
                <a16:creationId xmlns:a16="http://schemas.microsoft.com/office/drawing/2014/main" id="{A35C2052-8595-621D-6351-1DBC2C9606CB}"/>
              </a:ext>
            </a:extLst>
          </p:cNvPr>
          <p:cNvSpPr txBox="1"/>
          <p:nvPr/>
        </p:nvSpPr>
        <p:spPr>
          <a:xfrm>
            <a:off x="4724400" y="134186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b="1"/>
              <a:t>HABILIDADES DA BNCC</a:t>
            </a:r>
            <a:endParaRPr lang="pt-BR"/>
          </a:p>
        </p:txBody>
      </p:sp>
    </p:spTree>
    <p:extLst>
      <p:ext uri="{BB962C8B-B14F-4D97-AF65-F5344CB8AC3E}">
        <p14:creationId xmlns:p14="http://schemas.microsoft.com/office/powerpoint/2010/main" val="2693359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2"/>
          <a:stretch>
            <a:fillRect/>
          </a:stretch>
        </p:blipFill>
        <p:spPr>
          <a:xfrm>
            <a:off x="1883" y="-2390"/>
            <a:ext cx="12188234" cy="6862783"/>
          </a:xfrm>
          <a:prstGeom prst="rect">
            <a:avLst/>
          </a:prstGeom>
        </p:spPr>
      </p:pic>
      <p:sp>
        <p:nvSpPr>
          <p:cNvPr id="3" name="CaixaDeTexto 2">
            <a:extLst>
              <a:ext uri="{FF2B5EF4-FFF2-40B4-BE49-F238E27FC236}">
                <a16:creationId xmlns:a16="http://schemas.microsoft.com/office/drawing/2014/main" id="{8258FBB8-94E9-BE94-2B50-92C034207EE5}"/>
              </a:ext>
            </a:extLst>
          </p:cNvPr>
          <p:cNvSpPr txBox="1"/>
          <p:nvPr/>
        </p:nvSpPr>
        <p:spPr>
          <a:xfrm>
            <a:off x="5288844" y="914400"/>
            <a:ext cx="16049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600" b="1"/>
              <a:t>AULA 5</a:t>
            </a:r>
            <a:endParaRPr lang="pt-BR" sz="3600">
              <a:cs typeface="Calibri"/>
            </a:endParaRPr>
          </a:p>
        </p:txBody>
      </p:sp>
      <p:sp>
        <p:nvSpPr>
          <p:cNvPr id="2" name="CaixaDeTexto 1">
            <a:extLst>
              <a:ext uri="{FF2B5EF4-FFF2-40B4-BE49-F238E27FC236}">
                <a16:creationId xmlns:a16="http://schemas.microsoft.com/office/drawing/2014/main" id="{7C1800CC-D482-7033-E712-7AB233033977}"/>
              </a:ext>
            </a:extLst>
          </p:cNvPr>
          <p:cNvSpPr txBox="1"/>
          <p:nvPr/>
        </p:nvSpPr>
        <p:spPr>
          <a:xfrm>
            <a:off x="938561" y="2323171"/>
            <a:ext cx="9954320"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cs typeface="Calibri"/>
              </a:rPr>
              <a:t>Projetar uma </a:t>
            </a:r>
            <a:r>
              <a:rPr lang="pt-BR" i="1">
                <a:cs typeface="Calibri"/>
              </a:rPr>
              <a:t>fake new</a:t>
            </a:r>
            <a:r>
              <a:rPr lang="pt-BR">
                <a:cs typeface="Calibri"/>
              </a:rPr>
              <a:t>. Averiguar se o que está acontecendo no texto pode ser considerado </a:t>
            </a:r>
            <a:r>
              <a:rPr lang="pt-BR" i="1">
                <a:cs typeface="Calibri"/>
              </a:rPr>
              <a:t>fake new</a:t>
            </a:r>
            <a:r>
              <a:rPr lang="pt-BR">
                <a:cs typeface="Calibri"/>
              </a:rPr>
              <a:t>. Iniciar uma discussão sobre o assunto que muitas vezes pode vir acompanhado de discurso de ódio. Abordar o gênero informativo.</a:t>
            </a:r>
            <a:endParaRPr lang="pt-BR"/>
          </a:p>
        </p:txBody>
      </p:sp>
      <p:sp>
        <p:nvSpPr>
          <p:cNvPr id="4" name="CaixaDeTexto 1">
            <a:extLst>
              <a:ext uri="{FF2B5EF4-FFF2-40B4-BE49-F238E27FC236}">
                <a16:creationId xmlns:a16="http://schemas.microsoft.com/office/drawing/2014/main" id="{7C1800CC-D482-7033-E712-7AB233033977}"/>
              </a:ext>
            </a:extLst>
          </p:cNvPr>
          <p:cNvSpPr txBox="1"/>
          <p:nvPr/>
        </p:nvSpPr>
        <p:spPr>
          <a:xfrm>
            <a:off x="942045" y="1657583"/>
            <a:ext cx="520576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cs typeface="Calibri"/>
              </a:rPr>
              <a:t>Discutir e tirar dúvidas sobre o capítulo lido em casa.</a:t>
            </a:r>
          </a:p>
        </p:txBody>
      </p:sp>
      <p:sp>
        <p:nvSpPr>
          <p:cNvPr id="5" name="CaixaDeTexto 4">
            <a:extLst>
              <a:ext uri="{FF2B5EF4-FFF2-40B4-BE49-F238E27FC236}">
                <a16:creationId xmlns:a16="http://schemas.microsoft.com/office/drawing/2014/main" id="{6C1F2ECB-785B-488E-3837-7B1B91664964}"/>
              </a:ext>
            </a:extLst>
          </p:cNvPr>
          <p:cNvSpPr txBox="1"/>
          <p:nvPr/>
        </p:nvSpPr>
        <p:spPr>
          <a:xfrm>
            <a:off x="938560" y="3178097"/>
            <a:ext cx="961978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a:cs typeface="Calibri"/>
              </a:rPr>
              <a:t>Atividade: Todos os alunos terão que responder uma questão sobre o enredo. Quem conseguir responder corretamente recebe um prêmio (uma bala, por exemplo). Se não souber responder ou responder errado, terá que sortear uma personagem ou passagem do texto e fazer uma representação teatral ou mímica para que o restante dos alunos consigam adivinhar. Depois ele recebe o prêmio pela representação.</a:t>
            </a:r>
            <a:endParaRPr lang="pt-BR"/>
          </a:p>
        </p:txBody>
      </p:sp>
      <p:sp>
        <p:nvSpPr>
          <p:cNvPr id="6" name="CaixaDeTexto 5">
            <a:extLst>
              <a:ext uri="{FF2B5EF4-FFF2-40B4-BE49-F238E27FC236}">
                <a16:creationId xmlns:a16="http://schemas.microsoft.com/office/drawing/2014/main" id="{F848F04F-6E97-7223-70F1-CCC8EC8FA398}"/>
              </a:ext>
            </a:extLst>
          </p:cNvPr>
          <p:cNvSpPr txBox="1"/>
          <p:nvPr/>
        </p:nvSpPr>
        <p:spPr>
          <a:xfrm>
            <a:off x="1170878" y="4776439"/>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pt-BR"/>
          </a:p>
        </p:txBody>
      </p:sp>
      <p:sp>
        <p:nvSpPr>
          <p:cNvPr id="7" name="CaixaDeTexto 6">
            <a:extLst>
              <a:ext uri="{FF2B5EF4-FFF2-40B4-BE49-F238E27FC236}">
                <a16:creationId xmlns:a16="http://schemas.microsoft.com/office/drawing/2014/main" id="{86D26E19-0FCE-C4D4-972D-C50027385372}"/>
              </a:ext>
            </a:extLst>
          </p:cNvPr>
          <p:cNvSpPr txBox="1"/>
          <p:nvPr/>
        </p:nvSpPr>
        <p:spPr>
          <a:xfrm>
            <a:off x="1189463" y="4739268"/>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pt-BR"/>
          </a:p>
        </p:txBody>
      </p:sp>
      <p:sp>
        <p:nvSpPr>
          <p:cNvPr id="9" name="CaixaDeTexto 8">
            <a:extLst>
              <a:ext uri="{FF2B5EF4-FFF2-40B4-BE49-F238E27FC236}">
                <a16:creationId xmlns:a16="http://schemas.microsoft.com/office/drawing/2014/main" id="{BE1BE603-6018-69AF-E487-FD5746797A76}"/>
              </a:ext>
            </a:extLst>
          </p:cNvPr>
          <p:cNvSpPr txBox="1"/>
          <p:nvPr/>
        </p:nvSpPr>
        <p:spPr>
          <a:xfrm>
            <a:off x="938560" y="4857295"/>
            <a:ext cx="39069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a:ea typeface="Calibri"/>
                <a:cs typeface="Calibri"/>
              </a:rPr>
              <a:t>Atividade para casa: Ler o capítulo 9.</a:t>
            </a:r>
            <a:endParaRPr lang="pt-BR"/>
          </a:p>
        </p:txBody>
      </p:sp>
    </p:spTree>
    <p:extLst>
      <p:ext uri="{BB962C8B-B14F-4D97-AF65-F5344CB8AC3E}">
        <p14:creationId xmlns:p14="http://schemas.microsoft.com/office/powerpoint/2010/main" val="1069487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2"/>
          <a:stretch>
            <a:fillRect/>
          </a:stretch>
        </p:blipFill>
        <p:spPr>
          <a:xfrm>
            <a:off x="1883" y="-2390"/>
            <a:ext cx="12188234" cy="6862783"/>
          </a:xfrm>
          <a:prstGeom prst="rect">
            <a:avLst/>
          </a:prstGeom>
        </p:spPr>
      </p:pic>
      <p:sp>
        <p:nvSpPr>
          <p:cNvPr id="2" name="CaixaDeTexto 1">
            <a:extLst>
              <a:ext uri="{FF2B5EF4-FFF2-40B4-BE49-F238E27FC236}">
                <a16:creationId xmlns:a16="http://schemas.microsoft.com/office/drawing/2014/main" id="{9E49A7A9-BDA0-3E1D-F346-B4B214DF001F}"/>
              </a:ext>
            </a:extLst>
          </p:cNvPr>
          <p:cNvSpPr txBox="1"/>
          <p:nvPr/>
        </p:nvSpPr>
        <p:spPr>
          <a:xfrm>
            <a:off x="1898248" y="1560182"/>
            <a:ext cx="839550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a:latin typeface="Calibri"/>
                <a:ea typeface="Open Sans"/>
                <a:cs typeface="Open Sans"/>
              </a:rPr>
              <a:t>(EF69LP03)</a:t>
            </a:r>
            <a:r>
              <a:rPr lang="en-US" sz="1400">
                <a:latin typeface="Calibri"/>
                <a:ea typeface="Open Sans"/>
                <a:cs typeface="Open Sans"/>
              </a:rPr>
              <a:t> </a:t>
            </a:r>
            <a:r>
              <a:rPr lang="en-US" sz="1400" err="1">
                <a:latin typeface="Calibri"/>
                <a:ea typeface="Open Sans"/>
                <a:cs typeface="Open Sans"/>
              </a:rPr>
              <a:t>Identificar</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notícias</a:t>
            </a:r>
            <a:r>
              <a:rPr lang="en-US" sz="1400">
                <a:latin typeface="Calibri"/>
                <a:ea typeface="Open Sans"/>
                <a:cs typeface="Open Sans"/>
              </a:rPr>
              <a:t>, o </a:t>
            </a:r>
            <a:r>
              <a:rPr lang="en-US" sz="1400" err="1">
                <a:latin typeface="Calibri"/>
                <a:ea typeface="Open Sans"/>
                <a:cs typeface="Open Sans"/>
              </a:rPr>
              <a:t>fato</a:t>
            </a:r>
            <a:r>
              <a:rPr lang="en-US" sz="1400">
                <a:latin typeface="Calibri"/>
                <a:ea typeface="Open Sans"/>
                <a:cs typeface="Open Sans"/>
              </a:rPr>
              <a:t> central, </a:t>
            </a:r>
            <a:r>
              <a:rPr lang="en-US" sz="1400" err="1">
                <a:latin typeface="Calibri"/>
                <a:ea typeface="Open Sans"/>
                <a:cs typeface="Open Sans"/>
              </a:rPr>
              <a:t>suas</a:t>
            </a:r>
            <a:r>
              <a:rPr lang="en-US" sz="1400">
                <a:latin typeface="Calibri"/>
                <a:ea typeface="Open Sans"/>
                <a:cs typeface="Open Sans"/>
              </a:rPr>
              <a:t> </a:t>
            </a:r>
            <a:r>
              <a:rPr lang="en-US" sz="1400" err="1">
                <a:latin typeface="Calibri"/>
                <a:ea typeface="Open Sans"/>
                <a:cs typeface="Open Sans"/>
              </a:rPr>
              <a:t>principais</a:t>
            </a:r>
            <a:r>
              <a:rPr lang="en-US" sz="1400">
                <a:latin typeface="Calibri"/>
                <a:ea typeface="Open Sans"/>
                <a:cs typeface="Open Sans"/>
              </a:rPr>
              <a:t> </a:t>
            </a:r>
            <a:r>
              <a:rPr lang="en-US" sz="1400" err="1">
                <a:latin typeface="Calibri"/>
                <a:ea typeface="Open Sans"/>
                <a:cs typeface="Open Sans"/>
              </a:rPr>
              <a:t>circunstâncias</a:t>
            </a:r>
            <a:r>
              <a:rPr lang="en-US" sz="1400">
                <a:latin typeface="Calibri"/>
                <a:ea typeface="Open Sans"/>
                <a:cs typeface="Open Sans"/>
              </a:rPr>
              <a:t> e </a:t>
            </a:r>
            <a:r>
              <a:rPr lang="en-US" sz="1400" err="1">
                <a:latin typeface="Calibri"/>
                <a:ea typeface="Open Sans"/>
                <a:cs typeface="Open Sans"/>
              </a:rPr>
              <a:t>eventuais</a:t>
            </a:r>
            <a:r>
              <a:rPr lang="en-US" sz="1400">
                <a:latin typeface="Calibri"/>
                <a:ea typeface="Open Sans"/>
                <a:cs typeface="Open Sans"/>
              </a:rPr>
              <a:t> </a:t>
            </a:r>
            <a:r>
              <a:rPr lang="en-US" sz="1400" err="1">
                <a:latin typeface="Calibri"/>
                <a:ea typeface="Open Sans"/>
                <a:cs typeface="Open Sans"/>
              </a:rPr>
              <a:t>decorrências</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reportagens</a:t>
            </a:r>
            <a:r>
              <a:rPr lang="en-US" sz="1400">
                <a:latin typeface="Calibri"/>
                <a:ea typeface="Open Sans"/>
                <a:cs typeface="Open Sans"/>
              </a:rPr>
              <a:t> e </a:t>
            </a:r>
            <a:r>
              <a:rPr lang="en-US" sz="1400" err="1">
                <a:latin typeface="Calibri"/>
                <a:ea typeface="Open Sans"/>
                <a:cs typeface="Open Sans"/>
              </a:rPr>
              <a:t>fotorreportagens</a:t>
            </a:r>
            <a:r>
              <a:rPr lang="en-US" sz="1400">
                <a:latin typeface="Calibri"/>
                <a:ea typeface="Open Sans"/>
                <a:cs typeface="Open Sans"/>
              </a:rPr>
              <a:t> o </a:t>
            </a:r>
            <a:r>
              <a:rPr lang="en-US" sz="1400" err="1">
                <a:latin typeface="Calibri"/>
                <a:ea typeface="Open Sans"/>
                <a:cs typeface="Open Sans"/>
              </a:rPr>
              <a:t>fato</a:t>
            </a:r>
            <a:r>
              <a:rPr lang="en-US" sz="1400">
                <a:latin typeface="Calibri"/>
                <a:ea typeface="Open Sans"/>
                <a:cs typeface="Open Sans"/>
              </a:rPr>
              <a:t> </a:t>
            </a:r>
            <a:r>
              <a:rPr lang="en-US" sz="1400" err="1">
                <a:latin typeface="Calibri"/>
                <a:ea typeface="Open Sans"/>
                <a:cs typeface="Open Sans"/>
              </a:rPr>
              <a:t>ou</a:t>
            </a:r>
            <a:r>
              <a:rPr lang="en-US" sz="1400">
                <a:latin typeface="Calibri"/>
                <a:ea typeface="Open Sans"/>
                <a:cs typeface="Open Sans"/>
              </a:rPr>
              <a:t> a </a:t>
            </a:r>
            <a:r>
              <a:rPr lang="en-US" sz="1400" err="1">
                <a:latin typeface="Calibri"/>
                <a:ea typeface="Open Sans"/>
                <a:cs typeface="Open Sans"/>
              </a:rPr>
              <a:t>temática</a:t>
            </a:r>
            <a:r>
              <a:rPr lang="en-US" sz="1400">
                <a:latin typeface="Calibri"/>
                <a:ea typeface="Open Sans"/>
                <a:cs typeface="Open Sans"/>
              </a:rPr>
              <a:t> </a:t>
            </a:r>
            <a:r>
              <a:rPr lang="en-US" sz="1400" err="1">
                <a:latin typeface="Calibri"/>
                <a:ea typeface="Open Sans"/>
                <a:cs typeface="Open Sans"/>
              </a:rPr>
              <a:t>retratada</a:t>
            </a:r>
            <a:r>
              <a:rPr lang="en-US" sz="1400">
                <a:latin typeface="Calibri"/>
                <a:ea typeface="Open Sans"/>
                <a:cs typeface="Open Sans"/>
              </a:rPr>
              <a:t> e a </a:t>
            </a:r>
            <a:r>
              <a:rPr lang="en-US" sz="1400" err="1">
                <a:latin typeface="Calibri"/>
                <a:ea typeface="Open Sans"/>
                <a:cs typeface="Open Sans"/>
              </a:rPr>
              <a:t>perspectiva</a:t>
            </a:r>
            <a:r>
              <a:rPr lang="en-US" sz="1400">
                <a:latin typeface="Calibri"/>
                <a:ea typeface="Open Sans"/>
                <a:cs typeface="Open Sans"/>
              </a:rPr>
              <a:t> de </a:t>
            </a:r>
            <a:r>
              <a:rPr lang="en-US" sz="1400" err="1">
                <a:latin typeface="Calibri"/>
                <a:ea typeface="Open Sans"/>
                <a:cs typeface="Open Sans"/>
              </a:rPr>
              <a:t>abordagem</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entrevistas</a:t>
            </a:r>
            <a:r>
              <a:rPr lang="en-US" sz="1400">
                <a:latin typeface="Calibri"/>
                <a:ea typeface="Open Sans"/>
                <a:cs typeface="Open Sans"/>
              </a:rPr>
              <a:t> </a:t>
            </a:r>
            <a:r>
              <a:rPr lang="en-US" sz="1400" err="1">
                <a:latin typeface="Calibri"/>
                <a:ea typeface="Open Sans"/>
                <a:cs typeface="Open Sans"/>
              </a:rPr>
              <a:t>os</a:t>
            </a:r>
            <a:r>
              <a:rPr lang="en-US" sz="1400">
                <a:latin typeface="Calibri"/>
                <a:ea typeface="Open Sans"/>
                <a:cs typeface="Open Sans"/>
              </a:rPr>
              <a:t> </a:t>
            </a:r>
            <a:r>
              <a:rPr lang="en-US" sz="1400" err="1">
                <a:latin typeface="Calibri"/>
                <a:ea typeface="Open Sans"/>
                <a:cs typeface="Open Sans"/>
              </a:rPr>
              <a:t>principais</a:t>
            </a:r>
            <a:r>
              <a:rPr lang="en-US" sz="1400">
                <a:latin typeface="Calibri"/>
                <a:ea typeface="Open Sans"/>
                <a:cs typeface="Open Sans"/>
              </a:rPr>
              <a:t> </a:t>
            </a:r>
            <a:r>
              <a:rPr lang="en-US" sz="1400" err="1">
                <a:latin typeface="Calibri"/>
                <a:ea typeface="Open Sans"/>
                <a:cs typeface="Open Sans"/>
              </a:rPr>
              <a:t>temas</a:t>
            </a:r>
            <a:r>
              <a:rPr lang="en-US" sz="1400">
                <a:latin typeface="Calibri"/>
                <a:ea typeface="Open Sans"/>
                <a:cs typeface="Open Sans"/>
              </a:rPr>
              <a:t>/</a:t>
            </a:r>
            <a:r>
              <a:rPr lang="en-US" sz="1400" err="1">
                <a:latin typeface="Calibri"/>
                <a:ea typeface="Open Sans"/>
                <a:cs typeface="Open Sans"/>
              </a:rPr>
              <a:t>subtemas</a:t>
            </a:r>
            <a:r>
              <a:rPr lang="en-US" sz="1400">
                <a:latin typeface="Calibri"/>
                <a:ea typeface="Open Sans"/>
                <a:cs typeface="Open Sans"/>
              </a:rPr>
              <a:t> </a:t>
            </a:r>
            <a:r>
              <a:rPr lang="en-US" sz="1400" err="1">
                <a:latin typeface="Calibri"/>
                <a:ea typeface="Open Sans"/>
                <a:cs typeface="Open Sans"/>
              </a:rPr>
              <a:t>abordados</a:t>
            </a:r>
            <a:r>
              <a:rPr lang="en-US" sz="1400">
                <a:latin typeface="Calibri"/>
                <a:ea typeface="Open Sans"/>
                <a:cs typeface="Open Sans"/>
              </a:rPr>
              <a:t>, </a:t>
            </a:r>
            <a:r>
              <a:rPr lang="en-US" sz="1400" err="1">
                <a:latin typeface="Calibri"/>
                <a:ea typeface="Open Sans"/>
                <a:cs typeface="Open Sans"/>
              </a:rPr>
              <a:t>explicações</a:t>
            </a:r>
            <a:r>
              <a:rPr lang="en-US" sz="1400">
                <a:latin typeface="Calibri"/>
                <a:ea typeface="Open Sans"/>
                <a:cs typeface="Open Sans"/>
              </a:rPr>
              <a:t> dadas </a:t>
            </a:r>
            <a:r>
              <a:rPr lang="en-US" sz="1400" err="1">
                <a:latin typeface="Calibri"/>
                <a:ea typeface="Open Sans"/>
                <a:cs typeface="Open Sans"/>
              </a:rPr>
              <a:t>ou</a:t>
            </a:r>
            <a:r>
              <a:rPr lang="en-US" sz="1400">
                <a:latin typeface="Calibri"/>
                <a:ea typeface="Open Sans"/>
                <a:cs typeface="Open Sans"/>
              </a:rPr>
              <a:t> </a:t>
            </a:r>
            <a:r>
              <a:rPr lang="en-US" sz="1400" err="1">
                <a:latin typeface="Calibri"/>
                <a:ea typeface="Open Sans"/>
                <a:cs typeface="Open Sans"/>
              </a:rPr>
              <a:t>teses</a:t>
            </a:r>
            <a:r>
              <a:rPr lang="en-US" sz="1400">
                <a:latin typeface="Calibri"/>
                <a:ea typeface="Open Sans"/>
                <a:cs typeface="Open Sans"/>
              </a:rPr>
              <a:t> </a:t>
            </a:r>
            <a:r>
              <a:rPr lang="en-US" sz="1400" err="1">
                <a:latin typeface="Calibri"/>
                <a:ea typeface="Open Sans"/>
                <a:cs typeface="Open Sans"/>
              </a:rPr>
              <a:t>defendidas</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relação</a:t>
            </a:r>
            <a:r>
              <a:rPr lang="en-US" sz="1400">
                <a:latin typeface="Calibri"/>
                <a:ea typeface="Open Sans"/>
                <a:cs typeface="Open Sans"/>
              </a:rPr>
              <a:t> a </a:t>
            </a:r>
            <a:r>
              <a:rPr lang="en-US" sz="1400" err="1">
                <a:latin typeface="Calibri"/>
                <a:ea typeface="Open Sans"/>
                <a:cs typeface="Open Sans"/>
              </a:rPr>
              <a:t>esses</a:t>
            </a:r>
            <a:r>
              <a:rPr lang="en-US" sz="1400">
                <a:latin typeface="Calibri"/>
                <a:ea typeface="Open Sans"/>
                <a:cs typeface="Open Sans"/>
              </a:rPr>
              <a:t> </a:t>
            </a:r>
            <a:r>
              <a:rPr lang="en-US" sz="1400" err="1">
                <a:latin typeface="Calibri"/>
                <a:ea typeface="Open Sans"/>
                <a:cs typeface="Open Sans"/>
              </a:rPr>
              <a:t>subtemas</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tirinhas</a:t>
            </a:r>
            <a:r>
              <a:rPr lang="en-US" sz="1400">
                <a:latin typeface="Calibri"/>
                <a:ea typeface="Open Sans"/>
                <a:cs typeface="Open Sans"/>
              </a:rPr>
              <a:t>, memes, charge, a </a:t>
            </a:r>
            <a:r>
              <a:rPr lang="en-US" sz="1400" err="1">
                <a:latin typeface="Calibri"/>
                <a:ea typeface="Open Sans"/>
                <a:cs typeface="Open Sans"/>
              </a:rPr>
              <a:t>crítica</a:t>
            </a:r>
            <a:r>
              <a:rPr lang="en-US" sz="1400">
                <a:latin typeface="Calibri"/>
                <a:ea typeface="Open Sans"/>
                <a:cs typeface="Open Sans"/>
              </a:rPr>
              <a:t>, </a:t>
            </a:r>
            <a:r>
              <a:rPr lang="en-US" sz="1400" err="1">
                <a:latin typeface="Calibri"/>
                <a:ea typeface="Open Sans"/>
                <a:cs typeface="Open Sans"/>
              </a:rPr>
              <a:t>ironia</a:t>
            </a:r>
            <a:r>
              <a:rPr lang="en-US" sz="1400">
                <a:latin typeface="Calibri"/>
                <a:ea typeface="Open Sans"/>
                <a:cs typeface="Open Sans"/>
              </a:rPr>
              <a:t> </a:t>
            </a:r>
            <a:r>
              <a:rPr lang="en-US" sz="1400" err="1">
                <a:latin typeface="Calibri"/>
                <a:ea typeface="Open Sans"/>
                <a:cs typeface="Open Sans"/>
              </a:rPr>
              <a:t>ou</a:t>
            </a:r>
            <a:r>
              <a:rPr lang="en-US" sz="1400">
                <a:latin typeface="Calibri"/>
                <a:ea typeface="Open Sans"/>
                <a:cs typeface="Open Sans"/>
              </a:rPr>
              <a:t> humor </a:t>
            </a:r>
            <a:r>
              <a:rPr lang="en-US" sz="1400" err="1">
                <a:latin typeface="Calibri"/>
                <a:ea typeface="Open Sans"/>
                <a:cs typeface="Open Sans"/>
              </a:rPr>
              <a:t>presente</a:t>
            </a:r>
            <a:r>
              <a:rPr lang="en-US" sz="1400">
                <a:latin typeface="Calibri"/>
                <a:ea typeface="Open Sans"/>
                <a:cs typeface="Open Sans"/>
              </a:rPr>
              <a:t>.</a:t>
            </a:r>
            <a:endParaRPr lang="en-US" sz="1400">
              <a:latin typeface="Calibri"/>
              <a:ea typeface="Calibri" panose="020F0502020204030204"/>
              <a:cs typeface="Calibri" panose="020F0502020204030204"/>
            </a:endParaRPr>
          </a:p>
        </p:txBody>
      </p:sp>
      <p:sp>
        <p:nvSpPr>
          <p:cNvPr id="3" name="CaixaDeTexto 2">
            <a:extLst>
              <a:ext uri="{FF2B5EF4-FFF2-40B4-BE49-F238E27FC236}">
                <a16:creationId xmlns:a16="http://schemas.microsoft.com/office/drawing/2014/main" id="{159D16BC-A949-DA4E-F100-D92F4F0F1000}"/>
              </a:ext>
            </a:extLst>
          </p:cNvPr>
          <p:cNvSpPr txBox="1"/>
          <p:nvPr/>
        </p:nvSpPr>
        <p:spPr>
          <a:xfrm>
            <a:off x="1898248" y="2476865"/>
            <a:ext cx="839550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a:latin typeface="Calibri"/>
                <a:ea typeface="Open Sans"/>
                <a:cs typeface="Open Sans"/>
              </a:rPr>
              <a:t>(EF69LP05)</a:t>
            </a:r>
            <a:r>
              <a:rPr lang="en-US" sz="1400">
                <a:latin typeface="Calibri"/>
                <a:ea typeface="Open Sans"/>
                <a:cs typeface="Open Sans"/>
              </a:rPr>
              <a:t> </a:t>
            </a:r>
            <a:r>
              <a:rPr lang="en-US" sz="1400" err="1">
                <a:latin typeface="Calibri"/>
                <a:ea typeface="Open Sans"/>
                <a:cs typeface="Open Sans"/>
              </a:rPr>
              <a:t>Inferir</a:t>
            </a:r>
            <a:r>
              <a:rPr lang="en-US" sz="1400">
                <a:latin typeface="Calibri"/>
                <a:ea typeface="Open Sans"/>
                <a:cs typeface="Open Sans"/>
              </a:rPr>
              <a:t> e </a:t>
            </a:r>
            <a:r>
              <a:rPr lang="en-US" sz="1400" err="1">
                <a:latin typeface="Calibri"/>
                <a:ea typeface="Open Sans"/>
                <a:cs typeface="Open Sans"/>
              </a:rPr>
              <a:t>justificar</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textos</a:t>
            </a:r>
            <a:r>
              <a:rPr lang="en-US" sz="1400">
                <a:latin typeface="Calibri"/>
                <a:ea typeface="Open Sans"/>
                <a:cs typeface="Open Sans"/>
              </a:rPr>
              <a:t> </a:t>
            </a:r>
            <a:r>
              <a:rPr lang="en-US" sz="1400" err="1">
                <a:latin typeface="Calibri"/>
                <a:ea typeface="Open Sans"/>
                <a:cs typeface="Open Sans"/>
              </a:rPr>
              <a:t>multissemióticos</a:t>
            </a:r>
            <a:r>
              <a:rPr lang="en-US" sz="1400">
                <a:latin typeface="Calibri"/>
                <a:ea typeface="Open Sans"/>
                <a:cs typeface="Open Sans"/>
              </a:rPr>
              <a:t> – </a:t>
            </a:r>
            <a:r>
              <a:rPr lang="en-US" sz="1400" err="1">
                <a:latin typeface="Calibri"/>
                <a:ea typeface="Open Sans"/>
                <a:cs typeface="Open Sans"/>
              </a:rPr>
              <a:t>tirinhas</a:t>
            </a:r>
            <a:r>
              <a:rPr lang="en-US" sz="1400">
                <a:latin typeface="Calibri"/>
                <a:ea typeface="Open Sans"/>
                <a:cs typeface="Open Sans"/>
              </a:rPr>
              <a:t>, charges, memes, </a:t>
            </a:r>
            <a:r>
              <a:rPr lang="en-US" sz="1400" i="1">
                <a:latin typeface="Calibri"/>
                <a:ea typeface="Open Sans"/>
                <a:cs typeface="Open Sans"/>
              </a:rPr>
              <a:t>gifs</a:t>
            </a:r>
            <a:r>
              <a:rPr lang="en-US" sz="1400">
                <a:latin typeface="Calibri"/>
                <a:ea typeface="Open Sans"/>
                <a:cs typeface="Open Sans"/>
              </a:rPr>
              <a:t> etc. –, o </a:t>
            </a:r>
            <a:r>
              <a:rPr lang="en-US" sz="1400" err="1">
                <a:latin typeface="Calibri"/>
                <a:ea typeface="Open Sans"/>
                <a:cs typeface="Open Sans"/>
              </a:rPr>
              <a:t>efeito</a:t>
            </a:r>
            <a:r>
              <a:rPr lang="en-US" sz="1400">
                <a:latin typeface="Calibri"/>
                <a:ea typeface="Open Sans"/>
                <a:cs typeface="Open Sans"/>
              </a:rPr>
              <a:t> de humor, </a:t>
            </a:r>
            <a:r>
              <a:rPr lang="en-US" sz="1400" err="1">
                <a:latin typeface="Calibri"/>
                <a:ea typeface="Open Sans"/>
                <a:cs typeface="Open Sans"/>
              </a:rPr>
              <a:t>ironia</a:t>
            </a:r>
            <a:r>
              <a:rPr lang="en-US" sz="1400">
                <a:latin typeface="Calibri"/>
                <a:ea typeface="Open Sans"/>
                <a:cs typeface="Open Sans"/>
              </a:rPr>
              <a:t> e/</a:t>
            </a:r>
            <a:r>
              <a:rPr lang="en-US" sz="1400" err="1">
                <a:latin typeface="Calibri"/>
                <a:ea typeface="Open Sans"/>
                <a:cs typeface="Open Sans"/>
              </a:rPr>
              <a:t>ou</a:t>
            </a:r>
            <a:r>
              <a:rPr lang="en-US" sz="1400">
                <a:latin typeface="Calibri"/>
                <a:ea typeface="Open Sans"/>
                <a:cs typeface="Open Sans"/>
              </a:rPr>
              <a:t> </a:t>
            </a:r>
            <a:r>
              <a:rPr lang="en-US" sz="1400" err="1">
                <a:latin typeface="Calibri"/>
                <a:ea typeface="Open Sans"/>
                <a:cs typeface="Open Sans"/>
              </a:rPr>
              <a:t>crítica</a:t>
            </a:r>
            <a:r>
              <a:rPr lang="en-US" sz="1400">
                <a:latin typeface="Calibri"/>
                <a:ea typeface="Open Sans"/>
                <a:cs typeface="Open Sans"/>
              </a:rPr>
              <a:t> </a:t>
            </a:r>
            <a:r>
              <a:rPr lang="en-US" sz="1400" err="1">
                <a:latin typeface="Calibri"/>
                <a:ea typeface="Open Sans"/>
                <a:cs typeface="Open Sans"/>
              </a:rPr>
              <a:t>pelo</a:t>
            </a:r>
            <a:r>
              <a:rPr lang="en-US" sz="1400">
                <a:latin typeface="Calibri"/>
                <a:ea typeface="Open Sans"/>
                <a:cs typeface="Open Sans"/>
              </a:rPr>
              <a:t> </a:t>
            </a:r>
            <a:r>
              <a:rPr lang="en-US" sz="1400" err="1">
                <a:latin typeface="Calibri"/>
                <a:ea typeface="Open Sans"/>
                <a:cs typeface="Open Sans"/>
              </a:rPr>
              <a:t>uso</a:t>
            </a:r>
            <a:r>
              <a:rPr lang="en-US" sz="1400">
                <a:latin typeface="Calibri"/>
                <a:ea typeface="Open Sans"/>
                <a:cs typeface="Open Sans"/>
              </a:rPr>
              <a:t> </a:t>
            </a:r>
            <a:r>
              <a:rPr lang="en-US" sz="1400" err="1">
                <a:latin typeface="Calibri"/>
                <a:ea typeface="Open Sans"/>
                <a:cs typeface="Open Sans"/>
              </a:rPr>
              <a:t>ambíguo</a:t>
            </a:r>
            <a:r>
              <a:rPr lang="en-US" sz="1400">
                <a:latin typeface="Calibri"/>
                <a:ea typeface="Open Sans"/>
                <a:cs typeface="Open Sans"/>
              </a:rPr>
              <a:t> de </a:t>
            </a:r>
            <a:r>
              <a:rPr lang="en-US" sz="1400" err="1">
                <a:latin typeface="Calibri"/>
                <a:ea typeface="Open Sans"/>
                <a:cs typeface="Open Sans"/>
              </a:rPr>
              <a:t>palavras</a:t>
            </a:r>
            <a:r>
              <a:rPr lang="en-US" sz="1400">
                <a:latin typeface="Calibri"/>
                <a:ea typeface="Open Sans"/>
                <a:cs typeface="Open Sans"/>
              </a:rPr>
              <a:t>, </a:t>
            </a:r>
            <a:r>
              <a:rPr lang="en-US" sz="1400" err="1">
                <a:latin typeface="Calibri"/>
                <a:ea typeface="Open Sans"/>
                <a:cs typeface="Open Sans"/>
              </a:rPr>
              <a:t>expressões</a:t>
            </a:r>
            <a:r>
              <a:rPr lang="en-US" sz="1400">
                <a:latin typeface="Calibri"/>
                <a:ea typeface="Open Sans"/>
                <a:cs typeface="Open Sans"/>
              </a:rPr>
              <a:t> </a:t>
            </a:r>
            <a:r>
              <a:rPr lang="en-US" sz="1400" err="1">
                <a:latin typeface="Calibri"/>
                <a:ea typeface="Open Sans"/>
                <a:cs typeface="Open Sans"/>
              </a:rPr>
              <a:t>ou</a:t>
            </a:r>
            <a:r>
              <a:rPr lang="en-US" sz="1400">
                <a:latin typeface="Calibri"/>
                <a:ea typeface="Open Sans"/>
                <a:cs typeface="Open Sans"/>
              </a:rPr>
              <a:t> imagens </a:t>
            </a:r>
            <a:r>
              <a:rPr lang="en-US" sz="1400" err="1">
                <a:latin typeface="Calibri"/>
                <a:ea typeface="Open Sans"/>
                <a:cs typeface="Open Sans"/>
              </a:rPr>
              <a:t>ambíguas</a:t>
            </a:r>
            <a:r>
              <a:rPr lang="en-US" sz="1400">
                <a:latin typeface="Calibri"/>
                <a:ea typeface="Open Sans"/>
                <a:cs typeface="Open Sans"/>
              </a:rPr>
              <a:t>, de </a:t>
            </a:r>
            <a:r>
              <a:rPr lang="en-US" sz="1400" err="1">
                <a:latin typeface="Calibri"/>
                <a:ea typeface="Open Sans"/>
                <a:cs typeface="Open Sans"/>
              </a:rPr>
              <a:t>clichês</a:t>
            </a:r>
            <a:r>
              <a:rPr lang="en-US" sz="1400">
                <a:latin typeface="Calibri"/>
                <a:ea typeface="Open Sans"/>
                <a:cs typeface="Open Sans"/>
              </a:rPr>
              <a:t>, de </a:t>
            </a:r>
            <a:r>
              <a:rPr lang="en-US" sz="1400" err="1">
                <a:latin typeface="Calibri"/>
                <a:ea typeface="Open Sans"/>
                <a:cs typeface="Open Sans"/>
              </a:rPr>
              <a:t>recursos</a:t>
            </a:r>
            <a:r>
              <a:rPr lang="en-US" sz="1400">
                <a:latin typeface="Calibri"/>
                <a:ea typeface="Open Sans"/>
                <a:cs typeface="Open Sans"/>
              </a:rPr>
              <a:t> </a:t>
            </a:r>
            <a:r>
              <a:rPr lang="en-US" sz="1400" err="1">
                <a:latin typeface="Calibri"/>
                <a:ea typeface="Open Sans"/>
                <a:cs typeface="Open Sans"/>
              </a:rPr>
              <a:t>iconográficos</a:t>
            </a:r>
            <a:r>
              <a:rPr lang="en-US" sz="1400">
                <a:latin typeface="Calibri"/>
                <a:ea typeface="Open Sans"/>
                <a:cs typeface="Open Sans"/>
              </a:rPr>
              <a:t>, de </a:t>
            </a:r>
            <a:r>
              <a:rPr lang="en-US" sz="1400" err="1">
                <a:latin typeface="Calibri"/>
                <a:ea typeface="Open Sans"/>
                <a:cs typeface="Open Sans"/>
              </a:rPr>
              <a:t>pontuação</a:t>
            </a:r>
            <a:r>
              <a:rPr lang="en-US" sz="1400">
                <a:latin typeface="Calibri"/>
                <a:ea typeface="Open Sans"/>
                <a:cs typeface="Open Sans"/>
              </a:rPr>
              <a:t> etc.</a:t>
            </a:r>
            <a:endParaRPr lang="en-US" sz="1400">
              <a:latin typeface="Calibri"/>
            </a:endParaRPr>
          </a:p>
        </p:txBody>
      </p:sp>
      <p:sp>
        <p:nvSpPr>
          <p:cNvPr id="4" name="CaixaDeTexto 3">
            <a:extLst>
              <a:ext uri="{FF2B5EF4-FFF2-40B4-BE49-F238E27FC236}">
                <a16:creationId xmlns:a16="http://schemas.microsoft.com/office/drawing/2014/main" id="{E9086423-85E4-C55D-A259-63DAE4EA3135}"/>
              </a:ext>
            </a:extLst>
          </p:cNvPr>
          <p:cNvSpPr txBox="1"/>
          <p:nvPr/>
        </p:nvSpPr>
        <p:spPr>
          <a:xfrm>
            <a:off x="1898248" y="3209928"/>
            <a:ext cx="8395504"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a:latin typeface="Calibri"/>
                <a:ea typeface="Open Sans"/>
                <a:cs typeface="Open Sans"/>
              </a:rPr>
              <a:t>(EF69LP07)</a:t>
            </a:r>
            <a:r>
              <a:rPr lang="en-US" sz="1400">
                <a:latin typeface="Calibri"/>
                <a:ea typeface="Open Sans"/>
                <a:cs typeface="Open Sans"/>
              </a:rPr>
              <a:t> </a:t>
            </a:r>
            <a:r>
              <a:rPr lang="en-US" sz="1400" err="1">
                <a:latin typeface="Calibri"/>
                <a:ea typeface="Open Sans"/>
                <a:cs typeface="Open Sans"/>
              </a:rPr>
              <a:t>Produzir</a:t>
            </a:r>
            <a:r>
              <a:rPr lang="en-US" sz="1400">
                <a:latin typeface="Calibri"/>
                <a:ea typeface="Open Sans"/>
                <a:cs typeface="Open Sans"/>
              </a:rPr>
              <a:t> </a:t>
            </a:r>
            <a:r>
              <a:rPr lang="en-US" sz="1400" err="1">
                <a:latin typeface="Calibri"/>
                <a:ea typeface="Open Sans"/>
                <a:cs typeface="Open Sans"/>
              </a:rPr>
              <a:t>textos</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diferentes</a:t>
            </a:r>
            <a:r>
              <a:rPr lang="en-US" sz="1400">
                <a:latin typeface="Calibri"/>
                <a:ea typeface="Open Sans"/>
                <a:cs typeface="Open Sans"/>
              </a:rPr>
              <a:t> </a:t>
            </a:r>
            <a:r>
              <a:rPr lang="en-US" sz="1400" err="1">
                <a:latin typeface="Calibri"/>
                <a:ea typeface="Open Sans"/>
                <a:cs typeface="Open Sans"/>
              </a:rPr>
              <a:t>gêneros</a:t>
            </a:r>
            <a:r>
              <a:rPr lang="en-US" sz="1400">
                <a:latin typeface="Calibri"/>
                <a:ea typeface="Open Sans"/>
                <a:cs typeface="Open Sans"/>
              </a:rPr>
              <a:t>, </a:t>
            </a:r>
            <a:r>
              <a:rPr lang="en-US" sz="1400" err="1">
                <a:latin typeface="Calibri"/>
                <a:ea typeface="Open Sans"/>
                <a:cs typeface="Open Sans"/>
              </a:rPr>
              <a:t>considerando</a:t>
            </a:r>
            <a:r>
              <a:rPr lang="en-US" sz="1400">
                <a:latin typeface="Calibri"/>
                <a:ea typeface="Open Sans"/>
                <a:cs typeface="Open Sans"/>
              </a:rPr>
              <a:t> </a:t>
            </a:r>
            <a:r>
              <a:rPr lang="en-US" sz="1400" err="1">
                <a:latin typeface="Calibri"/>
                <a:ea typeface="Open Sans"/>
                <a:cs typeface="Open Sans"/>
              </a:rPr>
              <a:t>sua</a:t>
            </a:r>
            <a:r>
              <a:rPr lang="en-US" sz="1400">
                <a:latin typeface="Calibri"/>
                <a:ea typeface="Open Sans"/>
                <a:cs typeface="Open Sans"/>
              </a:rPr>
              <a:t> </a:t>
            </a:r>
            <a:r>
              <a:rPr lang="en-US" sz="1400" err="1">
                <a:latin typeface="Calibri"/>
                <a:ea typeface="Open Sans"/>
                <a:cs typeface="Open Sans"/>
              </a:rPr>
              <a:t>adequação</a:t>
            </a:r>
            <a:r>
              <a:rPr lang="en-US" sz="1400">
                <a:latin typeface="Calibri"/>
                <a:ea typeface="Open Sans"/>
                <a:cs typeface="Open Sans"/>
              </a:rPr>
              <a:t> </a:t>
            </a:r>
            <a:r>
              <a:rPr lang="en-US" sz="1400" err="1">
                <a:latin typeface="Calibri"/>
                <a:ea typeface="Open Sans"/>
                <a:cs typeface="Open Sans"/>
              </a:rPr>
              <a:t>ao</a:t>
            </a:r>
            <a:r>
              <a:rPr lang="en-US" sz="1400">
                <a:latin typeface="Calibri"/>
                <a:ea typeface="Open Sans"/>
                <a:cs typeface="Open Sans"/>
              </a:rPr>
              <a:t> </a:t>
            </a:r>
            <a:r>
              <a:rPr lang="en-US" sz="1400" err="1">
                <a:latin typeface="Calibri"/>
                <a:ea typeface="Open Sans"/>
                <a:cs typeface="Open Sans"/>
              </a:rPr>
              <a:t>contexto</a:t>
            </a:r>
            <a:r>
              <a:rPr lang="en-US" sz="1400">
                <a:latin typeface="Calibri"/>
                <a:ea typeface="Open Sans"/>
                <a:cs typeface="Open Sans"/>
              </a:rPr>
              <a:t> </a:t>
            </a:r>
            <a:r>
              <a:rPr lang="en-US" sz="1400" err="1">
                <a:latin typeface="Calibri"/>
                <a:ea typeface="Open Sans"/>
                <a:cs typeface="Open Sans"/>
              </a:rPr>
              <a:t>produção</a:t>
            </a:r>
            <a:r>
              <a:rPr lang="en-US" sz="1400">
                <a:latin typeface="Calibri"/>
                <a:ea typeface="Open Sans"/>
                <a:cs typeface="Open Sans"/>
              </a:rPr>
              <a:t> e </a:t>
            </a:r>
            <a:r>
              <a:rPr lang="en-US" sz="1400" err="1">
                <a:latin typeface="Calibri"/>
                <a:ea typeface="Open Sans"/>
                <a:cs typeface="Open Sans"/>
              </a:rPr>
              <a:t>circulação</a:t>
            </a:r>
            <a:r>
              <a:rPr lang="en-US" sz="1400">
                <a:latin typeface="Calibri"/>
                <a:ea typeface="Open Sans"/>
                <a:cs typeface="Open Sans"/>
              </a:rPr>
              <a:t> – </a:t>
            </a:r>
            <a:r>
              <a:rPr lang="en-US" sz="1400" err="1">
                <a:latin typeface="Calibri"/>
                <a:ea typeface="Open Sans"/>
                <a:cs typeface="Open Sans"/>
              </a:rPr>
              <a:t>os</a:t>
            </a:r>
            <a:r>
              <a:rPr lang="en-US" sz="1400">
                <a:latin typeface="Calibri"/>
                <a:ea typeface="Open Sans"/>
                <a:cs typeface="Open Sans"/>
              </a:rPr>
              <a:t> </a:t>
            </a:r>
            <a:r>
              <a:rPr lang="en-US" sz="1400" err="1">
                <a:latin typeface="Calibri"/>
                <a:ea typeface="Open Sans"/>
                <a:cs typeface="Open Sans"/>
              </a:rPr>
              <a:t>enunciadores</a:t>
            </a:r>
            <a:r>
              <a:rPr lang="en-US" sz="1400">
                <a:latin typeface="Calibri"/>
                <a:ea typeface="Open Sans"/>
                <a:cs typeface="Open Sans"/>
              </a:rPr>
              <a:t> </a:t>
            </a:r>
            <a:r>
              <a:rPr lang="en-US" sz="1400" err="1">
                <a:latin typeface="Calibri"/>
                <a:ea typeface="Open Sans"/>
                <a:cs typeface="Open Sans"/>
              </a:rPr>
              <a:t>envolvidos</a:t>
            </a:r>
            <a:r>
              <a:rPr lang="en-US" sz="1400">
                <a:latin typeface="Calibri"/>
                <a:ea typeface="Open Sans"/>
                <a:cs typeface="Open Sans"/>
              </a:rPr>
              <a:t>, </a:t>
            </a:r>
            <a:r>
              <a:rPr lang="en-US" sz="1400" err="1">
                <a:latin typeface="Calibri"/>
                <a:ea typeface="Open Sans"/>
                <a:cs typeface="Open Sans"/>
              </a:rPr>
              <a:t>os</a:t>
            </a:r>
            <a:r>
              <a:rPr lang="en-US" sz="1400">
                <a:latin typeface="Calibri"/>
                <a:ea typeface="Open Sans"/>
                <a:cs typeface="Open Sans"/>
              </a:rPr>
              <a:t> </a:t>
            </a:r>
            <a:r>
              <a:rPr lang="en-US" sz="1400" err="1">
                <a:latin typeface="Calibri"/>
                <a:ea typeface="Open Sans"/>
                <a:cs typeface="Open Sans"/>
              </a:rPr>
              <a:t>objetivos</a:t>
            </a:r>
            <a:r>
              <a:rPr lang="en-US" sz="1400">
                <a:latin typeface="Calibri"/>
                <a:ea typeface="Open Sans"/>
                <a:cs typeface="Open Sans"/>
              </a:rPr>
              <a:t>, o </a:t>
            </a:r>
            <a:r>
              <a:rPr lang="en-US" sz="1400" err="1">
                <a:latin typeface="Calibri"/>
                <a:ea typeface="Open Sans"/>
                <a:cs typeface="Open Sans"/>
              </a:rPr>
              <a:t>gênero</a:t>
            </a:r>
            <a:r>
              <a:rPr lang="en-US" sz="1400">
                <a:latin typeface="Calibri"/>
                <a:ea typeface="Open Sans"/>
                <a:cs typeface="Open Sans"/>
              </a:rPr>
              <a:t>, o </a:t>
            </a:r>
            <a:r>
              <a:rPr lang="en-US" sz="1400" err="1">
                <a:latin typeface="Calibri"/>
                <a:ea typeface="Open Sans"/>
                <a:cs typeface="Open Sans"/>
              </a:rPr>
              <a:t>suporte</a:t>
            </a:r>
            <a:r>
              <a:rPr lang="en-US" sz="1400">
                <a:latin typeface="Calibri"/>
                <a:ea typeface="Open Sans"/>
                <a:cs typeface="Open Sans"/>
              </a:rPr>
              <a:t>, a </a:t>
            </a:r>
            <a:r>
              <a:rPr lang="en-US" sz="1400" err="1">
                <a:latin typeface="Calibri"/>
                <a:ea typeface="Open Sans"/>
                <a:cs typeface="Open Sans"/>
              </a:rPr>
              <a:t>circulação</a:t>
            </a:r>
            <a:r>
              <a:rPr lang="en-US" sz="1400">
                <a:latin typeface="Calibri"/>
                <a:ea typeface="Open Sans"/>
                <a:cs typeface="Open Sans"/>
              </a:rPr>
              <a:t> -, </a:t>
            </a:r>
            <a:r>
              <a:rPr lang="en-US" sz="1400" err="1">
                <a:latin typeface="Calibri"/>
                <a:ea typeface="Open Sans"/>
                <a:cs typeface="Open Sans"/>
              </a:rPr>
              <a:t>ao</a:t>
            </a:r>
            <a:r>
              <a:rPr lang="en-US" sz="1400">
                <a:latin typeface="Calibri"/>
                <a:ea typeface="Open Sans"/>
                <a:cs typeface="Open Sans"/>
              </a:rPr>
              <a:t> modo (</a:t>
            </a:r>
            <a:r>
              <a:rPr lang="en-US" sz="1400" err="1">
                <a:latin typeface="Calibri"/>
                <a:ea typeface="Open Sans"/>
                <a:cs typeface="Open Sans"/>
              </a:rPr>
              <a:t>escrito</a:t>
            </a:r>
            <a:r>
              <a:rPr lang="en-US" sz="1400">
                <a:latin typeface="Calibri"/>
                <a:ea typeface="Open Sans"/>
                <a:cs typeface="Open Sans"/>
              </a:rPr>
              <a:t> </a:t>
            </a:r>
            <a:r>
              <a:rPr lang="en-US" sz="1400" err="1">
                <a:latin typeface="Calibri"/>
                <a:ea typeface="Open Sans"/>
                <a:cs typeface="Open Sans"/>
              </a:rPr>
              <a:t>ou</a:t>
            </a:r>
            <a:r>
              <a:rPr lang="en-US" sz="1400">
                <a:latin typeface="Calibri"/>
                <a:ea typeface="Open Sans"/>
                <a:cs typeface="Open Sans"/>
              </a:rPr>
              <a:t> oral; </a:t>
            </a:r>
            <a:r>
              <a:rPr lang="en-US" sz="1400" err="1">
                <a:latin typeface="Calibri"/>
                <a:ea typeface="Open Sans"/>
                <a:cs typeface="Open Sans"/>
              </a:rPr>
              <a:t>imagem</a:t>
            </a:r>
            <a:r>
              <a:rPr lang="en-US" sz="1400">
                <a:latin typeface="Calibri"/>
                <a:ea typeface="Open Sans"/>
                <a:cs typeface="Open Sans"/>
              </a:rPr>
              <a:t> </a:t>
            </a:r>
            <a:r>
              <a:rPr lang="en-US" sz="1400" err="1">
                <a:latin typeface="Calibri"/>
                <a:ea typeface="Open Sans"/>
                <a:cs typeface="Open Sans"/>
              </a:rPr>
              <a:t>estática</a:t>
            </a:r>
            <a:r>
              <a:rPr lang="en-US" sz="1400">
                <a:latin typeface="Calibri"/>
                <a:ea typeface="Open Sans"/>
                <a:cs typeface="Open Sans"/>
              </a:rPr>
              <a:t> </a:t>
            </a:r>
            <a:r>
              <a:rPr lang="en-US" sz="1400" err="1">
                <a:latin typeface="Calibri"/>
                <a:ea typeface="Open Sans"/>
                <a:cs typeface="Open Sans"/>
              </a:rPr>
              <a:t>ou</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movimento</a:t>
            </a:r>
            <a:r>
              <a:rPr lang="en-US" sz="1400">
                <a:latin typeface="Calibri"/>
                <a:ea typeface="Open Sans"/>
                <a:cs typeface="Open Sans"/>
              </a:rPr>
              <a:t> etc.), à </a:t>
            </a:r>
            <a:r>
              <a:rPr lang="en-US" sz="1400" err="1">
                <a:latin typeface="Calibri"/>
                <a:ea typeface="Open Sans"/>
                <a:cs typeface="Open Sans"/>
              </a:rPr>
              <a:t>variedade</a:t>
            </a:r>
            <a:r>
              <a:rPr lang="en-US" sz="1400">
                <a:latin typeface="Calibri"/>
                <a:ea typeface="Open Sans"/>
                <a:cs typeface="Open Sans"/>
              </a:rPr>
              <a:t> </a:t>
            </a:r>
            <a:r>
              <a:rPr lang="en-US" sz="1400" err="1">
                <a:latin typeface="Calibri"/>
                <a:ea typeface="Open Sans"/>
                <a:cs typeface="Open Sans"/>
              </a:rPr>
              <a:t>linguística</a:t>
            </a:r>
            <a:r>
              <a:rPr lang="en-US" sz="1400">
                <a:latin typeface="Calibri"/>
                <a:ea typeface="Open Sans"/>
                <a:cs typeface="Open Sans"/>
              </a:rPr>
              <a:t> e/</a:t>
            </a:r>
            <a:r>
              <a:rPr lang="en-US" sz="1400" err="1">
                <a:latin typeface="Calibri"/>
                <a:ea typeface="Open Sans"/>
                <a:cs typeface="Open Sans"/>
              </a:rPr>
              <a:t>ou</a:t>
            </a:r>
            <a:r>
              <a:rPr lang="en-US" sz="1400">
                <a:latin typeface="Calibri"/>
                <a:ea typeface="Open Sans"/>
                <a:cs typeface="Open Sans"/>
              </a:rPr>
              <a:t> </a:t>
            </a:r>
            <a:r>
              <a:rPr lang="en-US" sz="1400" err="1">
                <a:latin typeface="Calibri"/>
                <a:ea typeface="Open Sans"/>
                <a:cs typeface="Open Sans"/>
              </a:rPr>
              <a:t>semiótica</a:t>
            </a:r>
            <a:r>
              <a:rPr lang="en-US" sz="1400">
                <a:latin typeface="Calibri"/>
                <a:ea typeface="Open Sans"/>
                <a:cs typeface="Open Sans"/>
              </a:rPr>
              <a:t> </a:t>
            </a:r>
            <a:r>
              <a:rPr lang="en-US" sz="1400" err="1">
                <a:latin typeface="Calibri"/>
                <a:ea typeface="Open Sans"/>
                <a:cs typeface="Open Sans"/>
              </a:rPr>
              <a:t>apropriada</a:t>
            </a:r>
            <a:r>
              <a:rPr lang="en-US" sz="1400">
                <a:latin typeface="Calibri"/>
                <a:ea typeface="Open Sans"/>
                <a:cs typeface="Open Sans"/>
              </a:rPr>
              <a:t> a </a:t>
            </a:r>
            <a:r>
              <a:rPr lang="en-US" sz="1400" err="1">
                <a:latin typeface="Calibri"/>
                <a:ea typeface="Open Sans"/>
                <a:cs typeface="Open Sans"/>
              </a:rPr>
              <a:t>esse</a:t>
            </a:r>
            <a:r>
              <a:rPr lang="en-US" sz="1400">
                <a:latin typeface="Calibri"/>
                <a:ea typeface="Open Sans"/>
                <a:cs typeface="Open Sans"/>
              </a:rPr>
              <a:t> </a:t>
            </a:r>
            <a:r>
              <a:rPr lang="en-US" sz="1400" err="1">
                <a:latin typeface="Calibri"/>
                <a:ea typeface="Open Sans"/>
                <a:cs typeface="Open Sans"/>
              </a:rPr>
              <a:t>contexto</a:t>
            </a:r>
            <a:r>
              <a:rPr lang="en-US" sz="1400">
                <a:latin typeface="Calibri"/>
                <a:ea typeface="Open Sans"/>
                <a:cs typeface="Open Sans"/>
              </a:rPr>
              <a:t>, à </a:t>
            </a:r>
            <a:r>
              <a:rPr lang="en-US" sz="1400" err="1">
                <a:latin typeface="Calibri"/>
                <a:ea typeface="Open Sans"/>
                <a:cs typeface="Open Sans"/>
              </a:rPr>
              <a:t>construção</a:t>
            </a:r>
            <a:r>
              <a:rPr lang="en-US" sz="1400">
                <a:latin typeface="Calibri"/>
                <a:ea typeface="Open Sans"/>
                <a:cs typeface="Open Sans"/>
              </a:rPr>
              <a:t> da </a:t>
            </a:r>
            <a:r>
              <a:rPr lang="en-US" sz="1400" err="1">
                <a:latin typeface="Calibri"/>
                <a:ea typeface="Open Sans"/>
                <a:cs typeface="Open Sans"/>
              </a:rPr>
              <a:t>textualidade</a:t>
            </a:r>
            <a:r>
              <a:rPr lang="en-US" sz="1400">
                <a:latin typeface="Calibri"/>
                <a:ea typeface="Open Sans"/>
                <a:cs typeface="Open Sans"/>
              </a:rPr>
              <a:t> </a:t>
            </a:r>
            <a:r>
              <a:rPr lang="en-US" sz="1400" err="1">
                <a:latin typeface="Calibri"/>
                <a:ea typeface="Open Sans"/>
                <a:cs typeface="Open Sans"/>
              </a:rPr>
              <a:t>relacionada</a:t>
            </a:r>
            <a:r>
              <a:rPr lang="en-US" sz="1400">
                <a:latin typeface="Calibri"/>
                <a:ea typeface="Open Sans"/>
                <a:cs typeface="Open Sans"/>
              </a:rPr>
              <a:t> </a:t>
            </a:r>
            <a:r>
              <a:rPr lang="en-US" sz="1400" err="1">
                <a:latin typeface="Calibri"/>
                <a:ea typeface="Open Sans"/>
                <a:cs typeface="Open Sans"/>
              </a:rPr>
              <a:t>às</a:t>
            </a:r>
            <a:r>
              <a:rPr lang="en-US" sz="1400">
                <a:latin typeface="Calibri"/>
                <a:ea typeface="Open Sans"/>
                <a:cs typeface="Open Sans"/>
              </a:rPr>
              <a:t> </a:t>
            </a:r>
            <a:r>
              <a:rPr lang="en-US" sz="1400" err="1">
                <a:latin typeface="Calibri"/>
                <a:ea typeface="Open Sans"/>
                <a:cs typeface="Open Sans"/>
              </a:rPr>
              <a:t>propriedades</a:t>
            </a:r>
            <a:r>
              <a:rPr lang="en-US" sz="1400">
                <a:latin typeface="Calibri"/>
                <a:ea typeface="Open Sans"/>
                <a:cs typeface="Open Sans"/>
              </a:rPr>
              <a:t> </a:t>
            </a:r>
            <a:r>
              <a:rPr lang="en-US" sz="1400" err="1">
                <a:latin typeface="Calibri"/>
                <a:ea typeface="Open Sans"/>
                <a:cs typeface="Open Sans"/>
              </a:rPr>
              <a:t>textuais</a:t>
            </a:r>
            <a:r>
              <a:rPr lang="en-US" sz="1400">
                <a:latin typeface="Calibri"/>
                <a:ea typeface="Open Sans"/>
                <a:cs typeface="Open Sans"/>
              </a:rPr>
              <a:t> e do </a:t>
            </a:r>
            <a:r>
              <a:rPr lang="en-US" sz="1400" err="1">
                <a:latin typeface="Calibri"/>
                <a:ea typeface="Open Sans"/>
                <a:cs typeface="Open Sans"/>
              </a:rPr>
              <a:t>gênero</a:t>
            </a:r>
            <a:r>
              <a:rPr lang="en-US" sz="1400">
                <a:latin typeface="Calibri"/>
                <a:ea typeface="Open Sans"/>
                <a:cs typeface="Open Sans"/>
              </a:rPr>
              <a:t>), </a:t>
            </a:r>
            <a:r>
              <a:rPr lang="en-US" sz="1400" err="1">
                <a:latin typeface="Calibri"/>
                <a:ea typeface="Open Sans"/>
                <a:cs typeface="Open Sans"/>
              </a:rPr>
              <a:t>utilizando</a:t>
            </a:r>
            <a:r>
              <a:rPr lang="en-US" sz="1400">
                <a:latin typeface="Calibri"/>
                <a:ea typeface="Open Sans"/>
                <a:cs typeface="Open Sans"/>
              </a:rPr>
              <a:t> </a:t>
            </a:r>
            <a:r>
              <a:rPr lang="en-US" sz="1400" err="1">
                <a:latin typeface="Calibri"/>
                <a:ea typeface="Open Sans"/>
                <a:cs typeface="Open Sans"/>
              </a:rPr>
              <a:t>estratégias</a:t>
            </a:r>
            <a:r>
              <a:rPr lang="en-US" sz="1400">
                <a:latin typeface="Calibri"/>
                <a:ea typeface="Open Sans"/>
                <a:cs typeface="Open Sans"/>
              </a:rPr>
              <a:t> de </a:t>
            </a:r>
            <a:r>
              <a:rPr lang="en-US" sz="1400" err="1">
                <a:latin typeface="Calibri"/>
                <a:ea typeface="Open Sans"/>
                <a:cs typeface="Open Sans"/>
              </a:rPr>
              <a:t>planejamento</a:t>
            </a:r>
            <a:r>
              <a:rPr lang="en-US" sz="1400">
                <a:latin typeface="Calibri"/>
                <a:ea typeface="Open Sans"/>
                <a:cs typeface="Open Sans"/>
              </a:rPr>
              <a:t>, </a:t>
            </a:r>
            <a:r>
              <a:rPr lang="en-US" sz="1400" err="1">
                <a:latin typeface="Calibri"/>
                <a:ea typeface="Open Sans"/>
                <a:cs typeface="Open Sans"/>
              </a:rPr>
              <a:t>elaboração</a:t>
            </a:r>
            <a:r>
              <a:rPr lang="en-US" sz="1400">
                <a:latin typeface="Calibri"/>
                <a:ea typeface="Open Sans"/>
                <a:cs typeface="Open Sans"/>
              </a:rPr>
              <a:t>, </a:t>
            </a:r>
            <a:r>
              <a:rPr lang="en-US" sz="1400" err="1">
                <a:latin typeface="Calibri"/>
                <a:ea typeface="Open Sans"/>
                <a:cs typeface="Open Sans"/>
              </a:rPr>
              <a:t>revisão</a:t>
            </a:r>
            <a:r>
              <a:rPr lang="en-US" sz="1400">
                <a:latin typeface="Calibri"/>
                <a:ea typeface="Open Sans"/>
                <a:cs typeface="Open Sans"/>
              </a:rPr>
              <a:t>, </a:t>
            </a:r>
            <a:r>
              <a:rPr lang="en-US" sz="1400" err="1">
                <a:latin typeface="Calibri"/>
                <a:ea typeface="Open Sans"/>
                <a:cs typeface="Open Sans"/>
              </a:rPr>
              <a:t>edição</a:t>
            </a:r>
            <a:r>
              <a:rPr lang="en-US" sz="1400">
                <a:latin typeface="Calibri"/>
                <a:ea typeface="Open Sans"/>
                <a:cs typeface="Open Sans"/>
              </a:rPr>
              <a:t>, </a:t>
            </a:r>
            <a:r>
              <a:rPr lang="en-US" sz="1400" err="1">
                <a:latin typeface="Calibri"/>
                <a:ea typeface="Open Sans"/>
                <a:cs typeface="Open Sans"/>
              </a:rPr>
              <a:t>reescrita</a:t>
            </a:r>
            <a:r>
              <a:rPr lang="en-US" sz="1400">
                <a:latin typeface="Calibri"/>
                <a:ea typeface="Open Sans"/>
                <a:cs typeface="Open Sans"/>
              </a:rPr>
              <a:t>/</a:t>
            </a:r>
            <a:r>
              <a:rPr lang="en-US" sz="1400" i="1">
                <a:latin typeface="Calibri"/>
                <a:ea typeface="Open Sans"/>
                <a:cs typeface="Open Sans"/>
              </a:rPr>
              <a:t>redesign</a:t>
            </a:r>
            <a:r>
              <a:rPr lang="en-US" sz="1400">
                <a:latin typeface="Calibri"/>
                <a:ea typeface="Open Sans"/>
                <a:cs typeface="Open Sans"/>
              </a:rPr>
              <a:t> e </a:t>
            </a:r>
            <a:r>
              <a:rPr lang="en-US" sz="1400" err="1">
                <a:latin typeface="Calibri"/>
                <a:ea typeface="Open Sans"/>
                <a:cs typeface="Open Sans"/>
              </a:rPr>
              <a:t>avaliação</a:t>
            </a:r>
            <a:r>
              <a:rPr lang="en-US" sz="1400">
                <a:latin typeface="Calibri"/>
                <a:ea typeface="Open Sans"/>
                <a:cs typeface="Open Sans"/>
              </a:rPr>
              <a:t> de </a:t>
            </a:r>
            <a:r>
              <a:rPr lang="en-US" sz="1400" err="1">
                <a:latin typeface="Calibri"/>
                <a:ea typeface="Open Sans"/>
                <a:cs typeface="Open Sans"/>
              </a:rPr>
              <a:t>textos</a:t>
            </a:r>
            <a:r>
              <a:rPr lang="en-US" sz="1400">
                <a:latin typeface="Calibri"/>
                <a:ea typeface="Open Sans"/>
                <a:cs typeface="Open Sans"/>
              </a:rPr>
              <a:t>, para, com a </a:t>
            </a:r>
            <a:r>
              <a:rPr lang="en-US" sz="1400" err="1">
                <a:latin typeface="Calibri"/>
                <a:ea typeface="Open Sans"/>
                <a:cs typeface="Open Sans"/>
              </a:rPr>
              <a:t>ajuda</a:t>
            </a:r>
            <a:r>
              <a:rPr lang="en-US" sz="1400">
                <a:latin typeface="Calibri"/>
                <a:ea typeface="Open Sans"/>
                <a:cs typeface="Open Sans"/>
              </a:rPr>
              <a:t> do professor e a </a:t>
            </a:r>
            <a:r>
              <a:rPr lang="en-US" sz="1400" err="1">
                <a:latin typeface="Calibri"/>
                <a:ea typeface="Open Sans"/>
                <a:cs typeface="Open Sans"/>
              </a:rPr>
              <a:t>colaboração</a:t>
            </a:r>
            <a:r>
              <a:rPr lang="en-US" sz="1400">
                <a:latin typeface="Calibri"/>
                <a:ea typeface="Open Sans"/>
                <a:cs typeface="Open Sans"/>
              </a:rPr>
              <a:t> dos </a:t>
            </a:r>
            <a:r>
              <a:rPr lang="en-US" sz="1400" err="1">
                <a:latin typeface="Calibri"/>
                <a:ea typeface="Open Sans"/>
                <a:cs typeface="Open Sans"/>
              </a:rPr>
              <a:t>colegas</a:t>
            </a:r>
            <a:r>
              <a:rPr lang="en-US" sz="1400">
                <a:latin typeface="Calibri"/>
                <a:ea typeface="Open Sans"/>
                <a:cs typeface="Open Sans"/>
              </a:rPr>
              <a:t>, </a:t>
            </a:r>
            <a:r>
              <a:rPr lang="en-US" sz="1400" err="1">
                <a:latin typeface="Calibri"/>
                <a:ea typeface="Open Sans"/>
                <a:cs typeface="Open Sans"/>
              </a:rPr>
              <a:t>corrigir</a:t>
            </a:r>
            <a:r>
              <a:rPr lang="en-US" sz="1400">
                <a:latin typeface="Calibri"/>
                <a:ea typeface="Open Sans"/>
                <a:cs typeface="Open Sans"/>
              </a:rPr>
              <a:t> e </a:t>
            </a:r>
            <a:r>
              <a:rPr lang="en-US" sz="1400" err="1">
                <a:latin typeface="Calibri"/>
                <a:ea typeface="Open Sans"/>
                <a:cs typeface="Open Sans"/>
              </a:rPr>
              <a:t>aprimorar</a:t>
            </a:r>
            <a:r>
              <a:rPr lang="en-US" sz="1400">
                <a:latin typeface="Calibri"/>
                <a:ea typeface="Open Sans"/>
                <a:cs typeface="Open Sans"/>
              </a:rPr>
              <a:t> as </a:t>
            </a:r>
            <a:r>
              <a:rPr lang="en-US" sz="1400" err="1">
                <a:latin typeface="Calibri"/>
                <a:ea typeface="Open Sans"/>
                <a:cs typeface="Open Sans"/>
              </a:rPr>
              <a:t>produções</a:t>
            </a:r>
            <a:r>
              <a:rPr lang="en-US" sz="1400">
                <a:latin typeface="Calibri"/>
                <a:ea typeface="Open Sans"/>
                <a:cs typeface="Open Sans"/>
              </a:rPr>
              <a:t> </a:t>
            </a:r>
            <a:r>
              <a:rPr lang="en-US" sz="1400" err="1">
                <a:latin typeface="Calibri"/>
                <a:ea typeface="Open Sans"/>
                <a:cs typeface="Open Sans"/>
              </a:rPr>
              <a:t>realizadas</a:t>
            </a:r>
            <a:r>
              <a:rPr lang="en-US" sz="1400">
                <a:latin typeface="Calibri"/>
                <a:ea typeface="Open Sans"/>
                <a:cs typeface="Open Sans"/>
              </a:rPr>
              <a:t>, </a:t>
            </a:r>
            <a:r>
              <a:rPr lang="en-US" sz="1400" err="1">
                <a:latin typeface="Calibri"/>
                <a:ea typeface="Open Sans"/>
                <a:cs typeface="Open Sans"/>
              </a:rPr>
              <a:t>fazendo</a:t>
            </a:r>
            <a:r>
              <a:rPr lang="en-US" sz="1400">
                <a:latin typeface="Calibri"/>
                <a:ea typeface="Open Sans"/>
                <a:cs typeface="Open Sans"/>
              </a:rPr>
              <a:t> cortes, </a:t>
            </a:r>
            <a:r>
              <a:rPr lang="en-US" sz="1400" err="1">
                <a:latin typeface="Calibri"/>
                <a:ea typeface="Open Sans"/>
                <a:cs typeface="Open Sans"/>
              </a:rPr>
              <a:t>acréscimos</a:t>
            </a:r>
            <a:r>
              <a:rPr lang="en-US" sz="1400">
                <a:latin typeface="Calibri"/>
                <a:ea typeface="Open Sans"/>
                <a:cs typeface="Open Sans"/>
              </a:rPr>
              <a:t>, </a:t>
            </a:r>
            <a:r>
              <a:rPr lang="en-US" sz="1400" err="1">
                <a:latin typeface="Calibri"/>
                <a:ea typeface="Open Sans"/>
                <a:cs typeface="Open Sans"/>
              </a:rPr>
              <a:t>reformulações</a:t>
            </a:r>
            <a:r>
              <a:rPr lang="en-US" sz="1400">
                <a:latin typeface="Calibri"/>
                <a:ea typeface="Open Sans"/>
                <a:cs typeface="Open Sans"/>
              </a:rPr>
              <a:t>, </a:t>
            </a:r>
            <a:r>
              <a:rPr lang="en-US" sz="1400" err="1">
                <a:latin typeface="Calibri"/>
                <a:ea typeface="Open Sans"/>
                <a:cs typeface="Open Sans"/>
              </a:rPr>
              <a:t>correções</a:t>
            </a:r>
            <a:r>
              <a:rPr lang="en-US" sz="1400">
                <a:latin typeface="Calibri"/>
                <a:ea typeface="Open Sans"/>
                <a:cs typeface="Open Sans"/>
              </a:rPr>
              <a:t> de </a:t>
            </a:r>
            <a:r>
              <a:rPr lang="en-US" sz="1400" err="1">
                <a:latin typeface="Calibri"/>
                <a:ea typeface="Open Sans"/>
                <a:cs typeface="Open Sans"/>
              </a:rPr>
              <a:t>concordância</a:t>
            </a:r>
            <a:r>
              <a:rPr lang="en-US" sz="1400">
                <a:latin typeface="Calibri"/>
                <a:ea typeface="Open Sans"/>
                <a:cs typeface="Open Sans"/>
              </a:rPr>
              <a:t>, </a:t>
            </a:r>
            <a:r>
              <a:rPr lang="en-US" sz="1400" err="1">
                <a:latin typeface="Calibri"/>
                <a:ea typeface="Open Sans"/>
                <a:cs typeface="Open Sans"/>
              </a:rPr>
              <a:t>ortografia</a:t>
            </a:r>
            <a:r>
              <a:rPr lang="en-US" sz="1400">
                <a:latin typeface="Calibri"/>
                <a:ea typeface="Open Sans"/>
                <a:cs typeface="Open Sans"/>
              </a:rPr>
              <a:t>, </a:t>
            </a:r>
            <a:r>
              <a:rPr lang="en-US" sz="1400" err="1">
                <a:latin typeface="Calibri"/>
                <a:ea typeface="Open Sans"/>
                <a:cs typeface="Open Sans"/>
              </a:rPr>
              <a:t>pontuação</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textos</a:t>
            </a:r>
            <a:r>
              <a:rPr lang="en-US" sz="1400">
                <a:latin typeface="Calibri"/>
                <a:ea typeface="Open Sans"/>
                <a:cs typeface="Open Sans"/>
              </a:rPr>
              <a:t> e </a:t>
            </a:r>
            <a:r>
              <a:rPr lang="en-US" sz="1400" err="1">
                <a:latin typeface="Calibri"/>
                <a:ea typeface="Open Sans"/>
                <a:cs typeface="Open Sans"/>
              </a:rPr>
              <a:t>editando</a:t>
            </a:r>
            <a:r>
              <a:rPr lang="en-US" sz="1400">
                <a:latin typeface="Calibri"/>
                <a:ea typeface="Open Sans"/>
                <a:cs typeface="Open Sans"/>
              </a:rPr>
              <a:t> imagens, </a:t>
            </a:r>
            <a:r>
              <a:rPr lang="en-US" sz="1400" err="1">
                <a:latin typeface="Calibri"/>
                <a:ea typeface="Open Sans"/>
                <a:cs typeface="Open Sans"/>
              </a:rPr>
              <a:t>arquivos</a:t>
            </a:r>
            <a:r>
              <a:rPr lang="en-US" sz="1400">
                <a:latin typeface="Calibri"/>
                <a:ea typeface="Open Sans"/>
                <a:cs typeface="Open Sans"/>
              </a:rPr>
              <a:t> </a:t>
            </a:r>
            <a:r>
              <a:rPr lang="en-US" sz="1400" err="1">
                <a:latin typeface="Calibri"/>
                <a:ea typeface="Open Sans"/>
                <a:cs typeface="Open Sans"/>
              </a:rPr>
              <a:t>sonoros</a:t>
            </a:r>
            <a:r>
              <a:rPr lang="en-US" sz="1400">
                <a:latin typeface="Calibri"/>
                <a:ea typeface="Open Sans"/>
                <a:cs typeface="Open Sans"/>
              </a:rPr>
              <a:t>, </a:t>
            </a:r>
            <a:r>
              <a:rPr lang="en-US" sz="1400" err="1">
                <a:latin typeface="Calibri"/>
                <a:ea typeface="Open Sans"/>
                <a:cs typeface="Open Sans"/>
              </a:rPr>
              <a:t>fazendo</a:t>
            </a:r>
            <a:r>
              <a:rPr lang="en-US" sz="1400">
                <a:latin typeface="Calibri"/>
                <a:ea typeface="Open Sans"/>
                <a:cs typeface="Open Sans"/>
              </a:rPr>
              <a:t> cortes, </a:t>
            </a:r>
            <a:r>
              <a:rPr lang="en-US" sz="1400" err="1">
                <a:latin typeface="Calibri"/>
                <a:ea typeface="Open Sans"/>
                <a:cs typeface="Open Sans"/>
              </a:rPr>
              <a:t>acréscimos</a:t>
            </a:r>
            <a:r>
              <a:rPr lang="en-US" sz="1400">
                <a:latin typeface="Calibri"/>
                <a:ea typeface="Open Sans"/>
                <a:cs typeface="Open Sans"/>
              </a:rPr>
              <a:t>, </a:t>
            </a:r>
            <a:r>
              <a:rPr lang="en-US" sz="1400" err="1">
                <a:latin typeface="Calibri"/>
                <a:ea typeface="Open Sans"/>
                <a:cs typeface="Open Sans"/>
              </a:rPr>
              <a:t>ajustes</a:t>
            </a:r>
            <a:r>
              <a:rPr lang="en-US" sz="1400">
                <a:latin typeface="Calibri"/>
                <a:ea typeface="Open Sans"/>
                <a:cs typeface="Open Sans"/>
              </a:rPr>
              <a:t>, </a:t>
            </a:r>
            <a:r>
              <a:rPr lang="en-US" sz="1400" err="1">
                <a:latin typeface="Calibri"/>
                <a:ea typeface="Open Sans"/>
                <a:cs typeface="Open Sans"/>
              </a:rPr>
              <a:t>acrescentando</a:t>
            </a:r>
            <a:r>
              <a:rPr lang="en-US" sz="1400">
                <a:latin typeface="Calibri"/>
                <a:ea typeface="Open Sans"/>
                <a:cs typeface="Open Sans"/>
              </a:rPr>
              <a:t>/</a:t>
            </a:r>
            <a:r>
              <a:rPr lang="en-US" sz="1400" err="1">
                <a:latin typeface="Calibri"/>
                <a:ea typeface="Open Sans"/>
                <a:cs typeface="Open Sans"/>
              </a:rPr>
              <a:t>alterando</a:t>
            </a:r>
            <a:r>
              <a:rPr lang="en-US" sz="1400">
                <a:latin typeface="Calibri"/>
                <a:ea typeface="Open Sans"/>
                <a:cs typeface="Open Sans"/>
              </a:rPr>
              <a:t> </a:t>
            </a:r>
            <a:r>
              <a:rPr lang="en-US" sz="1400" err="1">
                <a:latin typeface="Calibri"/>
                <a:ea typeface="Open Sans"/>
                <a:cs typeface="Open Sans"/>
              </a:rPr>
              <a:t>efeitos</a:t>
            </a:r>
            <a:r>
              <a:rPr lang="en-US" sz="1400">
                <a:latin typeface="Calibri"/>
                <a:ea typeface="Open Sans"/>
                <a:cs typeface="Open Sans"/>
              </a:rPr>
              <a:t>, </a:t>
            </a:r>
            <a:r>
              <a:rPr lang="en-US" sz="1400" err="1">
                <a:latin typeface="Calibri"/>
                <a:ea typeface="Open Sans"/>
                <a:cs typeface="Open Sans"/>
              </a:rPr>
              <a:t>ordenamentos</a:t>
            </a:r>
            <a:r>
              <a:rPr lang="en-US" sz="1400">
                <a:latin typeface="Calibri"/>
                <a:ea typeface="Open Sans"/>
                <a:cs typeface="Open Sans"/>
              </a:rPr>
              <a:t> etc.</a:t>
            </a:r>
            <a:endParaRPr lang="en-US" sz="1400">
              <a:latin typeface="Calibri"/>
            </a:endParaRPr>
          </a:p>
        </p:txBody>
      </p:sp>
      <p:sp>
        <p:nvSpPr>
          <p:cNvPr id="5" name="CaixaDeTexto 4">
            <a:extLst>
              <a:ext uri="{FF2B5EF4-FFF2-40B4-BE49-F238E27FC236}">
                <a16:creationId xmlns:a16="http://schemas.microsoft.com/office/drawing/2014/main" id="{517A907A-1730-1447-D5D1-08E1FBDB79A7}"/>
              </a:ext>
            </a:extLst>
          </p:cNvPr>
          <p:cNvSpPr txBox="1"/>
          <p:nvPr/>
        </p:nvSpPr>
        <p:spPr>
          <a:xfrm>
            <a:off x="1898249" y="5031176"/>
            <a:ext cx="839550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a:latin typeface="Calibri"/>
                <a:ea typeface="Open Sans"/>
                <a:cs typeface="Open Sans"/>
              </a:rPr>
              <a:t>(EF69LP15)</a:t>
            </a:r>
            <a:r>
              <a:rPr lang="en-US" sz="1400">
                <a:latin typeface="Calibri"/>
                <a:ea typeface="Open Sans"/>
                <a:cs typeface="Open Sans"/>
              </a:rPr>
              <a:t> </a:t>
            </a:r>
            <a:r>
              <a:rPr lang="en-US" sz="1400" err="1">
                <a:latin typeface="Calibri"/>
                <a:ea typeface="Open Sans"/>
                <a:cs typeface="Open Sans"/>
              </a:rPr>
              <a:t>Apresentar</a:t>
            </a:r>
            <a:r>
              <a:rPr lang="en-US" sz="1400">
                <a:latin typeface="Calibri"/>
                <a:ea typeface="Open Sans"/>
                <a:cs typeface="Open Sans"/>
              </a:rPr>
              <a:t> </a:t>
            </a:r>
            <a:r>
              <a:rPr lang="en-US" sz="1400" err="1">
                <a:latin typeface="Calibri"/>
                <a:ea typeface="Open Sans"/>
                <a:cs typeface="Open Sans"/>
              </a:rPr>
              <a:t>argumentos</a:t>
            </a:r>
            <a:r>
              <a:rPr lang="en-US" sz="1400">
                <a:latin typeface="Calibri"/>
                <a:ea typeface="Open Sans"/>
                <a:cs typeface="Open Sans"/>
              </a:rPr>
              <a:t> e contra-</a:t>
            </a:r>
            <a:r>
              <a:rPr lang="en-US" sz="1400" err="1">
                <a:latin typeface="Calibri"/>
                <a:ea typeface="Open Sans"/>
                <a:cs typeface="Open Sans"/>
              </a:rPr>
              <a:t>argumentos</a:t>
            </a:r>
            <a:r>
              <a:rPr lang="en-US" sz="1400">
                <a:latin typeface="Calibri"/>
                <a:ea typeface="Open Sans"/>
                <a:cs typeface="Open Sans"/>
              </a:rPr>
              <a:t> </a:t>
            </a:r>
            <a:r>
              <a:rPr lang="en-US" sz="1400" err="1">
                <a:latin typeface="Calibri"/>
                <a:ea typeface="Open Sans"/>
                <a:cs typeface="Open Sans"/>
              </a:rPr>
              <a:t>coerentes</a:t>
            </a:r>
            <a:r>
              <a:rPr lang="en-US" sz="1400">
                <a:latin typeface="Calibri"/>
                <a:ea typeface="Open Sans"/>
                <a:cs typeface="Open Sans"/>
              </a:rPr>
              <a:t>, </a:t>
            </a:r>
            <a:r>
              <a:rPr lang="en-US" sz="1400" err="1">
                <a:latin typeface="Calibri"/>
                <a:ea typeface="Open Sans"/>
                <a:cs typeface="Open Sans"/>
              </a:rPr>
              <a:t>respeitando</a:t>
            </a:r>
            <a:r>
              <a:rPr lang="en-US" sz="1400">
                <a:latin typeface="Calibri"/>
                <a:ea typeface="Open Sans"/>
                <a:cs typeface="Open Sans"/>
              </a:rPr>
              <a:t> </a:t>
            </a:r>
            <a:r>
              <a:rPr lang="en-US" sz="1400" err="1">
                <a:latin typeface="Calibri"/>
                <a:ea typeface="Open Sans"/>
                <a:cs typeface="Open Sans"/>
              </a:rPr>
              <a:t>os</a:t>
            </a:r>
            <a:r>
              <a:rPr lang="en-US" sz="1400">
                <a:latin typeface="Calibri"/>
                <a:ea typeface="Open Sans"/>
                <a:cs typeface="Open Sans"/>
              </a:rPr>
              <a:t> </a:t>
            </a:r>
            <a:r>
              <a:rPr lang="en-US" sz="1400" err="1">
                <a:latin typeface="Calibri"/>
                <a:ea typeface="Open Sans"/>
                <a:cs typeface="Open Sans"/>
              </a:rPr>
              <a:t>turnos</a:t>
            </a:r>
            <a:r>
              <a:rPr lang="en-US" sz="1400">
                <a:latin typeface="Calibri"/>
                <a:ea typeface="Open Sans"/>
                <a:cs typeface="Open Sans"/>
              </a:rPr>
              <a:t> de </a:t>
            </a:r>
            <a:r>
              <a:rPr lang="en-US" sz="1400" err="1">
                <a:latin typeface="Calibri"/>
                <a:ea typeface="Open Sans"/>
                <a:cs typeface="Open Sans"/>
              </a:rPr>
              <a:t>fala</a:t>
            </a:r>
            <a:r>
              <a:rPr lang="en-US" sz="1400">
                <a:latin typeface="Calibri"/>
                <a:ea typeface="Open Sans"/>
                <a:cs typeface="Open Sans"/>
              </a:rPr>
              <a:t>, </a:t>
            </a:r>
            <a:r>
              <a:rPr lang="en-US" sz="1400" err="1">
                <a:latin typeface="Calibri"/>
                <a:ea typeface="Open Sans"/>
                <a:cs typeface="Open Sans"/>
              </a:rPr>
              <a:t>na</a:t>
            </a:r>
            <a:r>
              <a:rPr lang="en-US" sz="1400">
                <a:latin typeface="Calibri"/>
                <a:ea typeface="Open Sans"/>
                <a:cs typeface="Open Sans"/>
              </a:rPr>
              <a:t> </a:t>
            </a:r>
            <a:r>
              <a:rPr lang="en-US" sz="1400" err="1">
                <a:latin typeface="Calibri"/>
                <a:ea typeface="Open Sans"/>
                <a:cs typeface="Open Sans"/>
              </a:rPr>
              <a:t>participação</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discussões</a:t>
            </a:r>
            <a:r>
              <a:rPr lang="en-US" sz="1400">
                <a:latin typeface="Calibri"/>
                <a:ea typeface="Open Sans"/>
                <a:cs typeface="Open Sans"/>
              </a:rPr>
              <a:t> </a:t>
            </a:r>
            <a:r>
              <a:rPr lang="en-US" sz="1400" err="1">
                <a:latin typeface="Calibri"/>
                <a:ea typeface="Open Sans"/>
                <a:cs typeface="Open Sans"/>
              </a:rPr>
              <a:t>sobre</a:t>
            </a:r>
            <a:r>
              <a:rPr lang="en-US" sz="1400">
                <a:latin typeface="Calibri"/>
                <a:ea typeface="Open Sans"/>
                <a:cs typeface="Open Sans"/>
              </a:rPr>
              <a:t> </a:t>
            </a:r>
            <a:r>
              <a:rPr lang="en-US" sz="1400" err="1">
                <a:latin typeface="Calibri"/>
                <a:ea typeface="Open Sans"/>
                <a:cs typeface="Open Sans"/>
              </a:rPr>
              <a:t>temas</a:t>
            </a:r>
            <a:r>
              <a:rPr lang="en-US" sz="1400">
                <a:latin typeface="Calibri"/>
                <a:ea typeface="Open Sans"/>
                <a:cs typeface="Open Sans"/>
              </a:rPr>
              <a:t> </a:t>
            </a:r>
            <a:r>
              <a:rPr lang="en-US" sz="1400" err="1">
                <a:latin typeface="Calibri"/>
                <a:ea typeface="Open Sans"/>
                <a:cs typeface="Open Sans"/>
              </a:rPr>
              <a:t>controversos</a:t>
            </a:r>
            <a:r>
              <a:rPr lang="en-US" sz="1400">
                <a:latin typeface="Calibri"/>
                <a:ea typeface="Open Sans"/>
                <a:cs typeface="Open Sans"/>
              </a:rPr>
              <a:t> e/</a:t>
            </a:r>
            <a:r>
              <a:rPr lang="en-US" sz="1400" err="1">
                <a:latin typeface="Calibri"/>
                <a:ea typeface="Open Sans"/>
                <a:cs typeface="Open Sans"/>
              </a:rPr>
              <a:t>ou</a:t>
            </a:r>
            <a:r>
              <a:rPr lang="en-US" sz="1400">
                <a:latin typeface="Calibri"/>
                <a:ea typeface="Open Sans"/>
                <a:cs typeface="Open Sans"/>
              </a:rPr>
              <a:t> </a:t>
            </a:r>
            <a:r>
              <a:rPr lang="en-US" sz="1400" err="1">
                <a:latin typeface="Calibri"/>
                <a:ea typeface="Open Sans"/>
                <a:cs typeface="Open Sans"/>
              </a:rPr>
              <a:t>polêmicos</a:t>
            </a:r>
            <a:r>
              <a:rPr lang="en-US" sz="1400">
                <a:latin typeface="Calibri"/>
                <a:ea typeface="Open Sans"/>
                <a:cs typeface="Open Sans"/>
              </a:rPr>
              <a:t>.</a:t>
            </a:r>
            <a:endParaRPr lang="en-US" sz="1400">
              <a:latin typeface="Calibri"/>
            </a:endParaRPr>
          </a:p>
        </p:txBody>
      </p:sp>
      <p:sp>
        <p:nvSpPr>
          <p:cNvPr id="6" name="CaixaDeTexto 5">
            <a:extLst>
              <a:ext uri="{FF2B5EF4-FFF2-40B4-BE49-F238E27FC236}">
                <a16:creationId xmlns:a16="http://schemas.microsoft.com/office/drawing/2014/main" id="{03D77024-EAAF-E341-0A9E-7A68C0EE17DE}"/>
              </a:ext>
            </a:extLst>
          </p:cNvPr>
          <p:cNvSpPr txBox="1"/>
          <p:nvPr/>
        </p:nvSpPr>
        <p:spPr>
          <a:xfrm>
            <a:off x="1898248" y="5561330"/>
            <a:ext cx="123849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t>(EF69LP19)</a:t>
            </a:r>
            <a:endParaRPr lang="pt-BR" sz="1400"/>
          </a:p>
        </p:txBody>
      </p:sp>
      <p:sp>
        <p:nvSpPr>
          <p:cNvPr id="7" name="CaixaDeTexto 6">
            <a:extLst>
              <a:ext uri="{FF2B5EF4-FFF2-40B4-BE49-F238E27FC236}">
                <a16:creationId xmlns:a16="http://schemas.microsoft.com/office/drawing/2014/main" id="{9342448A-81CE-D000-4990-B12D667EADAB}"/>
              </a:ext>
            </a:extLst>
          </p:cNvPr>
          <p:cNvSpPr txBox="1"/>
          <p:nvPr/>
        </p:nvSpPr>
        <p:spPr>
          <a:xfrm>
            <a:off x="4724400" y="94227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b="1"/>
              <a:t>HABILIDADES DA BNCC</a:t>
            </a:r>
            <a:endParaRPr lang="pt-BR"/>
          </a:p>
        </p:txBody>
      </p:sp>
    </p:spTree>
    <p:extLst>
      <p:ext uri="{BB962C8B-B14F-4D97-AF65-F5344CB8AC3E}">
        <p14:creationId xmlns:p14="http://schemas.microsoft.com/office/powerpoint/2010/main" val="81588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6"/>
          <a:stretch>
            <a:fillRect/>
          </a:stretch>
        </p:blipFill>
        <p:spPr>
          <a:xfrm>
            <a:off x="1883" y="-2390"/>
            <a:ext cx="12188234" cy="6862783"/>
          </a:xfrm>
          <a:prstGeom prst="rect">
            <a:avLst/>
          </a:prstGeom>
        </p:spPr>
      </p:pic>
      <p:sp>
        <p:nvSpPr>
          <p:cNvPr id="3" name="CaixaDeTexto 2">
            <a:extLst>
              <a:ext uri="{FF2B5EF4-FFF2-40B4-BE49-F238E27FC236}">
                <a16:creationId xmlns:a16="http://schemas.microsoft.com/office/drawing/2014/main" id="{0DA4BB2B-4C5B-BABC-8B8E-555115A800F3}"/>
              </a:ext>
            </a:extLst>
          </p:cNvPr>
          <p:cNvSpPr txBox="1"/>
          <p:nvPr/>
        </p:nvSpPr>
        <p:spPr>
          <a:xfrm>
            <a:off x="5288845" y="914400"/>
            <a:ext cx="16049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600" b="1"/>
              <a:t>AULA 6</a:t>
            </a:r>
            <a:endParaRPr lang="pt-BR" sz="3600">
              <a:cs typeface="Calibri"/>
            </a:endParaRPr>
          </a:p>
        </p:txBody>
      </p:sp>
      <p:sp>
        <p:nvSpPr>
          <p:cNvPr id="2" name="CaixaDeTexto 1">
            <a:extLst>
              <a:ext uri="{FF2B5EF4-FFF2-40B4-BE49-F238E27FC236}">
                <a16:creationId xmlns:a16="http://schemas.microsoft.com/office/drawing/2014/main" id="{4C11DBC8-B7E0-E231-A0F0-42594A896059}"/>
              </a:ext>
            </a:extLst>
          </p:cNvPr>
          <p:cNvSpPr txBox="1"/>
          <p:nvPr/>
        </p:nvSpPr>
        <p:spPr>
          <a:xfrm>
            <a:off x="932985" y="1527718"/>
            <a:ext cx="52893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a:t>Discutir e tirar dúvidas sobre o capítulo lido em casa.</a:t>
            </a:r>
          </a:p>
        </p:txBody>
      </p:sp>
      <p:sp>
        <p:nvSpPr>
          <p:cNvPr id="4" name="CaixaDeTexto 3">
            <a:extLst>
              <a:ext uri="{FF2B5EF4-FFF2-40B4-BE49-F238E27FC236}">
                <a16:creationId xmlns:a16="http://schemas.microsoft.com/office/drawing/2014/main" id="{597DDF15-24CC-AAEC-6B39-A7B2E7705D17}"/>
              </a:ext>
            </a:extLst>
          </p:cNvPr>
          <p:cNvSpPr txBox="1"/>
          <p:nvPr/>
        </p:nvSpPr>
        <p:spPr>
          <a:xfrm>
            <a:off x="929268" y="2546196"/>
            <a:ext cx="63022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a:ea typeface="Calibri"/>
                <a:cs typeface="Calibri"/>
              </a:rPr>
              <a:t>Projetar vídeos e discutir sobre o trabalho escravo no Brasil.</a:t>
            </a:r>
            <a:endParaRPr lang="pt-BR"/>
          </a:p>
        </p:txBody>
      </p:sp>
      <p:pic>
        <p:nvPicPr>
          <p:cNvPr id="5" name="Mídia Online 4" title="Operação resgata 206 trabalhadores em condições análogas à escravidão no RS">
            <a:hlinkClick r:id="" action="ppaction://media"/>
            <a:extLst>
              <a:ext uri="{FF2B5EF4-FFF2-40B4-BE49-F238E27FC236}">
                <a16:creationId xmlns:a16="http://schemas.microsoft.com/office/drawing/2014/main" id="{AA0CF5B6-A2EA-6383-88FC-E06643A70DAC}"/>
              </a:ext>
            </a:extLst>
          </p:cNvPr>
          <p:cNvPicPr>
            <a:picLocks noRot="1" noChangeAspect="1"/>
          </p:cNvPicPr>
          <p:nvPr>
            <a:videoFile r:link="rId1"/>
          </p:nvPr>
        </p:nvPicPr>
        <p:blipFill>
          <a:blip r:embed="rId7"/>
          <a:stretch>
            <a:fillRect/>
          </a:stretch>
        </p:blipFill>
        <p:spPr>
          <a:xfrm>
            <a:off x="10225048" y="2423376"/>
            <a:ext cx="1378415" cy="1239954"/>
          </a:xfrm>
          <a:prstGeom prst="rect">
            <a:avLst/>
          </a:prstGeom>
        </p:spPr>
      </p:pic>
      <p:pic>
        <p:nvPicPr>
          <p:cNvPr id="6" name="Mídia Online 5" title="Profissão Repórter 29/11/2017 Trabalho Escravo - Completo">
            <a:hlinkClick r:id="" action="ppaction://media"/>
            <a:extLst>
              <a:ext uri="{FF2B5EF4-FFF2-40B4-BE49-F238E27FC236}">
                <a16:creationId xmlns:a16="http://schemas.microsoft.com/office/drawing/2014/main" id="{25014237-D9AC-227E-C9C0-8C3A5053F126}"/>
              </a:ext>
            </a:extLst>
          </p:cNvPr>
          <p:cNvPicPr>
            <a:picLocks noRot="1" noChangeAspect="1"/>
          </p:cNvPicPr>
          <p:nvPr>
            <a:videoFile r:link="rId2"/>
          </p:nvPr>
        </p:nvPicPr>
        <p:blipFill>
          <a:blip r:embed="rId8"/>
          <a:stretch>
            <a:fillRect/>
          </a:stretch>
        </p:blipFill>
        <p:spPr>
          <a:xfrm>
            <a:off x="8766097" y="3724353"/>
            <a:ext cx="2540000" cy="1435100"/>
          </a:xfrm>
          <a:prstGeom prst="rect">
            <a:avLst/>
          </a:prstGeom>
        </p:spPr>
      </p:pic>
      <p:pic>
        <p:nvPicPr>
          <p:cNvPr id="7" name="Mídia Online 6" title="Ciclo do Trabalho Escravo Contemporâneo">
            <a:hlinkClick r:id="" action="ppaction://media"/>
            <a:extLst>
              <a:ext uri="{FF2B5EF4-FFF2-40B4-BE49-F238E27FC236}">
                <a16:creationId xmlns:a16="http://schemas.microsoft.com/office/drawing/2014/main" id="{07C93A27-7D42-E72D-8D2B-F7C14A935B6C}"/>
              </a:ext>
            </a:extLst>
          </p:cNvPr>
          <p:cNvPicPr>
            <a:picLocks noRot="1" noChangeAspect="1"/>
          </p:cNvPicPr>
          <p:nvPr>
            <a:videoFile r:link="rId3"/>
          </p:nvPr>
        </p:nvPicPr>
        <p:blipFill>
          <a:blip r:embed="rId9"/>
          <a:stretch>
            <a:fillRect/>
          </a:stretch>
        </p:blipFill>
        <p:spPr>
          <a:xfrm>
            <a:off x="8543072" y="2451255"/>
            <a:ext cx="1462049" cy="1165613"/>
          </a:xfrm>
          <a:prstGeom prst="rect">
            <a:avLst/>
          </a:prstGeom>
        </p:spPr>
      </p:pic>
      <p:sp>
        <p:nvSpPr>
          <p:cNvPr id="9" name="CaixaDeTexto 8">
            <a:extLst>
              <a:ext uri="{FF2B5EF4-FFF2-40B4-BE49-F238E27FC236}">
                <a16:creationId xmlns:a16="http://schemas.microsoft.com/office/drawing/2014/main" id="{8207F79B-6E51-2532-43EB-682C37B1E3F4}"/>
              </a:ext>
            </a:extLst>
          </p:cNvPr>
          <p:cNvSpPr txBox="1"/>
          <p:nvPr/>
        </p:nvSpPr>
        <p:spPr>
          <a:xfrm>
            <a:off x="929268" y="1895707"/>
            <a:ext cx="688773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a:ea typeface="Calibri"/>
                <a:cs typeface="Calibri"/>
              </a:rPr>
              <a:t>Distribuir cópias e ler com os alunos o conto "Negrinha" de Monteiro Lobato.</a:t>
            </a:r>
          </a:p>
        </p:txBody>
      </p:sp>
      <p:sp>
        <p:nvSpPr>
          <p:cNvPr id="10" name="CaixaDeTexto 9">
            <a:extLst>
              <a:ext uri="{FF2B5EF4-FFF2-40B4-BE49-F238E27FC236}">
                <a16:creationId xmlns:a16="http://schemas.microsoft.com/office/drawing/2014/main" id="{E54BB3B3-DAFC-73D4-CF88-A9EDE40A1A0B}"/>
              </a:ext>
            </a:extLst>
          </p:cNvPr>
          <p:cNvSpPr txBox="1"/>
          <p:nvPr/>
        </p:nvSpPr>
        <p:spPr>
          <a:xfrm>
            <a:off x="1704278" y="2178205"/>
            <a:ext cx="47968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10"/>
              </a:rPr>
              <a:t>Negrinha_download.pdf (ensinarhistoria.com.br)</a:t>
            </a:r>
            <a:endParaRPr lang="en-US"/>
          </a:p>
        </p:txBody>
      </p:sp>
      <p:pic>
        <p:nvPicPr>
          <p:cNvPr id="11" name="Mídia Online 10" title="Mulher Proletária | Poema de Jorge de Lima com narração de Mundo Dos Poemas">
            <a:hlinkClick r:id="" action="ppaction://media"/>
            <a:extLst>
              <a:ext uri="{FF2B5EF4-FFF2-40B4-BE49-F238E27FC236}">
                <a16:creationId xmlns:a16="http://schemas.microsoft.com/office/drawing/2014/main" id="{DC5BD220-F04C-D4E5-BC87-6C7F0EEC5E44}"/>
              </a:ext>
            </a:extLst>
          </p:cNvPr>
          <p:cNvPicPr>
            <a:picLocks noRot="1" noChangeAspect="1"/>
          </p:cNvPicPr>
          <p:nvPr>
            <a:videoFile r:link="rId4"/>
          </p:nvPr>
        </p:nvPicPr>
        <p:blipFill>
          <a:blip r:embed="rId11"/>
          <a:stretch>
            <a:fillRect/>
          </a:stretch>
        </p:blipFill>
        <p:spPr>
          <a:xfrm>
            <a:off x="5755268" y="3696474"/>
            <a:ext cx="2540000" cy="1435100"/>
          </a:xfrm>
          <a:prstGeom prst="rect">
            <a:avLst/>
          </a:prstGeom>
        </p:spPr>
      </p:pic>
      <p:sp>
        <p:nvSpPr>
          <p:cNvPr id="12" name="CaixaDeTexto 11">
            <a:extLst>
              <a:ext uri="{FF2B5EF4-FFF2-40B4-BE49-F238E27FC236}">
                <a16:creationId xmlns:a16="http://schemas.microsoft.com/office/drawing/2014/main" id="{E1E4A71F-2C81-F29F-6BB0-5CA4FB75ED71}"/>
              </a:ext>
            </a:extLst>
          </p:cNvPr>
          <p:cNvSpPr txBox="1"/>
          <p:nvPr/>
        </p:nvSpPr>
        <p:spPr>
          <a:xfrm>
            <a:off x="929268" y="2917902"/>
            <a:ext cx="60513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a:ea typeface="Calibri"/>
                <a:cs typeface="Calibri"/>
              </a:rPr>
              <a:t>Ouvir e analisar o poema "Mulher Proletária" de Jorge de Lima.</a:t>
            </a:r>
          </a:p>
        </p:txBody>
      </p:sp>
      <p:sp>
        <p:nvSpPr>
          <p:cNvPr id="13" name="CaixaDeTexto 12">
            <a:extLst>
              <a:ext uri="{FF2B5EF4-FFF2-40B4-BE49-F238E27FC236}">
                <a16:creationId xmlns:a16="http://schemas.microsoft.com/office/drawing/2014/main" id="{F0084FD2-A8DE-2E48-ED88-74A4371517B9}"/>
              </a:ext>
            </a:extLst>
          </p:cNvPr>
          <p:cNvSpPr txBox="1"/>
          <p:nvPr/>
        </p:nvSpPr>
        <p:spPr>
          <a:xfrm>
            <a:off x="929267" y="3429000"/>
            <a:ext cx="463890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a:ea typeface="Calibri"/>
                <a:cs typeface="Calibri"/>
              </a:rPr>
              <a:t>Atividade para casa: Pesquisar sobre um destes temas: trabalho precário; uberização; proletário; trabalho análogo à escravidão; exploração pelo capitalismo; socialismo; ou comunismo. Escrever um texto(máximo uma lauda) ou um poema.</a:t>
            </a:r>
            <a:endParaRPr lang="pt-BR"/>
          </a:p>
        </p:txBody>
      </p:sp>
      <p:sp>
        <p:nvSpPr>
          <p:cNvPr id="14" name="CaixaDeTexto 13">
            <a:extLst>
              <a:ext uri="{FF2B5EF4-FFF2-40B4-BE49-F238E27FC236}">
                <a16:creationId xmlns:a16="http://schemas.microsoft.com/office/drawing/2014/main" id="{979A233C-8B24-38E2-CB12-A532AE39ED0C}"/>
              </a:ext>
            </a:extLst>
          </p:cNvPr>
          <p:cNvSpPr txBox="1"/>
          <p:nvPr/>
        </p:nvSpPr>
        <p:spPr>
          <a:xfrm>
            <a:off x="1040780" y="525036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pt-BR">
              <a:ea typeface="Calibri"/>
              <a:cs typeface="Calibri"/>
            </a:endParaRPr>
          </a:p>
        </p:txBody>
      </p:sp>
    </p:spTree>
    <p:extLst>
      <p:ext uri="{BB962C8B-B14F-4D97-AF65-F5344CB8AC3E}">
        <p14:creationId xmlns:p14="http://schemas.microsoft.com/office/powerpoint/2010/main" val="1895868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2"/>
          <a:stretch>
            <a:fillRect/>
          </a:stretch>
        </p:blipFill>
        <p:spPr>
          <a:xfrm>
            <a:off x="1883" y="-2390"/>
            <a:ext cx="12188234" cy="6862783"/>
          </a:xfrm>
          <a:prstGeom prst="rect">
            <a:avLst/>
          </a:prstGeom>
        </p:spPr>
      </p:pic>
      <p:pic>
        <p:nvPicPr>
          <p:cNvPr id="2" name="Imagem 2" descr="Uma imagem contendo Texto&#10;&#10;Descrição gerada automaticamente">
            <a:extLst>
              <a:ext uri="{FF2B5EF4-FFF2-40B4-BE49-F238E27FC236}">
                <a16:creationId xmlns:a16="http://schemas.microsoft.com/office/drawing/2014/main" id="{01FAE5BE-859B-D40B-95F3-C2166036E39A}"/>
              </a:ext>
            </a:extLst>
          </p:cNvPr>
          <p:cNvPicPr>
            <a:picLocks noChangeAspect="1"/>
          </p:cNvPicPr>
          <p:nvPr/>
        </p:nvPicPr>
        <p:blipFill>
          <a:blip r:embed="rId3"/>
          <a:stretch>
            <a:fillRect/>
          </a:stretch>
        </p:blipFill>
        <p:spPr>
          <a:xfrm>
            <a:off x="3886512" y="577379"/>
            <a:ext cx="1581150" cy="1714500"/>
          </a:xfrm>
          <a:prstGeom prst="rect">
            <a:avLst/>
          </a:prstGeom>
        </p:spPr>
      </p:pic>
      <p:pic>
        <p:nvPicPr>
          <p:cNvPr id="3" name="Imagem 3">
            <a:extLst>
              <a:ext uri="{FF2B5EF4-FFF2-40B4-BE49-F238E27FC236}">
                <a16:creationId xmlns:a16="http://schemas.microsoft.com/office/drawing/2014/main" id="{8C7C0492-C631-9243-4775-CA98396E954B}"/>
              </a:ext>
            </a:extLst>
          </p:cNvPr>
          <p:cNvPicPr>
            <a:picLocks noChangeAspect="1"/>
          </p:cNvPicPr>
          <p:nvPr/>
        </p:nvPicPr>
        <p:blipFill>
          <a:blip r:embed="rId4"/>
          <a:stretch>
            <a:fillRect/>
          </a:stretch>
        </p:blipFill>
        <p:spPr>
          <a:xfrm>
            <a:off x="51447" y="577380"/>
            <a:ext cx="1571625" cy="1714500"/>
          </a:xfrm>
          <a:prstGeom prst="rect">
            <a:avLst/>
          </a:prstGeom>
        </p:spPr>
      </p:pic>
      <p:pic>
        <p:nvPicPr>
          <p:cNvPr id="4" name="Imagem 4" descr="Texto&#10;&#10;Descrição gerada automaticamente">
            <a:extLst>
              <a:ext uri="{FF2B5EF4-FFF2-40B4-BE49-F238E27FC236}">
                <a16:creationId xmlns:a16="http://schemas.microsoft.com/office/drawing/2014/main" id="{0478890E-85B1-C36D-0C2E-1D27F3CC3C04}"/>
              </a:ext>
            </a:extLst>
          </p:cNvPr>
          <p:cNvPicPr>
            <a:picLocks noChangeAspect="1"/>
          </p:cNvPicPr>
          <p:nvPr/>
        </p:nvPicPr>
        <p:blipFill>
          <a:blip r:embed="rId5"/>
          <a:stretch>
            <a:fillRect/>
          </a:stretch>
        </p:blipFill>
        <p:spPr>
          <a:xfrm>
            <a:off x="1503931" y="539750"/>
            <a:ext cx="1095375" cy="1751670"/>
          </a:xfrm>
          <a:prstGeom prst="rect">
            <a:avLst/>
          </a:prstGeom>
        </p:spPr>
      </p:pic>
      <p:pic>
        <p:nvPicPr>
          <p:cNvPr id="5" name="Imagem 5" descr="Texto sobre foto de cachorro&#10;&#10;Descrição gerada automaticamente">
            <a:extLst>
              <a:ext uri="{FF2B5EF4-FFF2-40B4-BE49-F238E27FC236}">
                <a16:creationId xmlns:a16="http://schemas.microsoft.com/office/drawing/2014/main" id="{E811D201-F1A5-72E8-F4F9-A80460329435}"/>
              </a:ext>
            </a:extLst>
          </p:cNvPr>
          <p:cNvPicPr>
            <a:picLocks noChangeAspect="1"/>
          </p:cNvPicPr>
          <p:nvPr/>
        </p:nvPicPr>
        <p:blipFill>
          <a:blip r:embed="rId6"/>
          <a:stretch>
            <a:fillRect/>
          </a:stretch>
        </p:blipFill>
        <p:spPr>
          <a:xfrm>
            <a:off x="2708528" y="577380"/>
            <a:ext cx="1171575" cy="1714500"/>
          </a:xfrm>
          <a:prstGeom prst="rect">
            <a:avLst/>
          </a:prstGeom>
        </p:spPr>
      </p:pic>
      <p:pic>
        <p:nvPicPr>
          <p:cNvPr id="7" name="Imagem 8" descr="Linha do tempo&#10;&#10;Descrição gerada automaticamente">
            <a:extLst>
              <a:ext uri="{FF2B5EF4-FFF2-40B4-BE49-F238E27FC236}">
                <a16:creationId xmlns:a16="http://schemas.microsoft.com/office/drawing/2014/main" id="{D61D6858-A0EF-B60B-A351-B0EE167E232C}"/>
              </a:ext>
            </a:extLst>
          </p:cNvPr>
          <p:cNvPicPr>
            <a:picLocks noChangeAspect="1"/>
          </p:cNvPicPr>
          <p:nvPr/>
        </p:nvPicPr>
        <p:blipFill>
          <a:blip r:embed="rId7"/>
          <a:stretch>
            <a:fillRect/>
          </a:stretch>
        </p:blipFill>
        <p:spPr>
          <a:xfrm>
            <a:off x="5390911" y="539750"/>
            <a:ext cx="1095375" cy="1714500"/>
          </a:xfrm>
          <a:prstGeom prst="rect">
            <a:avLst/>
          </a:prstGeom>
        </p:spPr>
      </p:pic>
      <p:pic>
        <p:nvPicPr>
          <p:cNvPr id="9" name="Imagem 9">
            <a:extLst>
              <a:ext uri="{FF2B5EF4-FFF2-40B4-BE49-F238E27FC236}">
                <a16:creationId xmlns:a16="http://schemas.microsoft.com/office/drawing/2014/main" id="{898102DA-062C-D7E7-1E7D-D972D454D4C2}"/>
              </a:ext>
            </a:extLst>
          </p:cNvPr>
          <p:cNvPicPr>
            <a:picLocks noChangeAspect="1"/>
          </p:cNvPicPr>
          <p:nvPr/>
        </p:nvPicPr>
        <p:blipFill>
          <a:blip r:embed="rId8"/>
          <a:stretch>
            <a:fillRect/>
          </a:stretch>
        </p:blipFill>
        <p:spPr>
          <a:xfrm>
            <a:off x="6576921" y="539750"/>
            <a:ext cx="1171575" cy="1714500"/>
          </a:xfrm>
          <a:prstGeom prst="rect">
            <a:avLst/>
          </a:prstGeom>
        </p:spPr>
      </p:pic>
      <p:pic>
        <p:nvPicPr>
          <p:cNvPr id="10" name="Imagem 10" descr="Uma imagem contendo placar&#10;&#10;Descrição gerada automaticamente">
            <a:extLst>
              <a:ext uri="{FF2B5EF4-FFF2-40B4-BE49-F238E27FC236}">
                <a16:creationId xmlns:a16="http://schemas.microsoft.com/office/drawing/2014/main" id="{2B828E43-166E-38EA-75E8-4B0D977451DC}"/>
              </a:ext>
            </a:extLst>
          </p:cNvPr>
          <p:cNvPicPr>
            <a:picLocks noChangeAspect="1"/>
          </p:cNvPicPr>
          <p:nvPr/>
        </p:nvPicPr>
        <p:blipFill>
          <a:blip r:embed="rId9"/>
          <a:stretch>
            <a:fillRect/>
          </a:stretch>
        </p:blipFill>
        <p:spPr>
          <a:xfrm>
            <a:off x="264956" y="2496376"/>
            <a:ext cx="1143000" cy="1714500"/>
          </a:xfrm>
          <a:prstGeom prst="rect">
            <a:avLst/>
          </a:prstGeom>
        </p:spPr>
      </p:pic>
      <p:pic>
        <p:nvPicPr>
          <p:cNvPr id="11" name="Imagem 11" descr="Uma imagem contendo Carta&#10;&#10;Descrição gerada automaticamente">
            <a:extLst>
              <a:ext uri="{FF2B5EF4-FFF2-40B4-BE49-F238E27FC236}">
                <a16:creationId xmlns:a16="http://schemas.microsoft.com/office/drawing/2014/main" id="{B14D2DFD-4A8A-AAB3-8D55-1E7F0AE487A5}"/>
              </a:ext>
            </a:extLst>
          </p:cNvPr>
          <p:cNvPicPr>
            <a:picLocks noChangeAspect="1"/>
          </p:cNvPicPr>
          <p:nvPr/>
        </p:nvPicPr>
        <p:blipFill>
          <a:blip r:embed="rId10"/>
          <a:stretch>
            <a:fillRect/>
          </a:stretch>
        </p:blipFill>
        <p:spPr>
          <a:xfrm>
            <a:off x="1510900" y="2496146"/>
            <a:ext cx="1285875" cy="1714500"/>
          </a:xfrm>
          <a:prstGeom prst="rect">
            <a:avLst/>
          </a:prstGeom>
        </p:spPr>
      </p:pic>
      <p:pic>
        <p:nvPicPr>
          <p:cNvPr id="13" name="Imagem 13" descr="Uma imagem contendo Interface gráfica do usuário&#10;&#10;Descrição gerada automaticamente">
            <a:extLst>
              <a:ext uri="{FF2B5EF4-FFF2-40B4-BE49-F238E27FC236}">
                <a16:creationId xmlns:a16="http://schemas.microsoft.com/office/drawing/2014/main" id="{175E7BD8-5659-85FF-893B-846D06B6C8E3}"/>
              </a:ext>
            </a:extLst>
          </p:cNvPr>
          <p:cNvPicPr>
            <a:picLocks noChangeAspect="1"/>
          </p:cNvPicPr>
          <p:nvPr/>
        </p:nvPicPr>
        <p:blipFill>
          <a:blip r:embed="rId11"/>
          <a:stretch>
            <a:fillRect/>
          </a:stretch>
        </p:blipFill>
        <p:spPr>
          <a:xfrm>
            <a:off x="7866316" y="539750"/>
            <a:ext cx="1133475" cy="1714500"/>
          </a:xfrm>
          <a:prstGeom prst="rect">
            <a:avLst/>
          </a:prstGeom>
        </p:spPr>
      </p:pic>
      <p:pic>
        <p:nvPicPr>
          <p:cNvPr id="14" name="Imagem 14" descr="Uma imagem contendo Calendário&#10;&#10;Descrição gerada automaticamente">
            <a:extLst>
              <a:ext uri="{FF2B5EF4-FFF2-40B4-BE49-F238E27FC236}">
                <a16:creationId xmlns:a16="http://schemas.microsoft.com/office/drawing/2014/main" id="{44F8EFBF-976E-C69C-35D3-6F025BBC7CB6}"/>
              </a:ext>
            </a:extLst>
          </p:cNvPr>
          <p:cNvPicPr>
            <a:picLocks noChangeAspect="1"/>
          </p:cNvPicPr>
          <p:nvPr/>
        </p:nvPicPr>
        <p:blipFill>
          <a:blip r:embed="rId12"/>
          <a:stretch>
            <a:fillRect/>
          </a:stretch>
        </p:blipFill>
        <p:spPr>
          <a:xfrm>
            <a:off x="436188" y="4469669"/>
            <a:ext cx="1754129" cy="1754129"/>
          </a:xfrm>
          <a:prstGeom prst="rect">
            <a:avLst/>
          </a:prstGeom>
        </p:spPr>
      </p:pic>
      <p:pic>
        <p:nvPicPr>
          <p:cNvPr id="15" name="Imagem 15" descr="Uma imagem contendo Código QR&#10;&#10;Descrição gerada automaticamente">
            <a:extLst>
              <a:ext uri="{FF2B5EF4-FFF2-40B4-BE49-F238E27FC236}">
                <a16:creationId xmlns:a16="http://schemas.microsoft.com/office/drawing/2014/main" id="{3E5A3FD4-EA58-2F24-A263-39A27F51E664}"/>
              </a:ext>
            </a:extLst>
          </p:cNvPr>
          <p:cNvPicPr>
            <a:picLocks noChangeAspect="1"/>
          </p:cNvPicPr>
          <p:nvPr/>
        </p:nvPicPr>
        <p:blipFill>
          <a:blip r:embed="rId13"/>
          <a:stretch>
            <a:fillRect/>
          </a:stretch>
        </p:blipFill>
        <p:spPr>
          <a:xfrm>
            <a:off x="5564945" y="2444096"/>
            <a:ext cx="1716500" cy="1725907"/>
          </a:xfrm>
          <a:prstGeom prst="rect">
            <a:avLst/>
          </a:prstGeom>
        </p:spPr>
      </p:pic>
      <p:pic>
        <p:nvPicPr>
          <p:cNvPr id="16" name="Imagem 16" descr="Interface gráfica do usuário&#10;&#10;Descrição gerada automaticamente">
            <a:extLst>
              <a:ext uri="{FF2B5EF4-FFF2-40B4-BE49-F238E27FC236}">
                <a16:creationId xmlns:a16="http://schemas.microsoft.com/office/drawing/2014/main" id="{C815DAE1-FA4D-1CDC-4807-38AEC22096A8}"/>
              </a:ext>
            </a:extLst>
          </p:cNvPr>
          <p:cNvPicPr>
            <a:picLocks noChangeAspect="1"/>
          </p:cNvPicPr>
          <p:nvPr/>
        </p:nvPicPr>
        <p:blipFill>
          <a:blip r:embed="rId14"/>
          <a:stretch>
            <a:fillRect/>
          </a:stretch>
        </p:blipFill>
        <p:spPr>
          <a:xfrm>
            <a:off x="4301612" y="2471742"/>
            <a:ext cx="1296812" cy="1725908"/>
          </a:xfrm>
          <a:prstGeom prst="rect">
            <a:avLst/>
          </a:prstGeom>
        </p:spPr>
      </p:pic>
      <p:pic>
        <p:nvPicPr>
          <p:cNvPr id="17" name="Imagem 17">
            <a:extLst>
              <a:ext uri="{FF2B5EF4-FFF2-40B4-BE49-F238E27FC236}">
                <a16:creationId xmlns:a16="http://schemas.microsoft.com/office/drawing/2014/main" id="{EAA2860F-9D42-5574-02AE-82314268503B}"/>
              </a:ext>
            </a:extLst>
          </p:cNvPr>
          <p:cNvPicPr>
            <a:picLocks noChangeAspect="1"/>
          </p:cNvPicPr>
          <p:nvPr/>
        </p:nvPicPr>
        <p:blipFill>
          <a:blip r:embed="rId15"/>
          <a:stretch>
            <a:fillRect/>
          </a:stretch>
        </p:blipFill>
        <p:spPr>
          <a:xfrm>
            <a:off x="7108480" y="2331780"/>
            <a:ext cx="1276350" cy="1876425"/>
          </a:xfrm>
          <a:prstGeom prst="rect">
            <a:avLst/>
          </a:prstGeom>
        </p:spPr>
      </p:pic>
      <p:pic>
        <p:nvPicPr>
          <p:cNvPr id="18" name="Imagem 18" descr="Interface gráfica do usuário, Aplicativo&#10;&#10;Descrição gerada automaticamente">
            <a:extLst>
              <a:ext uri="{FF2B5EF4-FFF2-40B4-BE49-F238E27FC236}">
                <a16:creationId xmlns:a16="http://schemas.microsoft.com/office/drawing/2014/main" id="{E4B24593-72C6-4B29-152A-1CDD1409A052}"/>
              </a:ext>
            </a:extLst>
          </p:cNvPr>
          <p:cNvPicPr>
            <a:picLocks noChangeAspect="1"/>
          </p:cNvPicPr>
          <p:nvPr/>
        </p:nvPicPr>
        <p:blipFill>
          <a:blip r:embed="rId16"/>
          <a:stretch>
            <a:fillRect/>
          </a:stretch>
        </p:blipFill>
        <p:spPr>
          <a:xfrm>
            <a:off x="9107839" y="562500"/>
            <a:ext cx="1285875" cy="1725907"/>
          </a:xfrm>
          <a:prstGeom prst="rect">
            <a:avLst/>
          </a:prstGeom>
        </p:spPr>
      </p:pic>
      <p:pic>
        <p:nvPicPr>
          <p:cNvPr id="19" name="Imagem 19" descr="Mapa&#10;&#10;Descrição gerada automaticamente">
            <a:extLst>
              <a:ext uri="{FF2B5EF4-FFF2-40B4-BE49-F238E27FC236}">
                <a16:creationId xmlns:a16="http://schemas.microsoft.com/office/drawing/2014/main" id="{A5E99E98-FF43-A144-3C2A-897DC887CDD9}"/>
              </a:ext>
            </a:extLst>
          </p:cNvPr>
          <p:cNvPicPr>
            <a:picLocks noChangeAspect="1"/>
          </p:cNvPicPr>
          <p:nvPr/>
        </p:nvPicPr>
        <p:blipFill>
          <a:blip r:embed="rId17"/>
          <a:stretch>
            <a:fillRect/>
          </a:stretch>
        </p:blipFill>
        <p:spPr>
          <a:xfrm>
            <a:off x="8509959" y="2413201"/>
            <a:ext cx="1238250" cy="1714500"/>
          </a:xfrm>
          <a:prstGeom prst="rect">
            <a:avLst/>
          </a:prstGeom>
        </p:spPr>
      </p:pic>
      <p:pic>
        <p:nvPicPr>
          <p:cNvPr id="20" name="Imagem 20">
            <a:extLst>
              <a:ext uri="{FF2B5EF4-FFF2-40B4-BE49-F238E27FC236}">
                <a16:creationId xmlns:a16="http://schemas.microsoft.com/office/drawing/2014/main" id="{DFC760B5-E8F7-CE36-0CD5-FFC3BFF467CE}"/>
              </a:ext>
            </a:extLst>
          </p:cNvPr>
          <p:cNvPicPr>
            <a:picLocks noChangeAspect="1"/>
          </p:cNvPicPr>
          <p:nvPr/>
        </p:nvPicPr>
        <p:blipFill>
          <a:blip r:embed="rId18"/>
          <a:stretch>
            <a:fillRect/>
          </a:stretch>
        </p:blipFill>
        <p:spPr>
          <a:xfrm>
            <a:off x="2980550" y="2487542"/>
            <a:ext cx="1095375" cy="1714500"/>
          </a:xfrm>
          <a:prstGeom prst="rect">
            <a:avLst/>
          </a:prstGeom>
        </p:spPr>
      </p:pic>
      <p:pic>
        <p:nvPicPr>
          <p:cNvPr id="23" name="Imagem 23" descr="Uma imagem contendo comida&#10;&#10;Descrição gerada automaticamente">
            <a:extLst>
              <a:ext uri="{FF2B5EF4-FFF2-40B4-BE49-F238E27FC236}">
                <a16:creationId xmlns:a16="http://schemas.microsoft.com/office/drawing/2014/main" id="{95F2FC6F-CBA8-7172-AD9F-A4D12EFCCD88}"/>
              </a:ext>
            </a:extLst>
          </p:cNvPr>
          <p:cNvPicPr>
            <a:picLocks noChangeAspect="1"/>
          </p:cNvPicPr>
          <p:nvPr/>
        </p:nvPicPr>
        <p:blipFill>
          <a:blip r:embed="rId19"/>
          <a:stretch>
            <a:fillRect/>
          </a:stretch>
        </p:blipFill>
        <p:spPr>
          <a:xfrm>
            <a:off x="10556840" y="560171"/>
            <a:ext cx="1095375" cy="1714500"/>
          </a:xfrm>
          <a:prstGeom prst="rect">
            <a:avLst/>
          </a:prstGeom>
        </p:spPr>
      </p:pic>
      <p:pic>
        <p:nvPicPr>
          <p:cNvPr id="24" name="Imagem 24">
            <a:extLst>
              <a:ext uri="{FF2B5EF4-FFF2-40B4-BE49-F238E27FC236}">
                <a16:creationId xmlns:a16="http://schemas.microsoft.com/office/drawing/2014/main" id="{F5D3DD69-06F3-A2CF-FA5B-15ED606A18D9}"/>
              </a:ext>
            </a:extLst>
          </p:cNvPr>
          <p:cNvPicPr>
            <a:picLocks noChangeAspect="1"/>
          </p:cNvPicPr>
          <p:nvPr/>
        </p:nvPicPr>
        <p:blipFill>
          <a:blip r:embed="rId20"/>
          <a:stretch>
            <a:fillRect/>
          </a:stretch>
        </p:blipFill>
        <p:spPr>
          <a:xfrm>
            <a:off x="9727656" y="2334729"/>
            <a:ext cx="1759537" cy="1921462"/>
          </a:xfrm>
          <a:prstGeom prst="rect">
            <a:avLst/>
          </a:prstGeom>
        </p:spPr>
      </p:pic>
      <p:pic>
        <p:nvPicPr>
          <p:cNvPr id="25" name="Imagem 25" descr="Uma imagem contendo Texto&#10;&#10;Descrição gerada automaticamente">
            <a:extLst>
              <a:ext uri="{FF2B5EF4-FFF2-40B4-BE49-F238E27FC236}">
                <a16:creationId xmlns:a16="http://schemas.microsoft.com/office/drawing/2014/main" id="{312AE293-7482-2F6B-85AE-C8EEA1B8BF28}"/>
              </a:ext>
            </a:extLst>
          </p:cNvPr>
          <p:cNvPicPr>
            <a:picLocks noChangeAspect="1"/>
          </p:cNvPicPr>
          <p:nvPr/>
        </p:nvPicPr>
        <p:blipFill>
          <a:blip r:embed="rId21"/>
          <a:stretch>
            <a:fillRect/>
          </a:stretch>
        </p:blipFill>
        <p:spPr>
          <a:xfrm>
            <a:off x="9269355" y="4473997"/>
            <a:ext cx="1400175" cy="1714500"/>
          </a:xfrm>
          <a:prstGeom prst="rect">
            <a:avLst/>
          </a:prstGeom>
        </p:spPr>
      </p:pic>
      <p:pic>
        <p:nvPicPr>
          <p:cNvPr id="26" name="Imagem 26">
            <a:extLst>
              <a:ext uri="{FF2B5EF4-FFF2-40B4-BE49-F238E27FC236}">
                <a16:creationId xmlns:a16="http://schemas.microsoft.com/office/drawing/2014/main" id="{04110DFA-6E67-5E85-B08A-396FA581D216}"/>
              </a:ext>
            </a:extLst>
          </p:cNvPr>
          <p:cNvPicPr>
            <a:picLocks noChangeAspect="1"/>
          </p:cNvPicPr>
          <p:nvPr/>
        </p:nvPicPr>
        <p:blipFill>
          <a:blip r:embed="rId22"/>
          <a:stretch>
            <a:fillRect/>
          </a:stretch>
        </p:blipFill>
        <p:spPr>
          <a:xfrm>
            <a:off x="7744712" y="4421280"/>
            <a:ext cx="1095375" cy="1724025"/>
          </a:xfrm>
          <a:prstGeom prst="rect">
            <a:avLst/>
          </a:prstGeom>
        </p:spPr>
      </p:pic>
      <p:pic>
        <p:nvPicPr>
          <p:cNvPr id="27" name="Imagem 27">
            <a:extLst>
              <a:ext uri="{FF2B5EF4-FFF2-40B4-BE49-F238E27FC236}">
                <a16:creationId xmlns:a16="http://schemas.microsoft.com/office/drawing/2014/main" id="{489797D8-3D24-74BA-897A-386F4E358542}"/>
              </a:ext>
            </a:extLst>
          </p:cNvPr>
          <p:cNvPicPr>
            <a:picLocks noChangeAspect="1"/>
          </p:cNvPicPr>
          <p:nvPr/>
        </p:nvPicPr>
        <p:blipFill>
          <a:blip r:embed="rId23"/>
          <a:stretch>
            <a:fillRect/>
          </a:stretch>
        </p:blipFill>
        <p:spPr>
          <a:xfrm>
            <a:off x="1991895" y="4472391"/>
            <a:ext cx="1590675" cy="1714500"/>
          </a:xfrm>
          <a:prstGeom prst="rect">
            <a:avLst/>
          </a:prstGeom>
        </p:spPr>
      </p:pic>
    </p:spTree>
    <p:extLst>
      <p:ext uri="{BB962C8B-B14F-4D97-AF65-F5344CB8AC3E}">
        <p14:creationId xmlns:p14="http://schemas.microsoft.com/office/powerpoint/2010/main" val="920109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2"/>
          <a:stretch>
            <a:fillRect/>
          </a:stretch>
        </p:blipFill>
        <p:spPr>
          <a:xfrm>
            <a:off x="30820" y="-2390"/>
            <a:ext cx="12188234" cy="6862783"/>
          </a:xfrm>
          <a:prstGeom prst="rect">
            <a:avLst/>
          </a:prstGeom>
        </p:spPr>
      </p:pic>
      <p:sp>
        <p:nvSpPr>
          <p:cNvPr id="2" name="CaixaDeTexto 1">
            <a:extLst>
              <a:ext uri="{FF2B5EF4-FFF2-40B4-BE49-F238E27FC236}">
                <a16:creationId xmlns:a16="http://schemas.microsoft.com/office/drawing/2014/main" id="{0E504334-76EC-91B9-2AA6-1523C0363A0B}"/>
              </a:ext>
            </a:extLst>
          </p:cNvPr>
          <p:cNvSpPr txBox="1"/>
          <p:nvPr/>
        </p:nvSpPr>
        <p:spPr>
          <a:xfrm>
            <a:off x="623975" y="1853549"/>
            <a:ext cx="1094193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a:latin typeface="Calibri"/>
                <a:ea typeface="Open Sans"/>
                <a:cs typeface="Open Sans"/>
              </a:rPr>
              <a:t>(EF69LP05)</a:t>
            </a:r>
            <a:r>
              <a:rPr lang="en-US" sz="1400">
                <a:latin typeface="Calibri"/>
                <a:ea typeface="Open Sans"/>
                <a:cs typeface="Open Sans"/>
              </a:rPr>
              <a:t> </a:t>
            </a:r>
            <a:r>
              <a:rPr lang="en-US" sz="1400" err="1">
                <a:latin typeface="Calibri"/>
                <a:ea typeface="Open Sans"/>
                <a:cs typeface="Open Sans"/>
              </a:rPr>
              <a:t>Inferir</a:t>
            </a:r>
            <a:r>
              <a:rPr lang="en-US" sz="1400">
                <a:latin typeface="Calibri"/>
                <a:ea typeface="Open Sans"/>
                <a:cs typeface="Open Sans"/>
              </a:rPr>
              <a:t> e </a:t>
            </a:r>
            <a:r>
              <a:rPr lang="en-US" sz="1400" err="1">
                <a:latin typeface="Calibri"/>
                <a:ea typeface="Open Sans"/>
                <a:cs typeface="Open Sans"/>
              </a:rPr>
              <a:t>justificar</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textos</a:t>
            </a:r>
            <a:r>
              <a:rPr lang="en-US" sz="1400">
                <a:latin typeface="Calibri"/>
                <a:ea typeface="Open Sans"/>
                <a:cs typeface="Open Sans"/>
              </a:rPr>
              <a:t> </a:t>
            </a:r>
            <a:r>
              <a:rPr lang="en-US" sz="1400" err="1">
                <a:latin typeface="Calibri"/>
                <a:ea typeface="Open Sans"/>
                <a:cs typeface="Open Sans"/>
              </a:rPr>
              <a:t>multissemióticos</a:t>
            </a:r>
            <a:r>
              <a:rPr lang="en-US" sz="1400">
                <a:latin typeface="Calibri"/>
                <a:ea typeface="Open Sans"/>
                <a:cs typeface="Open Sans"/>
              </a:rPr>
              <a:t> – </a:t>
            </a:r>
            <a:r>
              <a:rPr lang="en-US" sz="1400" err="1">
                <a:latin typeface="Calibri"/>
                <a:ea typeface="Open Sans"/>
                <a:cs typeface="Open Sans"/>
              </a:rPr>
              <a:t>tirinhas</a:t>
            </a:r>
            <a:r>
              <a:rPr lang="en-US" sz="1400">
                <a:latin typeface="Calibri"/>
                <a:ea typeface="Open Sans"/>
                <a:cs typeface="Open Sans"/>
              </a:rPr>
              <a:t>, charges, memes, </a:t>
            </a:r>
            <a:r>
              <a:rPr lang="en-US" sz="1400" i="1">
                <a:latin typeface="Calibri"/>
                <a:ea typeface="Open Sans"/>
                <a:cs typeface="Open Sans"/>
              </a:rPr>
              <a:t>gifs</a:t>
            </a:r>
            <a:r>
              <a:rPr lang="en-US" sz="1400">
                <a:latin typeface="Calibri"/>
                <a:ea typeface="Open Sans"/>
                <a:cs typeface="Open Sans"/>
              </a:rPr>
              <a:t> etc. –, o </a:t>
            </a:r>
            <a:r>
              <a:rPr lang="en-US" sz="1400" err="1">
                <a:latin typeface="Calibri"/>
                <a:ea typeface="Open Sans"/>
                <a:cs typeface="Open Sans"/>
              </a:rPr>
              <a:t>efeito</a:t>
            </a:r>
            <a:r>
              <a:rPr lang="en-US" sz="1400">
                <a:latin typeface="Calibri"/>
                <a:ea typeface="Open Sans"/>
                <a:cs typeface="Open Sans"/>
              </a:rPr>
              <a:t> de humor, </a:t>
            </a:r>
            <a:r>
              <a:rPr lang="en-US" sz="1400" err="1">
                <a:latin typeface="Calibri"/>
                <a:ea typeface="Open Sans"/>
                <a:cs typeface="Open Sans"/>
              </a:rPr>
              <a:t>ironia</a:t>
            </a:r>
            <a:r>
              <a:rPr lang="en-US" sz="1400">
                <a:latin typeface="Calibri"/>
                <a:ea typeface="Open Sans"/>
                <a:cs typeface="Open Sans"/>
              </a:rPr>
              <a:t> e/</a:t>
            </a:r>
            <a:r>
              <a:rPr lang="en-US" sz="1400" err="1">
                <a:latin typeface="Calibri"/>
                <a:ea typeface="Open Sans"/>
                <a:cs typeface="Open Sans"/>
              </a:rPr>
              <a:t>ou</a:t>
            </a:r>
            <a:r>
              <a:rPr lang="en-US" sz="1400">
                <a:latin typeface="Calibri"/>
                <a:ea typeface="Open Sans"/>
                <a:cs typeface="Open Sans"/>
              </a:rPr>
              <a:t> </a:t>
            </a:r>
            <a:r>
              <a:rPr lang="en-US" sz="1400" err="1">
                <a:latin typeface="Calibri"/>
                <a:ea typeface="Open Sans"/>
                <a:cs typeface="Open Sans"/>
              </a:rPr>
              <a:t>crítica</a:t>
            </a:r>
            <a:r>
              <a:rPr lang="en-US" sz="1400">
                <a:latin typeface="Calibri"/>
                <a:ea typeface="Open Sans"/>
                <a:cs typeface="Open Sans"/>
              </a:rPr>
              <a:t> </a:t>
            </a:r>
            <a:r>
              <a:rPr lang="en-US" sz="1400" err="1">
                <a:latin typeface="Calibri"/>
                <a:ea typeface="Open Sans"/>
                <a:cs typeface="Open Sans"/>
              </a:rPr>
              <a:t>pelo</a:t>
            </a:r>
            <a:r>
              <a:rPr lang="en-US" sz="1400">
                <a:latin typeface="Calibri"/>
                <a:ea typeface="Open Sans"/>
                <a:cs typeface="Open Sans"/>
              </a:rPr>
              <a:t> </a:t>
            </a:r>
            <a:r>
              <a:rPr lang="en-US" sz="1400" err="1">
                <a:latin typeface="Calibri"/>
                <a:ea typeface="Open Sans"/>
                <a:cs typeface="Open Sans"/>
              </a:rPr>
              <a:t>uso</a:t>
            </a:r>
            <a:r>
              <a:rPr lang="en-US" sz="1400">
                <a:latin typeface="Calibri"/>
                <a:ea typeface="Open Sans"/>
                <a:cs typeface="Open Sans"/>
              </a:rPr>
              <a:t> </a:t>
            </a:r>
            <a:r>
              <a:rPr lang="en-US" sz="1400" err="1">
                <a:latin typeface="Calibri"/>
                <a:ea typeface="Open Sans"/>
                <a:cs typeface="Open Sans"/>
              </a:rPr>
              <a:t>ambíguo</a:t>
            </a:r>
            <a:r>
              <a:rPr lang="en-US" sz="1400">
                <a:latin typeface="Calibri"/>
                <a:ea typeface="Open Sans"/>
                <a:cs typeface="Open Sans"/>
              </a:rPr>
              <a:t> de </a:t>
            </a:r>
            <a:r>
              <a:rPr lang="en-US" sz="1400" err="1">
                <a:latin typeface="Calibri"/>
                <a:ea typeface="Open Sans"/>
                <a:cs typeface="Open Sans"/>
              </a:rPr>
              <a:t>palavras</a:t>
            </a:r>
            <a:r>
              <a:rPr lang="en-US" sz="1400">
                <a:latin typeface="Calibri"/>
                <a:ea typeface="Open Sans"/>
                <a:cs typeface="Open Sans"/>
              </a:rPr>
              <a:t>, </a:t>
            </a:r>
            <a:r>
              <a:rPr lang="en-US" sz="1400" err="1">
                <a:latin typeface="Calibri"/>
                <a:ea typeface="Open Sans"/>
                <a:cs typeface="Open Sans"/>
              </a:rPr>
              <a:t>expressões</a:t>
            </a:r>
            <a:r>
              <a:rPr lang="en-US" sz="1400">
                <a:latin typeface="Calibri"/>
                <a:ea typeface="Open Sans"/>
                <a:cs typeface="Open Sans"/>
              </a:rPr>
              <a:t> </a:t>
            </a:r>
            <a:r>
              <a:rPr lang="en-US" sz="1400" err="1">
                <a:latin typeface="Calibri"/>
                <a:ea typeface="Open Sans"/>
                <a:cs typeface="Open Sans"/>
              </a:rPr>
              <a:t>ou</a:t>
            </a:r>
            <a:r>
              <a:rPr lang="en-US" sz="1400">
                <a:latin typeface="Calibri"/>
                <a:ea typeface="Open Sans"/>
                <a:cs typeface="Open Sans"/>
              </a:rPr>
              <a:t> imagens </a:t>
            </a:r>
            <a:r>
              <a:rPr lang="en-US" sz="1400" err="1">
                <a:latin typeface="Calibri"/>
                <a:ea typeface="Open Sans"/>
                <a:cs typeface="Open Sans"/>
              </a:rPr>
              <a:t>ambíguas</a:t>
            </a:r>
            <a:r>
              <a:rPr lang="en-US" sz="1400">
                <a:latin typeface="Calibri"/>
                <a:ea typeface="Open Sans"/>
                <a:cs typeface="Open Sans"/>
              </a:rPr>
              <a:t>, de </a:t>
            </a:r>
            <a:r>
              <a:rPr lang="en-US" sz="1400" err="1">
                <a:latin typeface="Calibri"/>
                <a:ea typeface="Open Sans"/>
                <a:cs typeface="Open Sans"/>
              </a:rPr>
              <a:t>clichês</a:t>
            </a:r>
            <a:r>
              <a:rPr lang="en-US" sz="1400">
                <a:latin typeface="Calibri"/>
                <a:ea typeface="Open Sans"/>
                <a:cs typeface="Open Sans"/>
              </a:rPr>
              <a:t>, de </a:t>
            </a:r>
            <a:r>
              <a:rPr lang="en-US" sz="1400" err="1">
                <a:latin typeface="Calibri"/>
                <a:ea typeface="Open Sans"/>
                <a:cs typeface="Open Sans"/>
              </a:rPr>
              <a:t>recursos</a:t>
            </a:r>
            <a:r>
              <a:rPr lang="en-US" sz="1400">
                <a:latin typeface="Calibri"/>
                <a:ea typeface="Open Sans"/>
                <a:cs typeface="Open Sans"/>
              </a:rPr>
              <a:t> </a:t>
            </a:r>
            <a:r>
              <a:rPr lang="en-US" sz="1400" err="1">
                <a:latin typeface="Calibri"/>
                <a:ea typeface="Open Sans"/>
                <a:cs typeface="Open Sans"/>
              </a:rPr>
              <a:t>iconográficos</a:t>
            </a:r>
            <a:r>
              <a:rPr lang="en-US" sz="1400">
                <a:latin typeface="Calibri"/>
                <a:ea typeface="Open Sans"/>
                <a:cs typeface="Open Sans"/>
              </a:rPr>
              <a:t>, de </a:t>
            </a:r>
            <a:r>
              <a:rPr lang="en-US" sz="1400" err="1">
                <a:latin typeface="Calibri"/>
                <a:ea typeface="Open Sans"/>
                <a:cs typeface="Open Sans"/>
              </a:rPr>
              <a:t>pontuação</a:t>
            </a:r>
            <a:r>
              <a:rPr lang="en-US" sz="1400">
                <a:latin typeface="Calibri"/>
                <a:ea typeface="Open Sans"/>
                <a:cs typeface="Open Sans"/>
              </a:rPr>
              <a:t> etc.</a:t>
            </a:r>
            <a:endParaRPr lang="en-US" sz="1400">
              <a:latin typeface="Calibri"/>
            </a:endParaRPr>
          </a:p>
        </p:txBody>
      </p:sp>
      <p:sp>
        <p:nvSpPr>
          <p:cNvPr id="3" name="CaixaDeTexto 2">
            <a:extLst>
              <a:ext uri="{FF2B5EF4-FFF2-40B4-BE49-F238E27FC236}">
                <a16:creationId xmlns:a16="http://schemas.microsoft.com/office/drawing/2014/main" id="{91067669-7FF7-8A7D-8E21-1FD5A096C3EB}"/>
              </a:ext>
            </a:extLst>
          </p:cNvPr>
          <p:cNvSpPr txBox="1"/>
          <p:nvPr/>
        </p:nvSpPr>
        <p:spPr>
          <a:xfrm>
            <a:off x="623975" y="2382644"/>
            <a:ext cx="1094193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a:latin typeface="Calibri"/>
                <a:ea typeface="Open Sans"/>
                <a:cs typeface="Open Sans"/>
              </a:rPr>
              <a:t>(EF69LP07)</a:t>
            </a:r>
            <a:r>
              <a:rPr lang="en-US" sz="1400">
                <a:latin typeface="Calibri"/>
                <a:ea typeface="Open Sans"/>
                <a:cs typeface="Open Sans"/>
              </a:rPr>
              <a:t> </a:t>
            </a:r>
            <a:r>
              <a:rPr lang="en-US" sz="1400" err="1">
                <a:latin typeface="Calibri"/>
                <a:ea typeface="Open Sans"/>
                <a:cs typeface="Open Sans"/>
              </a:rPr>
              <a:t>Produzir</a:t>
            </a:r>
            <a:r>
              <a:rPr lang="en-US" sz="1400">
                <a:latin typeface="Calibri"/>
                <a:ea typeface="Open Sans"/>
                <a:cs typeface="Open Sans"/>
              </a:rPr>
              <a:t> </a:t>
            </a:r>
            <a:r>
              <a:rPr lang="en-US" sz="1400" err="1">
                <a:latin typeface="Calibri"/>
                <a:ea typeface="Open Sans"/>
                <a:cs typeface="Open Sans"/>
              </a:rPr>
              <a:t>textos</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diferentes</a:t>
            </a:r>
            <a:r>
              <a:rPr lang="en-US" sz="1400">
                <a:latin typeface="Calibri"/>
                <a:ea typeface="Open Sans"/>
                <a:cs typeface="Open Sans"/>
              </a:rPr>
              <a:t> </a:t>
            </a:r>
            <a:r>
              <a:rPr lang="en-US" sz="1400" err="1">
                <a:latin typeface="Calibri"/>
                <a:ea typeface="Open Sans"/>
                <a:cs typeface="Open Sans"/>
              </a:rPr>
              <a:t>gêneros</a:t>
            </a:r>
            <a:r>
              <a:rPr lang="en-US" sz="1400">
                <a:latin typeface="Calibri"/>
                <a:ea typeface="Open Sans"/>
                <a:cs typeface="Open Sans"/>
              </a:rPr>
              <a:t>, </a:t>
            </a:r>
            <a:r>
              <a:rPr lang="en-US" sz="1400" err="1">
                <a:latin typeface="Calibri"/>
                <a:ea typeface="Open Sans"/>
                <a:cs typeface="Open Sans"/>
              </a:rPr>
              <a:t>considerando</a:t>
            </a:r>
            <a:r>
              <a:rPr lang="en-US" sz="1400">
                <a:latin typeface="Calibri"/>
                <a:ea typeface="Open Sans"/>
                <a:cs typeface="Open Sans"/>
              </a:rPr>
              <a:t> </a:t>
            </a:r>
            <a:r>
              <a:rPr lang="en-US" sz="1400" err="1">
                <a:latin typeface="Calibri"/>
                <a:ea typeface="Open Sans"/>
                <a:cs typeface="Open Sans"/>
              </a:rPr>
              <a:t>sua</a:t>
            </a:r>
            <a:r>
              <a:rPr lang="en-US" sz="1400">
                <a:latin typeface="Calibri"/>
                <a:ea typeface="Open Sans"/>
                <a:cs typeface="Open Sans"/>
              </a:rPr>
              <a:t> </a:t>
            </a:r>
            <a:r>
              <a:rPr lang="en-US" sz="1400" err="1">
                <a:latin typeface="Calibri"/>
                <a:ea typeface="Open Sans"/>
                <a:cs typeface="Open Sans"/>
              </a:rPr>
              <a:t>adequação</a:t>
            </a:r>
            <a:r>
              <a:rPr lang="en-US" sz="1400">
                <a:latin typeface="Calibri"/>
                <a:ea typeface="Open Sans"/>
                <a:cs typeface="Open Sans"/>
              </a:rPr>
              <a:t> </a:t>
            </a:r>
            <a:r>
              <a:rPr lang="en-US" sz="1400" err="1">
                <a:latin typeface="Calibri"/>
                <a:ea typeface="Open Sans"/>
                <a:cs typeface="Open Sans"/>
              </a:rPr>
              <a:t>ao</a:t>
            </a:r>
            <a:r>
              <a:rPr lang="en-US" sz="1400">
                <a:latin typeface="Calibri"/>
                <a:ea typeface="Open Sans"/>
                <a:cs typeface="Open Sans"/>
              </a:rPr>
              <a:t> </a:t>
            </a:r>
            <a:r>
              <a:rPr lang="en-US" sz="1400" err="1">
                <a:latin typeface="Calibri"/>
                <a:ea typeface="Open Sans"/>
                <a:cs typeface="Open Sans"/>
              </a:rPr>
              <a:t>contexto</a:t>
            </a:r>
            <a:r>
              <a:rPr lang="en-US" sz="1400">
                <a:latin typeface="Calibri"/>
                <a:ea typeface="Open Sans"/>
                <a:cs typeface="Open Sans"/>
              </a:rPr>
              <a:t> </a:t>
            </a:r>
            <a:r>
              <a:rPr lang="en-US" sz="1400" err="1">
                <a:latin typeface="Calibri"/>
                <a:ea typeface="Open Sans"/>
                <a:cs typeface="Open Sans"/>
              </a:rPr>
              <a:t>produção</a:t>
            </a:r>
            <a:r>
              <a:rPr lang="en-US" sz="1400">
                <a:latin typeface="Calibri"/>
                <a:ea typeface="Open Sans"/>
                <a:cs typeface="Open Sans"/>
              </a:rPr>
              <a:t> e </a:t>
            </a:r>
            <a:r>
              <a:rPr lang="en-US" sz="1400" err="1">
                <a:latin typeface="Calibri"/>
                <a:ea typeface="Open Sans"/>
                <a:cs typeface="Open Sans"/>
              </a:rPr>
              <a:t>circulação</a:t>
            </a:r>
            <a:r>
              <a:rPr lang="en-US" sz="1400">
                <a:latin typeface="Calibri"/>
                <a:ea typeface="Open Sans"/>
                <a:cs typeface="Open Sans"/>
              </a:rPr>
              <a:t> – </a:t>
            </a:r>
            <a:r>
              <a:rPr lang="en-US" sz="1400" err="1">
                <a:latin typeface="Calibri"/>
                <a:ea typeface="Open Sans"/>
                <a:cs typeface="Open Sans"/>
              </a:rPr>
              <a:t>os</a:t>
            </a:r>
            <a:r>
              <a:rPr lang="en-US" sz="1400">
                <a:latin typeface="Calibri"/>
                <a:ea typeface="Open Sans"/>
                <a:cs typeface="Open Sans"/>
              </a:rPr>
              <a:t> </a:t>
            </a:r>
            <a:r>
              <a:rPr lang="en-US" sz="1400" err="1">
                <a:latin typeface="Calibri"/>
                <a:ea typeface="Open Sans"/>
                <a:cs typeface="Open Sans"/>
              </a:rPr>
              <a:t>enunciadores</a:t>
            </a:r>
            <a:r>
              <a:rPr lang="en-US" sz="1400">
                <a:latin typeface="Calibri"/>
                <a:ea typeface="Open Sans"/>
                <a:cs typeface="Open Sans"/>
              </a:rPr>
              <a:t> </a:t>
            </a:r>
            <a:r>
              <a:rPr lang="en-US" sz="1400" err="1">
                <a:latin typeface="Calibri"/>
                <a:ea typeface="Open Sans"/>
                <a:cs typeface="Open Sans"/>
              </a:rPr>
              <a:t>envolvidos</a:t>
            </a:r>
            <a:r>
              <a:rPr lang="en-US" sz="1400">
                <a:latin typeface="Calibri"/>
                <a:ea typeface="Open Sans"/>
                <a:cs typeface="Open Sans"/>
              </a:rPr>
              <a:t>, </a:t>
            </a:r>
            <a:r>
              <a:rPr lang="en-US" sz="1400" err="1">
                <a:latin typeface="Calibri"/>
                <a:ea typeface="Open Sans"/>
                <a:cs typeface="Open Sans"/>
              </a:rPr>
              <a:t>os</a:t>
            </a:r>
            <a:r>
              <a:rPr lang="en-US" sz="1400">
                <a:latin typeface="Calibri"/>
                <a:ea typeface="Open Sans"/>
                <a:cs typeface="Open Sans"/>
              </a:rPr>
              <a:t> </a:t>
            </a:r>
            <a:r>
              <a:rPr lang="en-US" sz="1400" err="1">
                <a:latin typeface="Calibri"/>
                <a:ea typeface="Open Sans"/>
                <a:cs typeface="Open Sans"/>
              </a:rPr>
              <a:t>objetivos</a:t>
            </a:r>
            <a:r>
              <a:rPr lang="en-US" sz="1400">
                <a:latin typeface="Calibri"/>
                <a:ea typeface="Open Sans"/>
                <a:cs typeface="Open Sans"/>
              </a:rPr>
              <a:t>, o </a:t>
            </a:r>
            <a:r>
              <a:rPr lang="en-US" sz="1400" err="1">
                <a:latin typeface="Calibri"/>
                <a:ea typeface="Open Sans"/>
                <a:cs typeface="Open Sans"/>
              </a:rPr>
              <a:t>gênero</a:t>
            </a:r>
            <a:r>
              <a:rPr lang="en-US" sz="1400">
                <a:latin typeface="Calibri"/>
                <a:ea typeface="Open Sans"/>
                <a:cs typeface="Open Sans"/>
              </a:rPr>
              <a:t>, o </a:t>
            </a:r>
            <a:r>
              <a:rPr lang="en-US" sz="1400" err="1">
                <a:latin typeface="Calibri"/>
                <a:ea typeface="Open Sans"/>
                <a:cs typeface="Open Sans"/>
              </a:rPr>
              <a:t>suporte</a:t>
            </a:r>
            <a:r>
              <a:rPr lang="en-US" sz="1400">
                <a:latin typeface="Calibri"/>
                <a:ea typeface="Open Sans"/>
                <a:cs typeface="Open Sans"/>
              </a:rPr>
              <a:t>, a </a:t>
            </a:r>
            <a:r>
              <a:rPr lang="en-US" sz="1400" err="1">
                <a:latin typeface="Calibri"/>
                <a:ea typeface="Open Sans"/>
                <a:cs typeface="Open Sans"/>
              </a:rPr>
              <a:t>circulação</a:t>
            </a:r>
            <a:r>
              <a:rPr lang="en-US" sz="1400">
                <a:latin typeface="Calibri"/>
                <a:ea typeface="Open Sans"/>
                <a:cs typeface="Open Sans"/>
              </a:rPr>
              <a:t> -, </a:t>
            </a:r>
            <a:r>
              <a:rPr lang="en-US" sz="1400" err="1">
                <a:latin typeface="Calibri"/>
                <a:ea typeface="Open Sans"/>
                <a:cs typeface="Open Sans"/>
              </a:rPr>
              <a:t>ao</a:t>
            </a:r>
            <a:r>
              <a:rPr lang="en-US" sz="1400">
                <a:latin typeface="Calibri"/>
                <a:ea typeface="Open Sans"/>
                <a:cs typeface="Open Sans"/>
              </a:rPr>
              <a:t> modo (</a:t>
            </a:r>
            <a:r>
              <a:rPr lang="en-US" sz="1400" err="1">
                <a:latin typeface="Calibri"/>
                <a:ea typeface="Open Sans"/>
                <a:cs typeface="Open Sans"/>
              </a:rPr>
              <a:t>escrito</a:t>
            </a:r>
            <a:r>
              <a:rPr lang="en-US" sz="1400">
                <a:latin typeface="Calibri"/>
                <a:ea typeface="Open Sans"/>
                <a:cs typeface="Open Sans"/>
              </a:rPr>
              <a:t> </a:t>
            </a:r>
            <a:r>
              <a:rPr lang="en-US" sz="1400" err="1">
                <a:latin typeface="Calibri"/>
                <a:ea typeface="Open Sans"/>
                <a:cs typeface="Open Sans"/>
              </a:rPr>
              <a:t>ou</a:t>
            </a:r>
            <a:r>
              <a:rPr lang="en-US" sz="1400">
                <a:latin typeface="Calibri"/>
                <a:ea typeface="Open Sans"/>
                <a:cs typeface="Open Sans"/>
              </a:rPr>
              <a:t> oral; </a:t>
            </a:r>
            <a:r>
              <a:rPr lang="en-US" sz="1400" err="1">
                <a:latin typeface="Calibri"/>
                <a:ea typeface="Open Sans"/>
                <a:cs typeface="Open Sans"/>
              </a:rPr>
              <a:t>imagem</a:t>
            </a:r>
            <a:r>
              <a:rPr lang="en-US" sz="1400">
                <a:latin typeface="Calibri"/>
                <a:ea typeface="Open Sans"/>
                <a:cs typeface="Open Sans"/>
              </a:rPr>
              <a:t> </a:t>
            </a:r>
            <a:r>
              <a:rPr lang="en-US" sz="1400" err="1">
                <a:latin typeface="Calibri"/>
                <a:ea typeface="Open Sans"/>
                <a:cs typeface="Open Sans"/>
              </a:rPr>
              <a:t>estática</a:t>
            </a:r>
            <a:r>
              <a:rPr lang="en-US" sz="1400">
                <a:latin typeface="Calibri"/>
                <a:ea typeface="Open Sans"/>
                <a:cs typeface="Open Sans"/>
              </a:rPr>
              <a:t> </a:t>
            </a:r>
            <a:r>
              <a:rPr lang="en-US" sz="1400" err="1">
                <a:latin typeface="Calibri"/>
                <a:ea typeface="Open Sans"/>
                <a:cs typeface="Open Sans"/>
              </a:rPr>
              <a:t>ou</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movimento</a:t>
            </a:r>
            <a:r>
              <a:rPr lang="en-US" sz="1400">
                <a:latin typeface="Calibri"/>
                <a:ea typeface="Open Sans"/>
                <a:cs typeface="Open Sans"/>
              </a:rPr>
              <a:t> etc.), à </a:t>
            </a:r>
            <a:r>
              <a:rPr lang="en-US" sz="1400" err="1">
                <a:latin typeface="Calibri"/>
                <a:ea typeface="Open Sans"/>
                <a:cs typeface="Open Sans"/>
              </a:rPr>
              <a:t>variedade</a:t>
            </a:r>
            <a:r>
              <a:rPr lang="en-US" sz="1400">
                <a:latin typeface="Calibri"/>
                <a:ea typeface="Open Sans"/>
                <a:cs typeface="Open Sans"/>
              </a:rPr>
              <a:t> </a:t>
            </a:r>
            <a:r>
              <a:rPr lang="en-US" sz="1400" err="1">
                <a:latin typeface="Calibri"/>
                <a:ea typeface="Open Sans"/>
                <a:cs typeface="Open Sans"/>
              </a:rPr>
              <a:t>linguística</a:t>
            </a:r>
            <a:r>
              <a:rPr lang="en-US" sz="1400">
                <a:latin typeface="Calibri"/>
                <a:ea typeface="Open Sans"/>
                <a:cs typeface="Open Sans"/>
              </a:rPr>
              <a:t> e/</a:t>
            </a:r>
            <a:r>
              <a:rPr lang="en-US" sz="1400" err="1">
                <a:latin typeface="Calibri"/>
                <a:ea typeface="Open Sans"/>
                <a:cs typeface="Open Sans"/>
              </a:rPr>
              <a:t>ou</a:t>
            </a:r>
            <a:r>
              <a:rPr lang="en-US" sz="1400">
                <a:latin typeface="Calibri"/>
                <a:ea typeface="Open Sans"/>
                <a:cs typeface="Open Sans"/>
              </a:rPr>
              <a:t> </a:t>
            </a:r>
            <a:r>
              <a:rPr lang="en-US" sz="1400" err="1">
                <a:latin typeface="Calibri"/>
                <a:ea typeface="Open Sans"/>
                <a:cs typeface="Open Sans"/>
              </a:rPr>
              <a:t>semiótica</a:t>
            </a:r>
            <a:r>
              <a:rPr lang="en-US" sz="1400">
                <a:latin typeface="Calibri"/>
                <a:ea typeface="Open Sans"/>
                <a:cs typeface="Open Sans"/>
              </a:rPr>
              <a:t> </a:t>
            </a:r>
            <a:r>
              <a:rPr lang="en-US" sz="1400" err="1">
                <a:latin typeface="Calibri"/>
                <a:ea typeface="Open Sans"/>
                <a:cs typeface="Open Sans"/>
              </a:rPr>
              <a:t>apropriada</a:t>
            </a:r>
            <a:r>
              <a:rPr lang="en-US" sz="1400">
                <a:latin typeface="Calibri"/>
                <a:ea typeface="Open Sans"/>
                <a:cs typeface="Open Sans"/>
              </a:rPr>
              <a:t> a </a:t>
            </a:r>
            <a:r>
              <a:rPr lang="en-US" sz="1400" err="1">
                <a:latin typeface="Calibri"/>
                <a:ea typeface="Open Sans"/>
                <a:cs typeface="Open Sans"/>
              </a:rPr>
              <a:t>esse</a:t>
            </a:r>
            <a:r>
              <a:rPr lang="en-US" sz="1400">
                <a:latin typeface="Calibri"/>
                <a:ea typeface="Open Sans"/>
                <a:cs typeface="Open Sans"/>
              </a:rPr>
              <a:t> </a:t>
            </a:r>
            <a:r>
              <a:rPr lang="en-US" sz="1400" err="1">
                <a:latin typeface="Calibri"/>
                <a:ea typeface="Open Sans"/>
                <a:cs typeface="Open Sans"/>
              </a:rPr>
              <a:t>contexto</a:t>
            </a:r>
            <a:r>
              <a:rPr lang="en-US" sz="1400">
                <a:latin typeface="Calibri"/>
                <a:ea typeface="Open Sans"/>
                <a:cs typeface="Open Sans"/>
              </a:rPr>
              <a:t>, à </a:t>
            </a:r>
            <a:r>
              <a:rPr lang="en-US" sz="1400" err="1">
                <a:latin typeface="Calibri"/>
                <a:ea typeface="Open Sans"/>
                <a:cs typeface="Open Sans"/>
              </a:rPr>
              <a:t>construção</a:t>
            </a:r>
            <a:r>
              <a:rPr lang="en-US" sz="1400">
                <a:latin typeface="Calibri"/>
                <a:ea typeface="Open Sans"/>
                <a:cs typeface="Open Sans"/>
              </a:rPr>
              <a:t> da </a:t>
            </a:r>
            <a:r>
              <a:rPr lang="en-US" sz="1400" err="1">
                <a:latin typeface="Calibri"/>
                <a:ea typeface="Open Sans"/>
                <a:cs typeface="Open Sans"/>
              </a:rPr>
              <a:t>textualidade</a:t>
            </a:r>
            <a:r>
              <a:rPr lang="en-US" sz="1400">
                <a:latin typeface="Calibri"/>
                <a:ea typeface="Open Sans"/>
                <a:cs typeface="Open Sans"/>
              </a:rPr>
              <a:t> </a:t>
            </a:r>
            <a:r>
              <a:rPr lang="en-US" sz="1400" err="1">
                <a:latin typeface="Calibri"/>
                <a:ea typeface="Open Sans"/>
                <a:cs typeface="Open Sans"/>
              </a:rPr>
              <a:t>relacionada</a:t>
            </a:r>
            <a:r>
              <a:rPr lang="en-US" sz="1400">
                <a:latin typeface="Calibri"/>
                <a:ea typeface="Open Sans"/>
                <a:cs typeface="Open Sans"/>
              </a:rPr>
              <a:t> </a:t>
            </a:r>
            <a:r>
              <a:rPr lang="en-US" sz="1400" err="1">
                <a:latin typeface="Calibri"/>
                <a:ea typeface="Open Sans"/>
                <a:cs typeface="Open Sans"/>
              </a:rPr>
              <a:t>às</a:t>
            </a:r>
            <a:r>
              <a:rPr lang="en-US" sz="1400">
                <a:latin typeface="Calibri"/>
                <a:ea typeface="Open Sans"/>
                <a:cs typeface="Open Sans"/>
              </a:rPr>
              <a:t> </a:t>
            </a:r>
            <a:r>
              <a:rPr lang="en-US" sz="1400" err="1">
                <a:latin typeface="Calibri"/>
                <a:ea typeface="Open Sans"/>
                <a:cs typeface="Open Sans"/>
              </a:rPr>
              <a:t>propriedades</a:t>
            </a:r>
            <a:r>
              <a:rPr lang="en-US" sz="1400">
                <a:latin typeface="Calibri"/>
                <a:ea typeface="Open Sans"/>
                <a:cs typeface="Open Sans"/>
              </a:rPr>
              <a:t> </a:t>
            </a:r>
            <a:r>
              <a:rPr lang="en-US" sz="1400" err="1">
                <a:latin typeface="Calibri"/>
                <a:ea typeface="Open Sans"/>
                <a:cs typeface="Open Sans"/>
              </a:rPr>
              <a:t>textuais</a:t>
            </a:r>
            <a:r>
              <a:rPr lang="en-US" sz="1400">
                <a:latin typeface="Calibri"/>
                <a:ea typeface="Open Sans"/>
                <a:cs typeface="Open Sans"/>
              </a:rPr>
              <a:t> e do </a:t>
            </a:r>
            <a:r>
              <a:rPr lang="en-US" sz="1400" err="1">
                <a:latin typeface="Calibri"/>
                <a:ea typeface="Open Sans"/>
                <a:cs typeface="Open Sans"/>
              </a:rPr>
              <a:t>gênero</a:t>
            </a:r>
            <a:r>
              <a:rPr lang="en-US" sz="1400">
                <a:latin typeface="Calibri"/>
                <a:ea typeface="Open Sans"/>
                <a:cs typeface="Open Sans"/>
              </a:rPr>
              <a:t>), </a:t>
            </a:r>
            <a:r>
              <a:rPr lang="en-US" sz="1400" err="1">
                <a:latin typeface="Calibri"/>
                <a:ea typeface="Open Sans"/>
                <a:cs typeface="Open Sans"/>
              </a:rPr>
              <a:t>utilizando</a:t>
            </a:r>
            <a:r>
              <a:rPr lang="en-US" sz="1400">
                <a:latin typeface="Calibri"/>
                <a:ea typeface="Open Sans"/>
                <a:cs typeface="Open Sans"/>
              </a:rPr>
              <a:t> </a:t>
            </a:r>
            <a:r>
              <a:rPr lang="en-US" sz="1400" err="1">
                <a:latin typeface="Calibri"/>
                <a:ea typeface="Open Sans"/>
                <a:cs typeface="Open Sans"/>
              </a:rPr>
              <a:t>estratégias</a:t>
            </a:r>
            <a:r>
              <a:rPr lang="en-US" sz="1400">
                <a:latin typeface="Calibri"/>
                <a:ea typeface="Open Sans"/>
                <a:cs typeface="Open Sans"/>
              </a:rPr>
              <a:t> de </a:t>
            </a:r>
            <a:r>
              <a:rPr lang="en-US" sz="1400" err="1">
                <a:latin typeface="Calibri"/>
                <a:ea typeface="Open Sans"/>
                <a:cs typeface="Open Sans"/>
              </a:rPr>
              <a:t>planejamento</a:t>
            </a:r>
            <a:r>
              <a:rPr lang="en-US" sz="1400">
                <a:latin typeface="Calibri"/>
                <a:ea typeface="Open Sans"/>
                <a:cs typeface="Open Sans"/>
              </a:rPr>
              <a:t>, </a:t>
            </a:r>
            <a:r>
              <a:rPr lang="en-US" sz="1400" err="1">
                <a:latin typeface="Calibri"/>
                <a:ea typeface="Open Sans"/>
                <a:cs typeface="Open Sans"/>
              </a:rPr>
              <a:t>elaboração</a:t>
            </a:r>
            <a:r>
              <a:rPr lang="en-US" sz="1400">
                <a:latin typeface="Calibri"/>
                <a:ea typeface="Open Sans"/>
                <a:cs typeface="Open Sans"/>
              </a:rPr>
              <a:t>, </a:t>
            </a:r>
            <a:r>
              <a:rPr lang="en-US" sz="1400" err="1">
                <a:latin typeface="Calibri"/>
                <a:ea typeface="Open Sans"/>
                <a:cs typeface="Open Sans"/>
              </a:rPr>
              <a:t>revisão</a:t>
            </a:r>
            <a:r>
              <a:rPr lang="en-US" sz="1400">
                <a:latin typeface="Calibri"/>
                <a:ea typeface="Open Sans"/>
                <a:cs typeface="Open Sans"/>
              </a:rPr>
              <a:t>, </a:t>
            </a:r>
            <a:r>
              <a:rPr lang="en-US" sz="1400" err="1">
                <a:latin typeface="Calibri"/>
                <a:ea typeface="Open Sans"/>
                <a:cs typeface="Open Sans"/>
              </a:rPr>
              <a:t>edição</a:t>
            </a:r>
            <a:r>
              <a:rPr lang="en-US" sz="1400">
                <a:latin typeface="Calibri"/>
                <a:ea typeface="Open Sans"/>
                <a:cs typeface="Open Sans"/>
              </a:rPr>
              <a:t>, </a:t>
            </a:r>
            <a:r>
              <a:rPr lang="en-US" sz="1400" err="1">
                <a:latin typeface="Calibri"/>
                <a:ea typeface="Open Sans"/>
                <a:cs typeface="Open Sans"/>
              </a:rPr>
              <a:t>reescrita</a:t>
            </a:r>
            <a:r>
              <a:rPr lang="en-US" sz="1400">
                <a:latin typeface="Calibri"/>
                <a:ea typeface="Open Sans"/>
                <a:cs typeface="Open Sans"/>
              </a:rPr>
              <a:t>/</a:t>
            </a:r>
            <a:r>
              <a:rPr lang="en-US" sz="1400" i="1">
                <a:latin typeface="Calibri"/>
                <a:ea typeface="Open Sans"/>
                <a:cs typeface="Open Sans"/>
              </a:rPr>
              <a:t>redesign</a:t>
            </a:r>
            <a:r>
              <a:rPr lang="en-US" sz="1400">
                <a:latin typeface="Calibri"/>
                <a:ea typeface="Open Sans"/>
                <a:cs typeface="Open Sans"/>
              </a:rPr>
              <a:t> e </a:t>
            </a:r>
            <a:r>
              <a:rPr lang="en-US" sz="1400" err="1">
                <a:latin typeface="Calibri"/>
                <a:ea typeface="Open Sans"/>
                <a:cs typeface="Open Sans"/>
              </a:rPr>
              <a:t>avaliação</a:t>
            </a:r>
            <a:r>
              <a:rPr lang="en-US" sz="1400">
                <a:latin typeface="Calibri"/>
                <a:ea typeface="Open Sans"/>
                <a:cs typeface="Open Sans"/>
              </a:rPr>
              <a:t> de </a:t>
            </a:r>
            <a:r>
              <a:rPr lang="en-US" sz="1400" err="1">
                <a:latin typeface="Calibri"/>
                <a:ea typeface="Open Sans"/>
                <a:cs typeface="Open Sans"/>
              </a:rPr>
              <a:t>textos</a:t>
            </a:r>
            <a:r>
              <a:rPr lang="en-US" sz="1400">
                <a:latin typeface="Calibri"/>
                <a:ea typeface="Open Sans"/>
                <a:cs typeface="Open Sans"/>
              </a:rPr>
              <a:t>, para, com a </a:t>
            </a:r>
            <a:r>
              <a:rPr lang="en-US" sz="1400" err="1">
                <a:latin typeface="Calibri"/>
                <a:ea typeface="Open Sans"/>
                <a:cs typeface="Open Sans"/>
              </a:rPr>
              <a:t>ajuda</a:t>
            </a:r>
            <a:r>
              <a:rPr lang="en-US" sz="1400">
                <a:latin typeface="Calibri"/>
                <a:ea typeface="Open Sans"/>
                <a:cs typeface="Open Sans"/>
              </a:rPr>
              <a:t> do professor e a </a:t>
            </a:r>
            <a:r>
              <a:rPr lang="en-US" sz="1400" err="1">
                <a:latin typeface="Calibri"/>
                <a:ea typeface="Open Sans"/>
                <a:cs typeface="Open Sans"/>
              </a:rPr>
              <a:t>colaboração</a:t>
            </a:r>
            <a:r>
              <a:rPr lang="en-US" sz="1400">
                <a:latin typeface="Calibri"/>
                <a:ea typeface="Open Sans"/>
                <a:cs typeface="Open Sans"/>
              </a:rPr>
              <a:t> dos </a:t>
            </a:r>
            <a:r>
              <a:rPr lang="en-US" sz="1400" err="1">
                <a:latin typeface="Calibri"/>
                <a:ea typeface="Open Sans"/>
                <a:cs typeface="Open Sans"/>
              </a:rPr>
              <a:t>colegas</a:t>
            </a:r>
            <a:r>
              <a:rPr lang="en-US" sz="1400">
                <a:latin typeface="Calibri"/>
                <a:ea typeface="Open Sans"/>
                <a:cs typeface="Open Sans"/>
              </a:rPr>
              <a:t>, </a:t>
            </a:r>
            <a:r>
              <a:rPr lang="en-US" sz="1400" err="1">
                <a:latin typeface="Calibri"/>
                <a:ea typeface="Open Sans"/>
                <a:cs typeface="Open Sans"/>
              </a:rPr>
              <a:t>corrigir</a:t>
            </a:r>
            <a:r>
              <a:rPr lang="en-US" sz="1400">
                <a:latin typeface="Calibri"/>
                <a:ea typeface="Open Sans"/>
                <a:cs typeface="Open Sans"/>
              </a:rPr>
              <a:t> e </a:t>
            </a:r>
            <a:r>
              <a:rPr lang="en-US" sz="1400" err="1">
                <a:latin typeface="Calibri"/>
                <a:ea typeface="Open Sans"/>
                <a:cs typeface="Open Sans"/>
              </a:rPr>
              <a:t>aprimorar</a:t>
            </a:r>
            <a:r>
              <a:rPr lang="en-US" sz="1400">
                <a:latin typeface="Calibri"/>
                <a:ea typeface="Open Sans"/>
                <a:cs typeface="Open Sans"/>
              </a:rPr>
              <a:t> as </a:t>
            </a:r>
            <a:r>
              <a:rPr lang="en-US" sz="1400" err="1">
                <a:latin typeface="Calibri"/>
                <a:ea typeface="Open Sans"/>
                <a:cs typeface="Open Sans"/>
              </a:rPr>
              <a:t>produções</a:t>
            </a:r>
            <a:r>
              <a:rPr lang="en-US" sz="1400">
                <a:latin typeface="Calibri"/>
                <a:ea typeface="Open Sans"/>
                <a:cs typeface="Open Sans"/>
              </a:rPr>
              <a:t> </a:t>
            </a:r>
            <a:r>
              <a:rPr lang="en-US" sz="1400" err="1">
                <a:latin typeface="Calibri"/>
                <a:ea typeface="Open Sans"/>
                <a:cs typeface="Open Sans"/>
              </a:rPr>
              <a:t>realizadas</a:t>
            </a:r>
            <a:r>
              <a:rPr lang="en-US" sz="1400">
                <a:latin typeface="Calibri"/>
                <a:ea typeface="Open Sans"/>
                <a:cs typeface="Open Sans"/>
              </a:rPr>
              <a:t>, </a:t>
            </a:r>
            <a:r>
              <a:rPr lang="en-US" sz="1400" err="1">
                <a:latin typeface="Calibri"/>
                <a:ea typeface="Open Sans"/>
                <a:cs typeface="Open Sans"/>
              </a:rPr>
              <a:t>fazendo</a:t>
            </a:r>
            <a:r>
              <a:rPr lang="en-US" sz="1400">
                <a:latin typeface="Calibri"/>
                <a:ea typeface="Open Sans"/>
                <a:cs typeface="Open Sans"/>
              </a:rPr>
              <a:t> cortes, </a:t>
            </a:r>
            <a:r>
              <a:rPr lang="en-US" sz="1400" err="1">
                <a:latin typeface="Calibri"/>
                <a:ea typeface="Open Sans"/>
                <a:cs typeface="Open Sans"/>
              </a:rPr>
              <a:t>acréscimos</a:t>
            </a:r>
            <a:r>
              <a:rPr lang="en-US" sz="1400">
                <a:latin typeface="Calibri"/>
                <a:ea typeface="Open Sans"/>
                <a:cs typeface="Open Sans"/>
              </a:rPr>
              <a:t>, </a:t>
            </a:r>
            <a:r>
              <a:rPr lang="en-US" sz="1400" err="1">
                <a:latin typeface="Calibri"/>
                <a:ea typeface="Open Sans"/>
                <a:cs typeface="Open Sans"/>
              </a:rPr>
              <a:t>reformulações</a:t>
            </a:r>
            <a:r>
              <a:rPr lang="en-US" sz="1400">
                <a:latin typeface="Calibri"/>
                <a:ea typeface="Open Sans"/>
                <a:cs typeface="Open Sans"/>
              </a:rPr>
              <a:t>, </a:t>
            </a:r>
            <a:r>
              <a:rPr lang="en-US" sz="1400" err="1">
                <a:latin typeface="Calibri"/>
                <a:ea typeface="Open Sans"/>
                <a:cs typeface="Open Sans"/>
              </a:rPr>
              <a:t>correções</a:t>
            </a:r>
            <a:r>
              <a:rPr lang="en-US" sz="1400">
                <a:latin typeface="Calibri"/>
                <a:ea typeface="Open Sans"/>
                <a:cs typeface="Open Sans"/>
              </a:rPr>
              <a:t> de </a:t>
            </a:r>
            <a:r>
              <a:rPr lang="en-US" sz="1400" err="1">
                <a:latin typeface="Calibri"/>
                <a:ea typeface="Open Sans"/>
                <a:cs typeface="Open Sans"/>
              </a:rPr>
              <a:t>concordância</a:t>
            </a:r>
            <a:r>
              <a:rPr lang="en-US" sz="1400">
                <a:latin typeface="Calibri"/>
                <a:ea typeface="Open Sans"/>
                <a:cs typeface="Open Sans"/>
              </a:rPr>
              <a:t>, </a:t>
            </a:r>
            <a:r>
              <a:rPr lang="en-US" sz="1400" err="1">
                <a:latin typeface="Calibri"/>
                <a:ea typeface="Open Sans"/>
                <a:cs typeface="Open Sans"/>
              </a:rPr>
              <a:t>ortografia</a:t>
            </a:r>
            <a:r>
              <a:rPr lang="en-US" sz="1400">
                <a:latin typeface="Calibri"/>
                <a:ea typeface="Open Sans"/>
                <a:cs typeface="Open Sans"/>
              </a:rPr>
              <a:t>, </a:t>
            </a:r>
            <a:r>
              <a:rPr lang="en-US" sz="1400" err="1">
                <a:latin typeface="Calibri"/>
                <a:ea typeface="Open Sans"/>
                <a:cs typeface="Open Sans"/>
              </a:rPr>
              <a:t>pontuação</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textos</a:t>
            </a:r>
            <a:r>
              <a:rPr lang="en-US" sz="1400">
                <a:latin typeface="Calibri"/>
                <a:ea typeface="Open Sans"/>
                <a:cs typeface="Open Sans"/>
              </a:rPr>
              <a:t> e </a:t>
            </a:r>
            <a:r>
              <a:rPr lang="en-US" sz="1400" err="1">
                <a:latin typeface="Calibri"/>
                <a:ea typeface="Open Sans"/>
                <a:cs typeface="Open Sans"/>
              </a:rPr>
              <a:t>editando</a:t>
            </a:r>
            <a:r>
              <a:rPr lang="en-US" sz="1400">
                <a:latin typeface="Calibri"/>
                <a:ea typeface="Open Sans"/>
                <a:cs typeface="Open Sans"/>
              </a:rPr>
              <a:t> imagens, </a:t>
            </a:r>
            <a:r>
              <a:rPr lang="en-US" sz="1400" err="1">
                <a:latin typeface="Calibri"/>
                <a:ea typeface="Open Sans"/>
                <a:cs typeface="Open Sans"/>
              </a:rPr>
              <a:t>arquivos</a:t>
            </a:r>
            <a:r>
              <a:rPr lang="en-US" sz="1400">
                <a:latin typeface="Calibri"/>
                <a:ea typeface="Open Sans"/>
                <a:cs typeface="Open Sans"/>
              </a:rPr>
              <a:t> </a:t>
            </a:r>
            <a:r>
              <a:rPr lang="en-US" sz="1400" err="1">
                <a:latin typeface="Calibri"/>
                <a:ea typeface="Open Sans"/>
                <a:cs typeface="Open Sans"/>
              </a:rPr>
              <a:t>sonoros</a:t>
            </a:r>
            <a:r>
              <a:rPr lang="en-US" sz="1400">
                <a:latin typeface="Calibri"/>
                <a:ea typeface="Open Sans"/>
                <a:cs typeface="Open Sans"/>
              </a:rPr>
              <a:t>, </a:t>
            </a:r>
            <a:r>
              <a:rPr lang="en-US" sz="1400" err="1">
                <a:latin typeface="Calibri"/>
                <a:ea typeface="Open Sans"/>
                <a:cs typeface="Open Sans"/>
              </a:rPr>
              <a:t>fazendo</a:t>
            </a:r>
            <a:r>
              <a:rPr lang="en-US" sz="1400">
                <a:latin typeface="Calibri"/>
                <a:ea typeface="Open Sans"/>
                <a:cs typeface="Open Sans"/>
              </a:rPr>
              <a:t> cortes, </a:t>
            </a:r>
            <a:r>
              <a:rPr lang="en-US" sz="1400" err="1">
                <a:latin typeface="Calibri"/>
                <a:ea typeface="Open Sans"/>
                <a:cs typeface="Open Sans"/>
              </a:rPr>
              <a:t>acréscimos</a:t>
            </a:r>
            <a:r>
              <a:rPr lang="en-US" sz="1400">
                <a:latin typeface="Calibri"/>
                <a:ea typeface="Open Sans"/>
                <a:cs typeface="Open Sans"/>
              </a:rPr>
              <a:t>, </a:t>
            </a:r>
            <a:r>
              <a:rPr lang="en-US" sz="1400" err="1">
                <a:latin typeface="Calibri"/>
                <a:ea typeface="Open Sans"/>
                <a:cs typeface="Open Sans"/>
              </a:rPr>
              <a:t>ajustes</a:t>
            </a:r>
            <a:r>
              <a:rPr lang="en-US" sz="1400">
                <a:latin typeface="Calibri"/>
                <a:ea typeface="Open Sans"/>
                <a:cs typeface="Open Sans"/>
              </a:rPr>
              <a:t>, </a:t>
            </a:r>
            <a:r>
              <a:rPr lang="en-US" sz="1400" err="1">
                <a:latin typeface="Calibri"/>
                <a:ea typeface="Open Sans"/>
                <a:cs typeface="Open Sans"/>
              </a:rPr>
              <a:t>acrescentando</a:t>
            </a:r>
            <a:r>
              <a:rPr lang="en-US" sz="1400">
                <a:latin typeface="Calibri"/>
                <a:ea typeface="Open Sans"/>
                <a:cs typeface="Open Sans"/>
              </a:rPr>
              <a:t>/</a:t>
            </a:r>
            <a:r>
              <a:rPr lang="en-US" sz="1400" err="1">
                <a:latin typeface="Calibri"/>
                <a:ea typeface="Open Sans"/>
                <a:cs typeface="Open Sans"/>
              </a:rPr>
              <a:t>alterando</a:t>
            </a:r>
            <a:r>
              <a:rPr lang="en-US" sz="1400">
                <a:latin typeface="Calibri"/>
                <a:ea typeface="Open Sans"/>
                <a:cs typeface="Open Sans"/>
              </a:rPr>
              <a:t> </a:t>
            </a:r>
            <a:r>
              <a:rPr lang="en-US" sz="1400" err="1">
                <a:latin typeface="Calibri"/>
                <a:ea typeface="Open Sans"/>
                <a:cs typeface="Open Sans"/>
              </a:rPr>
              <a:t>efeitos</a:t>
            </a:r>
            <a:r>
              <a:rPr lang="en-US" sz="1400">
                <a:latin typeface="Calibri"/>
                <a:ea typeface="Open Sans"/>
                <a:cs typeface="Open Sans"/>
              </a:rPr>
              <a:t>, </a:t>
            </a:r>
            <a:r>
              <a:rPr lang="en-US" sz="1400" err="1">
                <a:latin typeface="Calibri"/>
                <a:ea typeface="Open Sans"/>
                <a:cs typeface="Open Sans"/>
              </a:rPr>
              <a:t>ordenamentos</a:t>
            </a:r>
            <a:r>
              <a:rPr lang="en-US" sz="1400">
                <a:latin typeface="Calibri"/>
                <a:ea typeface="Open Sans"/>
                <a:cs typeface="Open Sans"/>
              </a:rPr>
              <a:t> etc.</a:t>
            </a:r>
            <a:endParaRPr lang="en-US" sz="1400">
              <a:latin typeface="Calibri"/>
            </a:endParaRPr>
          </a:p>
        </p:txBody>
      </p:sp>
      <p:sp>
        <p:nvSpPr>
          <p:cNvPr id="4" name="CaixaDeTexto 3">
            <a:extLst>
              <a:ext uri="{FF2B5EF4-FFF2-40B4-BE49-F238E27FC236}">
                <a16:creationId xmlns:a16="http://schemas.microsoft.com/office/drawing/2014/main" id="{153EE7D2-7931-2845-3317-02F56284EF83}"/>
              </a:ext>
            </a:extLst>
          </p:cNvPr>
          <p:cNvSpPr txBox="1"/>
          <p:nvPr/>
        </p:nvSpPr>
        <p:spPr>
          <a:xfrm>
            <a:off x="596098" y="3771253"/>
            <a:ext cx="10941932"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a:latin typeface="Calibri"/>
                <a:ea typeface="Open Sans"/>
                <a:cs typeface="Open Sans"/>
              </a:rPr>
              <a:t>(EF69LP13)</a:t>
            </a:r>
            <a:r>
              <a:rPr lang="en-US" sz="1400">
                <a:latin typeface="Calibri"/>
                <a:ea typeface="Open Sans"/>
                <a:cs typeface="Open Sans"/>
              </a:rPr>
              <a:t> </a:t>
            </a:r>
            <a:r>
              <a:rPr lang="en-US" sz="1400" err="1">
                <a:latin typeface="Calibri"/>
                <a:ea typeface="Open Sans"/>
                <a:cs typeface="Open Sans"/>
              </a:rPr>
              <a:t>Engajar</a:t>
            </a:r>
            <a:r>
              <a:rPr lang="en-US" sz="1400">
                <a:latin typeface="Calibri"/>
                <a:ea typeface="Open Sans"/>
                <a:cs typeface="Open Sans"/>
              </a:rPr>
              <a:t>-se e </a:t>
            </a:r>
            <a:r>
              <a:rPr lang="en-US" sz="1400" err="1">
                <a:latin typeface="Calibri"/>
                <a:ea typeface="Open Sans"/>
                <a:cs typeface="Open Sans"/>
              </a:rPr>
              <a:t>contribuir</a:t>
            </a:r>
            <a:r>
              <a:rPr lang="en-US" sz="1400">
                <a:latin typeface="Calibri"/>
                <a:ea typeface="Open Sans"/>
                <a:cs typeface="Open Sans"/>
              </a:rPr>
              <a:t> com a </a:t>
            </a:r>
            <a:r>
              <a:rPr lang="en-US" sz="1400" err="1">
                <a:latin typeface="Calibri"/>
                <a:ea typeface="Open Sans"/>
                <a:cs typeface="Open Sans"/>
              </a:rPr>
              <a:t>busca</a:t>
            </a:r>
            <a:r>
              <a:rPr lang="en-US" sz="1400">
                <a:latin typeface="Calibri"/>
                <a:ea typeface="Open Sans"/>
                <a:cs typeface="Open Sans"/>
              </a:rPr>
              <a:t> de </a:t>
            </a:r>
            <a:r>
              <a:rPr lang="en-US" sz="1400" err="1">
                <a:latin typeface="Calibri"/>
                <a:ea typeface="Open Sans"/>
                <a:cs typeface="Open Sans"/>
              </a:rPr>
              <a:t>conclusões</a:t>
            </a:r>
            <a:r>
              <a:rPr lang="en-US" sz="1400">
                <a:latin typeface="Calibri"/>
                <a:ea typeface="Open Sans"/>
                <a:cs typeface="Open Sans"/>
              </a:rPr>
              <a:t> </a:t>
            </a:r>
            <a:r>
              <a:rPr lang="en-US" sz="1400" err="1">
                <a:latin typeface="Calibri"/>
                <a:ea typeface="Open Sans"/>
                <a:cs typeface="Open Sans"/>
              </a:rPr>
              <a:t>comuns</a:t>
            </a:r>
            <a:r>
              <a:rPr lang="en-US" sz="1400">
                <a:latin typeface="Calibri"/>
                <a:ea typeface="Open Sans"/>
                <a:cs typeface="Open Sans"/>
              </a:rPr>
              <a:t> </a:t>
            </a:r>
            <a:r>
              <a:rPr lang="en-US" sz="1400" err="1">
                <a:latin typeface="Calibri"/>
                <a:ea typeface="Open Sans"/>
                <a:cs typeface="Open Sans"/>
              </a:rPr>
              <a:t>relativas</a:t>
            </a:r>
            <a:r>
              <a:rPr lang="en-US" sz="1400">
                <a:latin typeface="Calibri"/>
                <a:ea typeface="Open Sans"/>
                <a:cs typeface="Open Sans"/>
              </a:rPr>
              <a:t> a </a:t>
            </a:r>
            <a:r>
              <a:rPr lang="en-US" sz="1400" err="1">
                <a:latin typeface="Calibri"/>
                <a:ea typeface="Open Sans"/>
                <a:cs typeface="Open Sans"/>
              </a:rPr>
              <a:t>problemas</a:t>
            </a:r>
            <a:r>
              <a:rPr lang="en-US" sz="1400">
                <a:latin typeface="Calibri"/>
                <a:ea typeface="Open Sans"/>
                <a:cs typeface="Open Sans"/>
              </a:rPr>
              <a:t>, </a:t>
            </a:r>
            <a:r>
              <a:rPr lang="en-US" sz="1400" err="1">
                <a:latin typeface="Calibri"/>
                <a:ea typeface="Open Sans"/>
                <a:cs typeface="Open Sans"/>
              </a:rPr>
              <a:t>temas</a:t>
            </a:r>
            <a:r>
              <a:rPr lang="en-US" sz="1400">
                <a:latin typeface="Calibri"/>
                <a:ea typeface="Open Sans"/>
                <a:cs typeface="Open Sans"/>
              </a:rPr>
              <a:t> </a:t>
            </a:r>
            <a:r>
              <a:rPr lang="en-US" sz="1400" err="1">
                <a:latin typeface="Calibri"/>
                <a:ea typeface="Open Sans"/>
                <a:cs typeface="Open Sans"/>
              </a:rPr>
              <a:t>ou</a:t>
            </a:r>
            <a:r>
              <a:rPr lang="en-US" sz="1400">
                <a:latin typeface="Calibri"/>
                <a:ea typeface="Open Sans"/>
                <a:cs typeface="Open Sans"/>
              </a:rPr>
              <a:t> </a:t>
            </a:r>
            <a:r>
              <a:rPr lang="en-US" sz="1400" err="1">
                <a:latin typeface="Calibri"/>
                <a:ea typeface="Open Sans"/>
                <a:cs typeface="Open Sans"/>
              </a:rPr>
              <a:t>questões</a:t>
            </a:r>
            <a:r>
              <a:rPr lang="en-US" sz="1400">
                <a:latin typeface="Calibri"/>
                <a:ea typeface="Open Sans"/>
                <a:cs typeface="Open Sans"/>
              </a:rPr>
              <a:t> </a:t>
            </a:r>
            <a:r>
              <a:rPr lang="en-US" sz="1400" err="1">
                <a:latin typeface="Calibri"/>
                <a:ea typeface="Open Sans"/>
                <a:cs typeface="Open Sans"/>
              </a:rPr>
              <a:t>polêmicas</a:t>
            </a:r>
            <a:r>
              <a:rPr lang="en-US" sz="1400">
                <a:latin typeface="Calibri"/>
                <a:ea typeface="Open Sans"/>
                <a:cs typeface="Open Sans"/>
              </a:rPr>
              <a:t> de interesse da </a:t>
            </a:r>
            <a:r>
              <a:rPr lang="en-US" sz="1400" err="1">
                <a:latin typeface="Calibri"/>
                <a:ea typeface="Open Sans"/>
                <a:cs typeface="Open Sans"/>
              </a:rPr>
              <a:t>turma</a:t>
            </a:r>
            <a:r>
              <a:rPr lang="en-US" sz="1400">
                <a:latin typeface="Calibri"/>
                <a:ea typeface="Open Sans"/>
                <a:cs typeface="Open Sans"/>
              </a:rPr>
              <a:t> e/</a:t>
            </a:r>
            <a:r>
              <a:rPr lang="en-US" sz="1400" err="1">
                <a:latin typeface="Calibri"/>
                <a:ea typeface="Open Sans"/>
                <a:cs typeface="Open Sans"/>
              </a:rPr>
              <a:t>ou</a:t>
            </a:r>
            <a:r>
              <a:rPr lang="en-US" sz="1400">
                <a:latin typeface="Calibri"/>
                <a:ea typeface="Open Sans"/>
                <a:cs typeface="Open Sans"/>
              </a:rPr>
              <a:t> de </a:t>
            </a:r>
            <a:r>
              <a:rPr lang="en-US" sz="1400" err="1">
                <a:latin typeface="Calibri"/>
                <a:ea typeface="Open Sans"/>
                <a:cs typeface="Open Sans"/>
              </a:rPr>
              <a:t>relevância</a:t>
            </a:r>
            <a:r>
              <a:rPr lang="en-US" sz="1400">
                <a:latin typeface="Calibri"/>
                <a:ea typeface="Open Sans"/>
                <a:cs typeface="Open Sans"/>
              </a:rPr>
              <a:t> social.</a:t>
            </a:r>
            <a:br>
              <a:rPr lang="en-US" sz="1400"/>
            </a:br>
            <a:r>
              <a:rPr lang="en-US" sz="1400" b="1">
                <a:latin typeface="Calibri"/>
                <a:ea typeface="Open Sans"/>
                <a:cs typeface="Open Sans"/>
              </a:rPr>
              <a:t>(EF69LP14)</a:t>
            </a:r>
            <a:r>
              <a:rPr lang="en-US" sz="1400">
                <a:latin typeface="Calibri"/>
                <a:ea typeface="Open Sans"/>
                <a:cs typeface="Open Sans"/>
              </a:rPr>
              <a:t> Formular </a:t>
            </a:r>
            <a:r>
              <a:rPr lang="en-US" sz="1400" err="1">
                <a:latin typeface="Calibri"/>
                <a:ea typeface="Open Sans"/>
                <a:cs typeface="Open Sans"/>
              </a:rPr>
              <a:t>perguntas</a:t>
            </a:r>
            <a:r>
              <a:rPr lang="en-US" sz="1400">
                <a:latin typeface="Calibri"/>
                <a:ea typeface="Open Sans"/>
                <a:cs typeface="Open Sans"/>
              </a:rPr>
              <a:t> e </a:t>
            </a:r>
            <a:r>
              <a:rPr lang="en-US" sz="1400" err="1">
                <a:latin typeface="Calibri"/>
                <a:ea typeface="Open Sans"/>
                <a:cs typeface="Open Sans"/>
              </a:rPr>
              <a:t>decompor</a:t>
            </a:r>
            <a:r>
              <a:rPr lang="en-US" sz="1400">
                <a:latin typeface="Calibri"/>
                <a:ea typeface="Open Sans"/>
                <a:cs typeface="Open Sans"/>
              </a:rPr>
              <a:t>, com a </a:t>
            </a:r>
            <a:r>
              <a:rPr lang="en-US" sz="1400" err="1">
                <a:latin typeface="Calibri"/>
                <a:ea typeface="Open Sans"/>
                <a:cs typeface="Open Sans"/>
              </a:rPr>
              <a:t>ajuda</a:t>
            </a:r>
            <a:r>
              <a:rPr lang="en-US" sz="1400">
                <a:latin typeface="Calibri"/>
                <a:ea typeface="Open Sans"/>
                <a:cs typeface="Open Sans"/>
              </a:rPr>
              <a:t> dos </a:t>
            </a:r>
            <a:r>
              <a:rPr lang="en-US" sz="1400" err="1">
                <a:latin typeface="Calibri"/>
                <a:ea typeface="Open Sans"/>
                <a:cs typeface="Open Sans"/>
              </a:rPr>
              <a:t>colegas</a:t>
            </a:r>
            <a:r>
              <a:rPr lang="en-US" sz="1400">
                <a:latin typeface="Calibri"/>
                <a:ea typeface="Open Sans"/>
                <a:cs typeface="Open Sans"/>
              </a:rPr>
              <a:t> e dos </a:t>
            </a:r>
            <a:r>
              <a:rPr lang="en-US" sz="1400" err="1">
                <a:latin typeface="Calibri"/>
                <a:ea typeface="Open Sans"/>
                <a:cs typeface="Open Sans"/>
              </a:rPr>
              <a:t>professores</a:t>
            </a:r>
            <a:r>
              <a:rPr lang="en-US" sz="1400">
                <a:latin typeface="Calibri"/>
                <a:ea typeface="Open Sans"/>
                <a:cs typeface="Open Sans"/>
              </a:rPr>
              <a:t>, </a:t>
            </a:r>
            <a:r>
              <a:rPr lang="en-US" sz="1400" err="1">
                <a:latin typeface="Calibri"/>
                <a:ea typeface="Open Sans"/>
                <a:cs typeface="Open Sans"/>
              </a:rPr>
              <a:t>tema</a:t>
            </a:r>
            <a:r>
              <a:rPr lang="en-US" sz="1400">
                <a:latin typeface="Calibri"/>
                <a:ea typeface="Open Sans"/>
                <a:cs typeface="Open Sans"/>
              </a:rPr>
              <a:t>/</a:t>
            </a:r>
            <a:r>
              <a:rPr lang="en-US" sz="1400" err="1">
                <a:latin typeface="Calibri"/>
                <a:ea typeface="Open Sans"/>
                <a:cs typeface="Open Sans"/>
              </a:rPr>
              <a:t>questão</a:t>
            </a:r>
            <a:r>
              <a:rPr lang="en-US" sz="1400">
                <a:latin typeface="Calibri"/>
                <a:ea typeface="Open Sans"/>
                <a:cs typeface="Open Sans"/>
              </a:rPr>
              <a:t> </a:t>
            </a:r>
            <a:r>
              <a:rPr lang="en-US" sz="1400" err="1">
                <a:latin typeface="Calibri"/>
                <a:ea typeface="Open Sans"/>
                <a:cs typeface="Open Sans"/>
              </a:rPr>
              <a:t>polêmica</a:t>
            </a:r>
            <a:r>
              <a:rPr lang="en-US" sz="1400">
                <a:latin typeface="Calibri"/>
                <a:ea typeface="Open Sans"/>
                <a:cs typeface="Open Sans"/>
              </a:rPr>
              <a:t>, </a:t>
            </a:r>
            <a:r>
              <a:rPr lang="en-US" sz="1400" err="1">
                <a:latin typeface="Calibri"/>
                <a:ea typeface="Open Sans"/>
                <a:cs typeface="Open Sans"/>
              </a:rPr>
              <a:t>explicações</a:t>
            </a:r>
            <a:r>
              <a:rPr lang="en-US" sz="1400">
                <a:latin typeface="Calibri"/>
                <a:ea typeface="Open Sans"/>
                <a:cs typeface="Open Sans"/>
              </a:rPr>
              <a:t> e </a:t>
            </a:r>
            <a:r>
              <a:rPr lang="en-US" sz="1400" err="1">
                <a:latin typeface="Calibri"/>
                <a:ea typeface="Open Sans"/>
                <a:cs typeface="Open Sans"/>
              </a:rPr>
              <a:t>ou</a:t>
            </a:r>
            <a:r>
              <a:rPr lang="en-US" sz="1400">
                <a:latin typeface="Calibri"/>
                <a:ea typeface="Open Sans"/>
                <a:cs typeface="Open Sans"/>
              </a:rPr>
              <a:t> </a:t>
            </a:r>
            <a:r>
              <a:rPr lang="en-US" sz="1400" err="1">
                <a:latin typeface="Calibri"/>
                <a:ea typeface="Open Sans"/>
                <a:cs typeface="Open Sans"/>
              </a:rPr>
              <a:t>argumentos</a:t>
            </a:r>
            <a:r>
              <a:rPr lang="en-US" sz="1400">
                <a:latin typeface="Calibri"/>
                <a:ea typeface="Open Sans"/>
                <a:cs typeface="Open Sans"/>
              </a:rPr>
              <a:t> </a:t>
            </a:r>
            <a:r>
              <a:rPr lang="en-US" sz="1400" err="1">
                <a:latin typeface="Calibri"/>
                <a:ea typeface="Open Sans"/>
                <a:cs typeface="Open Sans"/>
              </a:rPr>
              <a:t>relativos</a:t>
            </a:r>
            <a:r>
              <a:rPr lang="en-US" sz="1400">
                <a:latin typeface="Calibri"/>
                <a:ea typeface="Open Sans"/>
                <a:cs typeface="Open Sans"/>
              </a:rPr>
              <a:t> </a:t>
            </a:r>
            <a:r>
              <a:rPr lang="en-US" sz="1400" err="1">
                <a:latin typeface="Calibri"/>
                <a:ea typeface="Open Sans"/>
                <a:cs typeface="Open Sans"/>
              </a:rPr>
              <a:t>ao</a:t>
            </a:r>
            <a:r>
              <a:rPr lang="en-US" sz="1400">
                <a:latin typeface="Calibri"/>
                <a:ea typeface="Open Sans"/>
                <a:cs typeface="Open Sans"/>
              </a:rPr>
              <a:t> </a:t>
            </a:r>
            <a:r>
              <a:rPr lang="en-US" sz="1400" err="1">
                <a:latin typeface="Calibri"/>
                <a:ea typeface="Open Sans"/>
                <a:cs typeface="Open Sans"/>
              </a:rPr>
              <a:t>objeto</a:t>
            </a:r>
            <a:r>
              <a:rPr lang="en-US" sz="1400">
                <a:latin typeface="Calibri"/>
                <a:ea typeface="Open Sans"/>
                <a:cs typeface="Open Sans"/>
              </a:rPr>
              <a:t> de </a:t>
            </a:r>
            <a:r>
              <a:rPr lang="en-US" sz="1400" err="1">
                <a:latin typeface="Calibri"/>
                <a:ea typeface="Open Sans"/>
                <a:cs typeface="Open Sans"/>
              </a:rPr>
              <a:t>discussão</a:t>
            </a:r>
            <a:r>
              <a:rPr lang="en-US" sz="1400">
                <a:latin typeface="Calibri"/>
                <a:ea typeface="Open Sans"/>
                <a:cs typeface="Open Sans"/>
              </a:rPr>
              <a:t> para </a:t>
            </a:r>
            <a:r>
              <a:rPr lang="en-US" sz="1400" err="1">
                <a:latin typeface="Calibri"/>
                <a:ea typeface="Open Sans"/>
                <a:cs typeface="Open Sans"/>
              </a:rPr>
              <a:t>análise</a:t>
            </a:r>
            <a:r>
              <a:rPr lang="en-US" sz="1400">
                <a:latin typeface="Calibri"/>
                <a:ea typeface="Open Sans"/>
                <a:cs typeface="Open Sans"/>
              </a:rPr>
              <a:t> </a:t>
            </a:r>
            <a:r>
              <a:rPr lang="en-US" sz="1400" err="1">
                <a:latin typeface="Calibri"/>
                <a:ea typeface="Open Sans"/>
                <a:cs typeface="Open Sans"/>
              </a:rPr>
              <a:t>mais</a:t>
            </a:r>
            <a:r>
              <a:rPr lang="en-US" sz="1400">
                <a:latin typeface="Calibri"/>
                <a:ea typeface="Open Sans"/>
                <a:cs typeface="Open Sans"/>
              </a:rPr>
              <a:t> </a:t>
            </a:r>
            <a:r>
              <a:rPr lang="en-US" sz="1400" err="1">
                <a:latin typeface="Calibri"/>
                <a:ea typeface="Open Sans"/>
                <a:cs typeface="Open Sans"/>
              </a:rPr>
              <a:t>minuciosa</a:t>
            </a:r>
            <a:r>
              <a:rPr lang="en-US" sz="1400">
                <a:latin typeface="Calibri"/>
                <a:ea typeface="Open Sans"/>
                <a:cs typeface="Open Sans"/>
              </a:rPr>
              <a:t> e </a:t>
            </a:r>
            <a:r>
              <a:rPr lang="en-US" sz="1400" err="1">
                <a:latin typeface="Calibri"/>
                <a:ea typeface="Open Sans"/>
                <a:cs typeface="Open Sans"/>
              </a:rPr>
              <a:t>buscar</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fontes</a:t>
            </a:r>
            <a:r>
              <a:rPr lang="en-US" sz="1400">
                <a:latin typeface="Calibri"/>
                <a:ea typeface="Open Sans"/>
                <a:cs typeface="Open Sans"/>
              </a:rPr>
              <a:t> </a:t>
            </a:r>
            <a:r>
              <a:rPr lang="en-US" sz="1400" err="1">
                <a:latin typeface="Calibri"/>
                <a:ea typeface="Open Sans"/>
                <a:cs typeface="Open Sans"/>
              </a:rPr>
              <a:t>diversas</a:t>
            </a:r>
            <a:r>
              <a:rPr lang="en-US" sz="1400">
                <a:latin typeface="Calibri"/>
                <a:ea typeface="Open Sans"/>
                <a:cs typeface="Open Sans"/>
              </a:rPr>
              <a:t> </a:t>
            </a:r>
            <a:r>
              <a:rPr lang="en-US" sz="1400" err="1">
                <a:latin typeface="Calibri"/>
                <a:ea typeface="Open Sans"/>
                <a:cs typeface="Open Sans"/>
              </a:rPr>
              <a:t>informações</a:t>
            </a:r>
            <a:r>
              <a:rPr lang="en-US" sz="1400">
                <a:latin typeface="Calibri"/>
                <a:ea typeface="Open Sans"/>
                <a:cs typeface="Open Sans"/>
              </a:rPr>
              <a:t> </a:t>
            </a:r>
            <a:r>
              <a:rPr lang="en-US" sz="1400" err="1">
                <a:latin typeface="Calibri"/>
                <a:ea typeface="Open Sans"/>
                <a:cs typeface="Open Sans"/>
              </a:rPr>
              <a:t>ou</a:t>
            </a:r>
            <a:r>
              <a:rPr lang="en-US" sz="1400">
                <a:latin typeface="Calibri"/>
                <a:ea typeface="Open Sans"/>
                <a:cs typeface="Open Sans"/>
              </a:rPr>
              <a:t> dados que </a:t>
            </a:r>
            <a:r>
              <a:rPr lang="en-US" sz="1400" err="1">
                <a:latin typeface="Calibri"/>
                <a:ea typeface="Open Sans"/>
                <a:cs typeface="Open Sans"/>
              </a:rPr>
              <a:t>permitam</a:t>
            </a:r>
            <a:r>
              <a:rPr lang="en-US" sz="1400">
                <a:latin typeface="Calibri"/>
                <a:ea typeface="Open Sans"/>
                <a:cs typeface="Open Sans"/>
              </a:rPr>
              <a:t> </a:t>
            </a:r>
            <a:r>
              <a:rPr lang="en-US" sz="1400" err="1">
                <a:latin typeface="Calibri"/>
                <a:ea typeface="Open Sans"/>
                <a:cs typeface="Open Sans"/>
              </a:rPr>
              <a:t>analisar</a:t>
            </a:r>
            <a:r>
              <a:rPr lang="en-US" sz="1400">
                <a:latin typeface="Calibri"/>
                <a:ea typeface="Open Sans"/>
                <a:cs typeface="Open Sans"/>
              </a:rPr>
              <a:t> </a:t>
            </a:r>
            <a:r>
              <a:rPr lang="en-US" sz="1400" err="1">
                <a:latin typeface="Calibri"/>
                <a:ea typeface="Open Sans"/>
                <a:cs typeface="Open Sans"/>
              </a:rPr>
              <a:t>partes</a:t>
            </a:r>
            <a:r>
              <a:rPr lang="en-US" sz="1400">
                <a:latin typeface="Calibri"/>
                <a:ea typeface="Open Sans"/>
                <a:cs typeface="Open Sans"/>
              </a:rPr>
              <a:t> da </a:t>
            </a:r>
            <a:r>
              <a:rPr lang="en-US" sz="1400" err="1">
                <a:latin typeface="Calibri"/>
                <a:ea typeface="Open Sans"/>
                <a:cs typeface="Open Sans"/>
              </a:rPr>
              <a:t>questão</a:t>
            </a:r>
            <a:r>
              <a:rPr lang="en-US" sz="1400">
                <a:latin typeface="Calibri"/>
                <a:ea typeface="Open Sans"/>
                <a:cs typeface="Open Sans"/>
              </a:rPr>
              <a:t> e </a:t>
            </a:r>
            <a:r>
              <a:rPr lang="en-US" sz="1400" err="1">
                <a:latin typeface="Calibri"/>
                <a:ea typeface="Open Sans"/>
                <a:cs typeface="Open Sans"/>
              </a:rPr>
              <a:t>compartilhá-los</a:t>
            </a:r>
            <a:r>
              <a:rPr lang="en-US" sz="1400">
                <a:latin typeface="Calibri"/>
                <a:ea typeface="Open Sans"/>
                <a:cs typeface="Open Sans"/>
              </a:rPr>
              <a:t> com a </a:t>
            </a:r>
            <a:r>
              <a:rPr lang="en-US" sz="1400" err="1">
                <a:latin typeface="Calibri"/>
                <a:ea typeface="Open Sans"/>
                <a:cs typeface="Open Sans"/>
              </a:rPr>
              <a:t>turma</a:t>
            </a:r>
            <a:r>
              <a:rPr lang="en-US" sz="1400">
                <a:latin typeface="Calibri"/>
                <a:ea typeface="Open Sans"/>
                <a:cs typeface="Open Sans"/>
              </a:rPr>
              <a:t>.</a:t>
            </a:r>
            <a:endParaRPr lang="en-US" sz="1400">
              <a:latin typeface="Calibri"/>
            </a:endParaRPr>
          </a:p>
        </p:txBody>
      </p:sp>
      <p:sp>
        <p:nvSpPr>
          <p:cNvPr id="5" name="CaixaDeTexto 4">
            <a:extLst>
              <a:ext uri="{FF2B5EF4-FFF2-40B4-BE49-F238E27FC236}">
                <a16:creationId xmlns:a16="http://schemas.microsoft.com/office/drawing/2014/main" id="{DD89CA4D-9106-F13E-338E-CC4AD13A735D}"/>
              </a:ext>
            </a:extLst>
          </p:cNvPr>
          <p:cNvSpPr txBox="1"/>
          <p:nvPr/>
        </p:nvSpPr>
        <p:spPr>
          <a:xfrm>
            <a:off x="596097" y="4945189"/>
            <a:ext cx="1094193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a:latin typeface="Calibri"/>
                <a:ea typeface="Open Sans"/>
                <a:cs typeface="Open Sans"/>
              </a:rPr>
              <a:t>(EF69LP15)</a:t>
            </a:r>
            <a:r>
              <a:rPr lang="en-US" sz="1400">
                <a:latin typeface="Calibri"/>
                <a:ea typeface="Open Sans"/>
                <a:cs typeface="Open Sans"/>
              </a:rPr>
              <a:t> </a:t>
            </a:r>
            <a:r>
              <a:rPr lang="en-US" sz="1400" err="1">
                <a:latin typeface="Calibri"/>
                <a:ea typeface="Open Sans"/>
                <a:cs typeface="Open Sans"/>
              </a:rPr>
              <a:t>Apresentar</a:t>
            </a:r>
            <a:r>
              <a:rPr lang="en-US" sz="1400">
                <a:latin typeface="Calibri"/>
                <a:ea typeface="Open Sans"/>
                <a:cs typeface="Open Sans"/>
              </a:rPr>
              <a:t> </a:t>
            </a:r>
            <a:r>
              <a:rPr lang="en-US" sz="1400" err="1">
                <a:latin typeface="Calibri"/>
                <a:ea typeface="Open Sans"/>
                <a:cs typeface="Open Sans"/>
              </a:rPr>
              <a:t>argumentos</a:t>
            </a:r>
            <a:r>
              <a:rPr lang="en-US" sz="1400">
                <a:latin typeface="Calibri"/>
                <a:ea typeface="Open Sans"/>
                <a:cs typeface="Open Sans"/>
              </a:rPr>
              <a:t> e contra-</a:t>
            </a:r>
            <a:r>
              <a:rPr lang="en-US" sz="1400" err="1">
                <a:latin typeface="Calibri"/>
                <a:ea typeface="Open Sans"/>
                <a:cs typeface="Open Sans"/>
              </a:rPr>
              <a:t>argumentos</a:t>
            </a:r>
            <a:r>
              <a:rPr lang="en-US" sz="1400">
                <a:latin typeface="Calibri"/>
                <a:ea typeface="Open Sans"/>
                <a:cs typeface="Open Sans"/>
              </a:rPr>
              <a:t> </a:t>
            </a:r>
            <a:r>
              <a:rPr lang="en-US" sz="1400" err="1">
                <a:latin typeface="Calibri"/>
                <a:ea typeface="Open Sans"/>
                <a:cs typeface="Open Sans"/>
              </a:rPr>
              <a:t>coerentes</a:t>
            </a:r>
            <a:r>
              <a:rPr lang="en-US" sz="1400">
                <a:latin typeface="Calibri"/>
                <a:ea typeface="Open Sans"/>
                <a:cs typeface="Open Sans"/>
              </a:rPr>
              <a:t>, </a:t>
            </a:r>
            <a:r>
              <a:rPr lang="en-US" sz="1400" err="1">
                <a:latin typeface="Calibri"/>
                <a:ea typeface="Open Sans"/>
                <a:cs typeface="Open Sans"/>
              </a:rPr>
              <a:t>respeitando</a:t>
            </a:r>
            <a:r>
              <a:rPr lang="en-US" sz="1400">
                <a:latin typeface="Calibri"/>
                <a:ea typeface="Open Sans"/>
                <a:cs typeface="Open Sans"/>
              </a:rPr>
              <a:t> </a:t>
            </a:r>
            <a:r>
              <a:rPr lang="en-US" sz="1400" err="1">
                <a:latin typeface="Calibri"/>
                <a:ea typeface="Open Sans"/>
                <a:cs typeface="Open Sans"/>
              </a:rPr>
              <a:t>os</a:t>
            </a:r>
            <a:r>
              <a:rPr lang="en-US" sz="1400">
                <a:latin typeface="Calibri"/>
                <a:ea typeface="Open Sans"/>
                <a:cs typeface="Open Sans"/>
              </a:rPr>
              <a:t> </a:t>
            </a:r>
            <a:r>
              <a:rPr lang="en-US" sz="1400" err="1">
                <a:latin typeface="Calibri"/>
                <a:ea typeface="Open Sans"/>
                <a:cs typeface="Open Sans"/>
              </a:rPr>
              <a:t>turnos</a:t>
            </a:r>
            <a:r>
              <a:rPr lang="en-US" sz="1400">
                <a:latin typeface="Calibri"/>
                <a:ea typeface="Open Sans"/>
                <a:cs typeface="Open Sans"/>
              </a:rPr>
              <a:t> de </a:t>
            </a:r>
            <a:r>
              <a:rPr lang="en-US" sz="1400" err="1">
                <a:latin typeface="Calibri"/>
                <a:ea typeface="Open Sans"/>
                <a:cs typeface="Open Sans"/>
              </a:rPr>
              <a:t>fala</a:t>
            </a:r>
            <a:r>
              <a:rPr lang="en-US" sz="1400">
                <a:latin typeface="Calibri"/>
                <a:ea typeface="Open Sans"/>
                <a:cs typeface="Open Sans"/>
              </a:rPr>
              <a:t>, </a:t>
            </a:r>
            <a:r>
              <a:rPr lang="en-US" sz="1400" err="1">
                <a:latin typeface="Calibri"/>
                <a:ea typeface="Open Sans"/>
                <a:cs typeface="Open Sans"/>
              </a:rPr>
              <a:t>na</a:t>
            </a:r>
            <a:r>
              <a:rPr lang="en-US" sz="1400">
                <a:latin typeface="Calibri"/>
                <a:ea typeface="Open Sans"/>
                <a:cs typeface="Open Sans"/>
              </a:rPr>
              <a:t> </a:t>
            </a:r>
            <a:r>
              <a:rPr lang="en-US" sz="1400" err="1">
                <a:latin typeface="Calibri"/>
                <a:ea typeface="Open Sans"/>
                <a:cs typeface="Open Sans"/>
              </a:rPr>
              <a:t>participação</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discussões</a:t>
            </a:r>
            <a:r>
              <a:rPr lang="en-US" sz="1400">
                <a:latin typeface="Calibri"/>
                <a:ea typeface="Open Sans"/>
                <a:cs typeface="Open Sans"/>
              </a:rPr>
              <a:t> </a:t>
            </a:r>
            <a:r>
              <a:rPr lang="en-US" sz="1400" err="1">
                <a:latin typeface="Calibri"/>
                <a:ea typeface="Open Sans"/>
                <a:cs typeface="Open Sans"/>
              </a:rPr>
              <a:t>sobre</a:t>
            </a:r>
            <a:r>
              <a:rPr lang="en-US" sz="1400">
                <a:latin typeface="Calibri"/>
                <a:ea typeface="Open Sans"/>
                <a:cs typeface="Open Sans"/>
              </a:rPr>
              <a:t> </a:t>
            </a:r>
            <a:r>
              <a:rPr lang="en-US" sz="1400" err="1">
                <a:latin typeface="Calibri"/>
                <a:ea typeface="Open Sans"/>
                <a:cs typeface="Open Sans"/>
              </a:rPr>
              <a:t>temas</a:t>
            </a:r>
            <a:r>
              <a:rPr lang="en-US" sz="1400">
                <a:latin typeface="Calibri"/>
                <a:ea typeface="Open Sans"/>
                <a:cs typeface="Open Sans"/>
              </a:rPr>
              <a:t> </a:t>
            </a:r>
            <a:r>
              <a:rPr lang="en-US" sz="1400" err="1">
                <a:latin typeface="Calibri"/>
                <a:ea typeface="Open Sans"/>
                <a:cs typeface="Open Sans"/>
              </a:rPr>
              <a:t>controversos</a:t>
            </a:r>
            <a:r>
              <a:rPr lang="en-US" sz="1400">
                <a:latin typeface="Calibri"/>
                <a:ea typeface="Open Sans"/>
                <a:cs typeface="Open Sans"/>
              </a:rPr>
              <a:t> e/</a:t>
            </a:r>
            <a:r>
              <a:rPr lang="en-US" sz="1400" err="1">
                <a:latin typeface="Calibri"/>
                <a:ea typeface="Open Sans"/>
                <a:cs typeface="Open Sans"/>
              </a:rPr>
              <a:t>ou</a:t>
            </a:r>
            <a:r>
              <a:rPr lang="en-US" sz="1400">
                <a:latin typeface="Calibri"/>
                <a:ea typeface="Open Sans"/>
                <a:cs typeface="Open Sans"/>
              </a:rPr>
              <a:t> </a:t>
            </a:r>
            <a:r>
              <a:rPr lang="en-US" sz="1400" err="1">
                <a:latin typeface="Calibri"/>
                <a:ea typeface="Open Sans"/>
                <a:cs typeface="Open Sans"/>
              </a:rPr>
              <a:t>polêmicos</a:t>
            </a:r>
            <a:r>
              <a:rPr lang="en-US" sz="1400">
                <a:latin typeface="Calibri"/>
                <a:ea typeface="Open Sans"/>
                <a:cs typeface="Open Sans"/>
              </a:rPr>
              <a:t>.</a:t>
            </a:r>
            <a:endParaRPr lang="en-US" sz="1400">
              <a:latin typeface="Calibri"/>
            </a:endParaRPr>
          </a:p>
        </p:txBody>
      </p:sp>
      <p:sp>
        <p:nvSpPr>
          <p:cNvPr id="6" name="CaixaDeTexto 5">
            <a:extLst>
              <a:ext uri="{FF2B5EF4-FFF2-40B4-BE49-F238E27FC236}">
                <a16:creationId xmlns:a16="http://schemas.microsoft.com/office/drawing/2014/main" id="{E24D9ABE-0A3D-9ADD-2404-A19BA989ABD8}"/>
              </a:ext>
            </a:extLst>
          </p:cNvPr>
          <p:cNvSpPr txBox="1"/>
          <p:nvPr/>
        </p:nvSpPr>
        <p:spPr>
          <a:xfrm>
            <a:off x="596096" y="546605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t>(EF69LP17)</a:t>
            </a:r>
            <a:endParaRPr lang="pt-BR" sz="1400"/>
          </a:p>
        </p:txBody>
      </p:sp>
      <p:sp>
        <p:nvSpPr>
          <p:cNvPr id="7" name="CaixaDeTexto 6">
            <a:extLst>
              <a:ext uri="{FF2B5EF4-FFF2-40B4-BE49-F238E27FC236}">
                <a16:creationId xmlns:a16="http://schemas.microsoft.com/office/drawing/2014/main" id="{E1E6E88E-FA8E-2350-18FC-38FC295E2C93}"/>
              </a:ext>
            </a:extLst>
          </p:cNvPr>
          <p:cNvSpPr txBox="1"/>
          <p:nvPr/>
        </p:nvSpPr>
        <p:spPr>
          <a:xfrm>
            <a:off x="4696522" y="123964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b="1"/>
              <a:t>HABILIDADES DA BNCC</a:t>
            </a:r>
            <a:endParaRPr lang="pt-BR"/>
          </a:p>
        </p:txBody>
      </p:sp>
    </p:spTree>
    <p:extLst>
      <p:ext uri="{BB962C8B-B14F-4D97-AF65-F5344CB8AC3E}">
        <p14:creationId xmlns:p14="http://schemas.microsoft.com/office/powerpoint/2010/main" val="3264879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2"/>
          <a:stretch>
            <a:fillRect/>
          </a:stretch>
        </p:blipFill>
        <p:spPr>
          <a:xfrm>
            <a:off x="1883" y="-2390"/>
            <a:ext cx="12188234" cy="6862783"/>
          </a:xfrm>
          <a:prstGeom prst="rect">
            <a:avLst/>
          </a:prstGeom>
        </p:spPr>
      </p:pic>
      <p:sp>
        <p:nvSpPr>
          <p:cNvPr id="3" name="CaixaDeTexto 2">
            <a:extLst>
              <a:ext uri="{FF2B5EF4-FFF2-40B4-BE49-F238E27FC236}">
                <a16:creationId xmlns:a16="http://schemas.microsoft.com/office/drawing/2014/main" id="{8258FBB8-94E9-BE94-2B50-92C034207EE5}"/>
              </a:ext>
            </a:extLst>
          </p:cNvPr>
          <p:cNvSpPr txBox="1"/>
          <p:nvPr/>
        </p:nvSpPr>
        <p:spPr>
          <a:xfrm>
            <a:off x="5288844" y="914400"/>
            <a:ext cx="16049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600" b="1"/>
              <a:t>AULA 7</a:t>
            </a:r>
            <a:endParaRPr lang="pt-BR" sz="3600">
              <a:cs typeface="Calibri"/>
            </a:endParaRPr>
          </a:p>
        </p:txBody>
      </p:sp>
      <p:sp>
        <p:nvSpPr>
          <p:cNvPr id="5" name="CaixaDeTexto 4">
            <a:extLst>
              <a:ext uri="{FF2B5EF4-FFF2-40B4-BE49-F238E27FC236}">
                <a16:creationId xmlns:a16="http://schemas.microsoft.com/office/drawing/2014/main" id="{6C1F2ECB-785B-488E-3837-7B1B91664964}"/>
              </a:ext>
            </a:extLst>
          </p:cNvPr>
          <p:cNvSpPr txBox="1"/>
          <p:nvPr/>
        </p:nvSpPr>
        <p:spPr>
          <a:xfrm>
            <a:off x="919974" y="1774902"/>
            <a:ext cx="961978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a:cs typeface="Calibri"/>
              </a:rPr>
              <a:t>Os alunos sentam-se e círculo e fazem a leitura dos capítulos 10. Ao término do capítulo (intervalo) o professor ouve as impressões, tira dúvidas e discute.</a:t>
            </a:r>
            <a:endParaRPr lang="pt-BR"/>
          </a:p>
        </p:txBody>
      </p:sp>
      <p:sp>
        <p:nvSpPr>
          <p:cNvPr id="9" name="CaixaDeTexto 8">
            <a:extLst>
              <a:ext uri="{FF2B5EF4-FFF2-40B4-BE49-F238E27FC236}">
                <a16:creationId xmlns:a16="http://schemas.microsoft.com/office/drawing/2014/main" id="{BE1BE603-6018-69AF-E487-FD5746797A76}"/>
              </a:ext>
            </a:extLst>
          </p:cNvPr>
          <p:cNvSpPr txBox="1"/>
          <p:nvPr/>
        </p:nvSpPr>
        <p:spPr>
          <a:xfrm>
            <a:off x="919975" y="2509023"/>
            <a:ext cx="931312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a:solidFill>
                  <a:srgbClr val="374151"/>
                </a:solidFill>
                <a:ea typeface="+mn-lt"/>
                <a:cs typeface="+mn-lt"/>
              </a:rPr>
              <a:t>Atividade: No romance de George Orwell, o desfecho deixa em aberto o destino dos animais oprimidos que protagonizaram a história. Solicitar aos alunos que elaborem a continuação da história contando o que teria acontecido na sequência.</a:t>
            </a:r>
            <a:r>
              <a:rPr lang="pt-BR">
                <a:solidFill>
                  <a:srgbClr val="444444"/>
                </a:solidFill>
                <a:ea typeface="+mn-lt"/>
                <a:cs typeface="+mn-lt"/>
              </a:rPr>
              <a:t> Mantendo o foco narrativo! Mínimo de 10 linhas e máximo de 30 linhas.</a:t>
            </a:r>
          </a:p>
          <a:p>
            <a:pPr algn="just"/>
            <a:endParaRPr lang="pt-BR">
              <a:solidFill>
                <a:srgbClr val="444444"/>
              </a:solidFill>
              <a:ea typeface="Calibri" panose="020F0502020204030204"/>
              <a:cs typeface="Calibri" panose="020F0502020204030204"/>
            </a:endParaRPr>
          </a:p>
          <a:p>
            <a:pPr algn="just"/>
            <a:r>
              <a:rPr lang="pt-BR">
                <a:solidFill>
                  <a:srgbClr val="444444"/>
                </a:solidFill>
                <a:ea typeface="Calibri" panose="020F0502020204030204"/>
                <a:cs typeface="Calibri" panose="020F0502020204030204"/>
              </a:rPr>
              <a:t>Lembrar os alunos de trazer os diários para a última aula.</a:t>
            </a:r>
          </a:p>
        </p:txBody>
      </p:sp>
    </p:spTree>
    <p:extLst>
      <p:ext uri="{BB962C8B-B14F-4D97-AF65-F5344CB8AC3E}">
        <p14:creationId xmlns:p14="http://schemas.microsoft.com/office/powerpoint/2010/main" val="3863340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2"/>
          <a:stretch>
            <a:fillRect/>
          </a:stretch>
        </p:blipFill>
        <p:spPr>
          <a:xfrm>
            <a:off x="1883" y="-2390"/>
            <a:ext cx="12188234" cy="6862783"/>
          </a:xfrm>
          <a:prstGeom prst="rect">
            <a:avLst/>
          </a:prstGeom>
        </p:spPr>
      </p:pic>
      <p:sp>
        <p:nvSpPr>
          <p:cNvPr id="3" name="CaixaDeTexto 2">
            <a:extLst>
              <a:ext uri="{FF2B5EF4-FFF2-40B4-BE49-F238E27FC236}">
                <a16:creationId xmlns:a16="http://schemas.microsoft.com/office/drawing/2014/main" id="{8366BFF9-8276-5FA2-1193-48FF4AD9A04C}"/>
              </a:ext>
            </a:extLst>
          </p:cNvPr>
          <p:cNvSpPr txBox="1"/>
          <p:nvPr/>
        </p:nvSpPr>
        <p:spPr>
          <a:xfrm>
            <a:off x="758306" y="2737883"/>
            <a:ext cx="1076616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a:latin typeface="Calibri"/>
                <a:ea typeface="Open Sans"/>
                <a:cs typeface="Open Sans"/>
              </a:rPr>
              <a:t>(EF69LP07)</a:t>
            </a:r>
            <a:r>
              <a:rPr lang="en-US" sz="1400">
                <a:latin typeface="Calibri"/>
                <a:ea typeface="Open Sans"/>
                <a:cs typeface="Open Sans"/>
              </a:rPr>
              <a:t> </a:t>
            </a:r>
            <a:r>
              <a:rPr lang="en-US" sz="1400" err="1">
                <a:latin typeface="Calibri"/>
                <a:ea typeface="Open Sans"/>
                <a:cs typeface="Open Sans"/>
              </a:rPr>
              <a:t>Produzir</a:t>
            </a:r>
            <a:r>
              <a:rPr lang="en-US" sz="1400">
                <a:latin typeface="Calibri"/>
                <a:ea typeface="Open Sans"/>
                <a:cs typeface="Open Sans"/>
              </a:rPr>
              <a:t> </a:t>
            </a:r>
            <a:r>
              <a:rPr lang="en-US" sz="1400" err="1">
                <a:latin typeface="Calibri"/>
                <a:ea typeface="Open Sans"/>
                <a:cs typeface="Open Sans"/>
              </a:rPr>
              <a:t>textos</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diferentes</a:t>
            </a:r>
            <a:r>
              <a:rPr lang="en-US" sz="1400">
                <a:latin typeface="Calibri"/>
                <a:ea typeface="Open Sans"/>
                <a:cs typeface="Open Sans"/>
              </a:rPr>
              <a:t> </a:t>
            </a:r>
            <a:r>
              <a:rPr lang="en-US" sz="1400" err="1">
                <a:latin typeface="Calibri"/>
                <a:ea typeface="Open Sans"/>
                <a:cs typeface="Open Sans"/>
              </a:rPr>
              <a:t>gêneros</a:t>
            </a:r>
            <a:r>
              <a:rPr lang="en-US" sz="1400">
                <a:latin typeface="Calibri"/>
                <a:ea typeface="Open Sans"/>
                <a:cs typeface="Open Sans"/>
              </a:rPr>
              <a:t>, </a:t>
            </a:r>
            <a:r>
              <a:rPr lang="pt-BR" sz="1400">
                <a:latin typeface="Calibri"/>
                <a:ea typeface="Open Sans"/>
                <a:cs typeface="Open Sans"/>
              </a:rPr>
              <a:t>considerando</a:t>
            </a:r>
            <a:r>
              <a:rPr lang="en-US" sz="1400">
                <a:latin typeface="Calibri"/>
                <a:ea typeface="Open Sans"/>
                <a:cs typeface="Open Sans"/>
              </a:rPr>
              <a:t> </a:t>
            </a:r>
            <a:r>
              <a:rPr lang="en-US" sz="1400" err="1">
                <a:latin typeface="Calibri"/>
                <a:ea typeface="Open Sans"/>
                <a:cs typeface="Open Sans"/>
              </a:rPr>
              <a:t>sua</a:t>
            </a:r>
            <a:r>
              <a:rPr lang="en-US" sz="1400">
                <a:latin typeface="Calibri"/>
                <a:ea typeface="Open Sans"/>
                <a:cs typeface="Open Sans"/>
              </a:rPr>
              <a:t> </a:t>
            </a:r>
            <a:r>
              <a:rPr lang="pt-BR" sz="1400">
                <a:latin typeface="Calibri"/>
                <a:ea typeface="Open Sans"/>
                <a:cs typeface="Open Sans"/>
              </a:rPr>
              <a:t>adequação</a:t>
            </a:r>
            <a:r>
              <a:rPr lang="en-US" sz="1400">
                <a:latin typeface="Calibri"/>
                <a:ea typeface="Open Sans"/>
                <a:cs typeface="Open Sans"/>
              </a:rPr>
              <a:t> </a:t>
            </a:r>
            <a:r>
              <a:rPr lang="en-US" sz="1400" err="1">
                <a:latin typeface="Calibri"/>
                <a:ea typeface="Open Sans"/>
                <a:cs typeface="Open Sans"/>
              </a:rPr>
              <a:t>ao</a:t>
            </a:r>
            <a:r>
              <a:rPr lang="en-US" sz="1400">
                <a:latin typeface="Calibri"/>
                <a:ea typeface="Open Sans"/>
                <a:cs typeface="Open Sans"/>
              </a:rPr>
              <a:t> </a:t>
            </a:r>
            <a:r>
              <a:rPr lang="en-US" sz="1400" err="1">
                <a:latin typeface="Calibri"/>
                <a:ea typeface="Open Sans"/>
                <a:cs typeface="Open Sans"/>
              </a:rPr>
              <a:t>contexto</a:t>
            </a:r>
            <a:r>
              <a:rPr lang="en-US" sz="1400">
                <a:latin typeface="Calibri"/>
                <a:ea typeface="Open Sans"/>
                <a:cs typeface="Open Sans"/>
              </a:rPr>
              <a:t> </a:t>
            </a:r>
            <a:r>
              <a:rPr lang="en-US" sz="1400" err="1">
                <a:latin typeface="Calibri"/>
                <a:ea typeface="Open Sans"/>
                <a:cs typeface="Open Sans"/>
              </a:rPr>
              <a:t>produção</a:t>
            </a:r>
            <a:r>
              <a:rPr lang="en-US" sz="1400">
                <a:latin typeface="Calibri"/>
                <a:ea typeface="Open Sans"/>
                <a:cs typeface="Open Sans"/>
              </a:rPr>
              <a:t> e </a:t>
            </a:r>
            <a:r>
              <a:rPr lang="en-US" sz="1400" err="1">
                <a:latin typeface="Calibri"/>
                <a:ea typeface="Open Sans"/>
                <a:cs typeface="Open Sans"/>
              </a:rPr>
              <a:t>circulação</a:t>
            </a:r>
            <a:r>
              <a:rPr lang="en-US" sz="1400">
                <a:latin typeface="Calibri"/>
                <a:ea typeface="Open Sans"/>
                <a:cs typeface="Open Sans"/>
              </a:rPr>
              <a:t> – </a:t>
            </a:r>
            <a:r>
              <a:rPr lang="en-US" sz="1400" err="1">
                <a:latin typeface="Calibri"/>
                <a:ea typeface="Open Sans"/>
                <a:cs typeface="Open Sans"/>
              </a:rPr>
              <a:t>os</a:t>
            </a:r>
            <a:r>
              <a:rPr lang="en-US" sz="1400">
                <a:latin typeface="Calibri"/>
                <a:ea typeface="Open Sans"/>
                <a:cs typeface="Open Sans"/>
              </a:rPr>
              <a:t> </a:t>
            </a:r>
            <a:r>
              <a:rPr lang="en-US" sz="1400" err="1">
                <a:latin typeface="Calibri"/>
                <a:ea typeface="Open Sans"/>
                <a:cs typeface="Open Sans"/>
              </a:rPr>
              <a:t>enunciadores</a:t>
            </a:r>
            <a:r>
              <a:rPr lang="en-US" sz="1400">
                <a:latin typeface="Calibri"/>
                <a:ea typeface="Open Sans"/>
                <a:cs typeface="Open Sans"/>
              </a:rPr>
              <a:t> </a:t>
            </a:r>
            <a:r>
              <a:rPr lang="en-US" sz="1400" err="1">
                <a:latin typeface="Calibri"/>
                <a:ea typeface="Open Sans"/>
                <a:cs typeface="Open Sans"/>
              </a:rPr>
              <a:t>envolvidos</a:t>
            </a:r>
            <a:r>
              <a:rPr lang="en-US" sz="1400">
                <a:latin typeface="Calibri"/>
                <a:ea typeface="Open Sans"/>
                <a:cs typeface="Open Sans"/>
              </a:rPr>
              <a:t>, </a:t>
            </a:r>
            <a:r>
              <a:rPr lang="en-US" sz="1400" err="1">
                <a:latin typeface="Calibri"/>
                <a:ea typeface="Open Sans"/>
                <a:cs typeface="Open Sans"/>
              </a:rPr>
              <a:t>os</a:t>
            </a:r>
            <a:r>
              <a:rPr lang="en-US" sz="1400">
                <a:latin typeface="Calibri"/>
                <a:ea typeface="Open Sans"/>
                <a:cs typeface="Open Sans"/>
              </a:rPr>
              <a:t> </a:t>
            </a:r>
            <a:r>
              <a:rPr lang="en-US" sz="1400" err="1">
                <a:latin typeface="Calibri"/>
                <a:ea typeface="Open Sans"/>
                <a:cs typeface="Open Sans"/>
              </a:rPr>
              <a:t>objetivos</a:t>
            </a:r>
            <a:r>
              <a:rPr lang="en-US" sz="1400">
                <a:latin typeface="Calibri"/>
                <a:ea typeface="Open Sans"/>
                <a:cs typeface="Open Sans"/>
              </a:rPr>
              <a:t>, o </a:t>
            </a:r>
            <a:r>
              <a:rPr lang="en-US" sz="1400" err="1">
                <a:latin typeface="Calibri"/>
                <a:ea typeface="Open Sans"/>
                <a:cs typeface="Open Sans"/>
              </a:rPr>
              <a:t>gênero</a:t>
            </a:r>
            <a:r>
              <a:rPr lang="en-US" sz="1400">
                <a:latin typeface="Calibri"/>
                <a:ea typeface="Open Sans"/>
                <a:cs typeface="Open Sans"/>
              </a:rPr>
              <a:t>, o </a:t>
            </a:r>
            <a:r>
              <a:rPr lang="en-US" sz="1400" err="1">
                <a:latin typeface="Calibri"/>
                <a:ea typeface="Open Sans"/>
                <a:cs typeface="Open Sans"/>
              </a:rPr>
              <a:t>suporte</a:t>
            </a:r>
            <a:r>
              <a:rPr lang="en-US" sz="1400">
                <a:latin typeface="Calibri"/>
                <a:ea typeface="Open Sans"/>
                <a:cs typeface="Open Sans"/>
              </a:rPr>
              <a:t>, a </a:t>
            </a:r>
            <a:r>
              <a:rPr lang="en-US" sz="1400" err="1">
                <a:latin typeface="Calibri"/>
                <a:ea typeface="Open Sans"/>
                <a:cs typeface="Open Sans"/>
              </a:rPr>
              <a:t>circulação</a:t>
            </a:r>
            <a:r>
              <a:rPr lang="en-US" sz="1400">
                <a:latin typeface="Calibri"/>
                <a:ea typeface="Open Sans"/>
                <a:cs typeface="Open Sans"/>
              </a:rPr>
              <a:t> -, </a:t>
            </a:r>
            <a:r>
              <a:rPr lang="en-US" sz="1400" err="1">
                <a:latin typeface="Calibri"/>
                <a:ea typeface="Open Sans"/>
                <a:cs typeface="Open Sans"/>
              </a:rPr>
              <a:t>ao</a:t>
            </a:r>
            <a:r>
              <a:rPr lang="en-US" sz="1400">
                <a:latin typeface="Calibri"/>
                <a:ea typeface="Open Sans"/>
                <a:cs typeface="Open Sans"/>
              </a:rPr>
              <a:t> modo (</a:t>
            </a:r>
            <a:r>
              <a:rPr lang="en-US" sz="1400" err="1">
                <a:latin typeface="Calibri"/>
                <a:ea typeface="Open Sans"/>
                <a:cs typeface="Open Sans"/>
              </a:rPr>
              <a:t>escrito</a:t>
            </a:r>
            <a:r>
              <a:rPr lang="en-US" sz="1400">
                <a:latin typeface="Calibri"/>
                <a:ea typeface="Open Sans"/>
                <a:cs typeface="Open Sans"/>
              </a:rPr>
              <a:t> </a:t>
            </a:r>
            <a:r>
              <a:rPr lang="en-US" sz="1400" err="1">
                <a:latin typeface="Calibri"/>
                <a:ea typeface="Open Sans"/>
                <a:cs typeface="Open Sans"/>
              </a:rPr>
              <a:t>ou</a:t>
            </a:r>
            <a:r>
              <a:rPr lang="en-US" sz="1400">
                <a:latin typeface="Calibri"/>
                <a:ea typeface="Open Sans"/>
                <a:cs typeface="Open Sans"/>
              </a:rPr>
              <a:t> oral; </a:t>
            </a:r>
            <a:r>
              <a:rPr lang="en-US" sz="1400" err="1">
                <a:latin typeface="Calibri"/>
                <a:ea typeface="Open Sans"/>
                <a:cs typeface="Open Sans"/>
              </a:rPr>
              <a:t>imagem</a:t>
            </a:r>
            <a:r>
              <a:rPr lang="en-US" sz="1400">
                <a:latin typeface="Calibri"/>
                <a:ea typeface="Open Sans"/>
                <a:cs typeface="Open Sans"/>
              </a:rPr>
              <a:t> </a:t>
            </a:r>
            <a:r>
              <a:rPr lang="en-US" sz="1400" err="1">
                <a:latin typeface="Calibri"/>
                <a:ea typeface="Open Sans"/>
                <a:cs typeface="Open Sans"/>
              </a:rPr>
              <a:t>estática</a:t>
            </a:r>
            <a:r>
              <a:rPr lang="en-US" sz="1400">
                <a:latin typeface="Calibri"/>
                <a:ea typeface="Open Sans"/>
                <a:cs typeface="Open Sans"/>
              </a:rPr>
              <a:t> </a:t>
            </a:r>
            <a:r>
              <a:rPr lang="en-US" sz="1400" err="1">
                <a:latin typeface="Calibri"/>
                <a:ea typeface="Open Sans"/>
                <a:cs typeface="Open Sans"/>
              </a:rPr>
              <a:t>ou</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movimento</a:t>
            </a:r>
            <a:r>
              <a:rPr lang="en-US" sz="1400">
                <a:latin typeface="Calibri"/>
                <a:ea typeface="Open Sans"/>
                <a:cs typeface="Open Sans"/>
              </a:rPr>
              <a:t> etc.), à </a:t>
            </a:r>
            <a:r>
              <a:rPr lang="en-US" sz="1400" err="1">
                <a:latin typeface="Calibri"/>
                <a:ea typeface="Open Sans"/>
                <a:cs typeface="Open Sans"/>
              </a:rPr>
              <a:t>variedade</a:t>
            </a:r>
            <a:r>
              <a:rPr lang="en-US" sz="1400">
                <a:latin typeface="Calibri"/>
                <a:ea typeface="Open Sans"/>
                <a:cs typeface="Open Sans"/>
              </a:rPr>
              <a:t> </a:t>
            </a:r>
            <a:r>
              <a:rPr lang="en-US" sz="1400" err="1">
                <a:latin typeface="Calibri"/>
                <a:ea typeface="Open Sans"/>
                <a:cs typeface="Open Sans"/>
              </a:rPr>
              <a:t>linguística</a:t>
            </a:r>
            <a:r>
              <a:rPr lang="en-US" sz="1400">
                <a:latin typeface="Calibri"/>
                <a:ea typeface="Open Sans"/>
                <a:cs typeface="Open Sans"/>
              </a:rPr>
              <a:t> e/</a:t>
            </a:r>
            <a:r>
              <a:rPr lang="en-US" sz="1400" err="1">
                <a:latin typeface="Calibri"/>
                <a:ea typeface="Open Sans"/>
                <a:cs typeface="Open Sans"/>
              </a:rPr>
              <a:t>ou</a:t>
            </a:r>
            <a:r>
              <a:rPr lang="en-US" sz="1400">
                <a:latin typeface="Calibri"/>
                <a:ea typeface="Open Sans"/>
                <a:cs typeface="Open Sans"/>
              </a:rPr>
              <a:t> </a:t>
            </a:r>
            <a:r>
              <a:rPr lang="en-US" sz="1400" err="1">
                <a:latin typeface="Calibri"/>
                <a:ea typeface="Open Sans"/>
                <a:cs typeface="Open Sans"/>
              </a:rPr>
              <a:t>semiótica</a:t>
            </a:r>
            <a:r>
              <a:rPr lang="en-US" sz="1400">
                <a:latin typeface="Calibri"/>
                <a:ea typeface="Open Sans"/>
                <a:cs typeface="Open Sans"/>
              </a:rPr>
              <a:t> </a:t>
            </a:r>
            <a:r>
              <a:rPr lang="en-US" sz="1400" err="1">
                <a:latin typeface="Calibri"/>
                <a:ea typeface="Open Sans"/>
                <a:cs typeface="Open Sans"/>
              </a:rPr>
              <a:t>apropriada</a:t>
            </a:r>
            <a:r>
              <a:rPr lang="en-US" sz="1400">
                <a:latin typeface="Calibri"/>
                <a:ea typeface="Open Sans"/>
                <a:cs typeface="Open Sans"/>
              </a:rPr>
              <a:t> a </a:t>
            </a:r>
            <a:r>
              <a:rPr lang="en-US" sz="1400" err="1">
                <a:latin typeface="Calibri"/>
                <a:ea typeface="Open Sans"/>
                <a:cs typeface="Open Sans"/>
              </a:rPr>
              <a:t>esse</a:t>
            </a:r>
            <a:r>
              <a:rPr lang="en-US" sz="1400">
                <a:latin typeface="Calibri"/>
                <a:ea typeface="Open Sans"/>
                <a:cs typeface="Open Sans"/>
              </a:rPr>
              <a:t> </a:t>
            </a:r>
            <a:r>
              <a:rPr lang="en-US" sz="1400" err="1">
                <a:latin typeface="Calibri"/>
                <a:ea typeface="Open Sans"/>
                <a:cs typeface="Open Sans"/>
              </a:rPr>
              <a:t>contexto</a:t>
            </a:r>
            <a:r>
              <a:rPr lang="en-US" sz="1400">
                <a:latin typeface="Calibri"/>
                <a:ea typeface="Open Sans"/>
                <a:cs typeface="Open Sans"/>
              </a:rPr>
              <a:t>, à </a:t>
            </a:r>
            <a:r>
              <a:rPr lang="en-US" sz="1400" err="1">
                <a:latin typeface="Calibri"/>
                <a:ea typeface="Open Sans"/>
                <a:cs typeface="Open Sans"/>
              </a:rPr>
              <a:t>construção</a:t>
            </a:r>
            <a:r>
              <a:rPr lang="en-US" sz="1400">
                <a:latin typeface="Calibri"/>
                <a:ea typeface="Open Sans"/>
                <a:cs typeface="Open Sans"/>
              </a:rPr>
              <a:t> da </a:t>
            </a:r>
            <a:r>
              <a:rPr lang="en-US" sz="1400" err="1">
                <a:latin typeface="Calibri"/>
                <a:ea typeface="Open Sans"/>
                <a:cs typeface="Open Sans"/>
              </a:rPr>
              <a:t>textualidade</a:t>
            </a:r>
            <a:r>
              <a:rPr lang="en-US" sz="1400">
                <a:latin typeface="Calibri"/>
                <a:ea typeface="Open Sans"/>
                <a:cs typeface="Open Sans"/>
              </a:rPr>
              <a:t> </a:t>
            </a:r>
            <a:r>
              <a:rPr lang="en-US" sz="1400" err="1">
                <a:latin typeface="Calibri"/>
                <a:ea typeface="Open Sans"/>
                <a:cs typeface="Open Sans"/>
              </a:rPr>
              <a:t>relacionada</a:t>
            </a:r>
            <a:r>
              <a:rPr lang="en-US" sz="1400">
                <a:latin typeface="Calibri"/>
                <a:ea typeface="Open Sans"/>
                <a:cs typeface="Open Sans"/>
              </a:rPr>
              <a:t> </a:t>
            </a:r>
            <a:r>
              <a:rPr lang="en-US" sz="1400" err="1">
                <a:latin typeface="Calibri"/>
                <a:ea typeface="Open Sans"/>
                <a:cs typeface="Open Sans"/>
              </a:rPr>
              <a:t>às</a:t>
            </a:r>
            <a:r>
              <a:rPr lang="en-US" sz="1400">
                <a:latin typeface="Calibri"/>
                <a:ea typeface="Open Sans"/>
                <a:cs typeface="Open Sans"/>
              </a:rPr>
              <a:t> </a:t>
            </a:r>
            <a:r>
              <a:rPr lang="en-US" sz="1400" err="1">
                <a:latin typeface="Calibri"/>
                <a:ea typeface="Open Sans"/>
                <a:cs typeface="Open Sans"/>
              </a:rPr>
              <a:t>propriedades</a:t>
            </a:r>
            <a:r>
              <a:rPr lang="en-US" sz="1400">
                <a:latin typeface="Calibri"/>
                <a:ea typeface="Open Sans"/>
                <a:cs typeface="Open Sans"/>
              </a:rPr>
              <a:t> </a:t>
            </a:r>
            <a:r>
              <a:rPr lang="en-US" sz="1400" err="1">
                <a:latin typeface="Calibri"/>
                <a:ea typeface="Open Sans"/>
                <a:cs typeface="Open Sans"/>
              </a:rPr>
              <a:t>textuais</a:t>
            </a:r>
            <a:r>
              <a:rPr lang="en-US" sz="1400">
                <a:latin typeface="Calibri"/>
                <a:ea typeface="Open Sans"/>
                <a:cs typeface="Open Sans"/>
              </a:rPr>
              <a:t> e do </a:t>
            </a:r>
            <a:r>
              <a:rPr lang="en-US" sz="1400" err="1">
                <a:latin typeface="Calibri"/>
                <a:ea typeface="Open Sans"/>
                <a:cs typeface="Open Sans"/>
              </a:rPr>
              <a:t>gênero</a:t>
            </a:r>
            <a:r>
              <a:rPr lang="en-US" sz="1400">
                <a:latin typeface="Calibri"/>
                <a:ea typeface="Open Sans"/>
                <a:cs typeface="Open Sans"/>
              </a:rPr>
              <a:t>), </a:t>
            </a:r>
            <a:r>
              <a:rPr lang="en-US" sz="1400" err="1">
                <a:latin typeface="Calibri"/>
                <a:ea typeface="Open Sans"/>
                <a:cs typeface="Open Sans"/>
              </a:rPr>
              <a:t>utilizando</a:t>
            </a:r>
            <a:r>
              <a:rPr lang="en-US" sz="1400">
                <a:latin typeface="Calibri"/>
                <a:ea typeface="Open Sans"/>
                <a:cs typeface="Open Sans"/>
              </a:rPr>
              <a:t> </a:t>
            </a:r>
            <a:r>
              <a:rPr lang="en-US" sz="1400" err="1">
                <a:latin typeface="Calibri"/>
                <a:ea typeface="Open Sans"/>
                <a:cs typeface="Open Sans"/>
              </a:rPr>
              <a:t>estratégias</a:t>
            </a:r>
            <a:r>
              <a:rPr lang="en-US" sz="1400">
                <a:latin typeface="Calibri"/>
                <a:ea typeface="Open Sans"/>
                <a:cs typeface="Open Sans"/>
              </a:rPr>
              <a:t> de </a:t>
            </a:r>
            <a:r>
              <a:rPr lang="en-US" sz="1400" err="1">
                <a:latin typeface="Calibri"/>
                <a:ea typeface="Open Sans"/>
                <a:cs typeface="Open Sans"/>
              </a:rPr>
              <a:t>planejamento</a:t>
            </a:r>
            <a:r>
              <a:rPr lang="en-US" sz="1400">
                <a:latin typeface="Calibri"/>
                <a:ea typeface="Open Sans"/>
                <a:cs typeface="Open Sans"/>
              </a:rPr>
              <a:t>, </a:t>
            </a:r>
            <a:r>
              <a:rPr lang="en-US" sz="1400" err="1">
                <a:latin typeface="Calibri"/>
                <a:ea typeface="Open Sans"/>
                <a:cs typeface="Open Sans"/>
              </a:rPr>
              <a:t>elaboração</a:t>
            </a:r>
            <a:r>
              <a:rPr lang="en-US" sz="1400">
                <a:latin typeface="Calibri"/>
                <a:ea typeface="Open Sans"/>
                <a:cs typeface="Open Sans"/>
              </a:rPr>
              <a:t>, </a:t>
            </a:r>
            <a:r>
              <a:rPr lang="en-US" sz="1400" err="1">
                <a:latin typeface="Calibri"/>
                <a:ea typeface="Open Sans"/>
                <a:cs typeface="Open Sans"/>
              </a:rPr>
              <a:t>revisão</a:t>
            </a:r>
            <a:r>
              <a:rPr lang="en-US" sz="1400">
                <a:latin typeface="Calibri"/>
                <a:ea typeface="Open Sans"/>
                <a:cs typeface="Open Sans"/>
              </a:rPr>
              <a:t>, </a:t>
            </a:r>
            <a:r>
              <a:rPr lang="en-US" sz="1400" err="1">
                <a:latin typeface="Calibri"/>
                <a:ea typeface="Open Sans"/>
                <a:cs typeface="Open Sans"/>
              </a:rPr>
              <a:t>edição</a:t>
            </a:r>
            <a:r>
              <a:rPr lang="en-US" sz="1400">
                <a:latin typeface="Calibri"/>
                <a:ea typeface="Open Sans"/>
                <a:cs typeface="Open Sans"/>
              </a:rPr>
              <a:t>, </a:t>
            </a:r>
            <a:r>
              <a:rPr lang="en-US" sz="1400" err="1">
                <a:latin typeface="Calibri"/>
                <a:ea typeface="Open Sans"/>
                <a:cs typeface="Open Sans"/>
              </a:rPr>
              <a:t>reescrita</a:t>
            </a:r>
            <a:r>
              <a:rPr lang="en-US" sz="1400">
                <a:latin typeface="Calibri"/>
                <a:ea typeface="Open Sans"/>
                <a:cs typeface="Open Sans"/>
              </a:rPr>
              <a:t>/</a:t>
            </a:r>
            <a:r>
              <a:rPr lang="en-US" sz="1400" i="1">
                <a:latin typeface="Calibri"/>
                <a:ea typeface="Open Sans"/>
                <a:cs typeface="Open Sans"/>
              </a:rPr>
              <a:t>redesign</a:t>
            </a:r>
            <a:r>
              <a:rPr lang="en-US" sz="1400">
                <a:latin typeface="Calibri"/>
                <a:ea typeface="Open Sans"/>
                <a:cs typeface="Open Sans"/>
              </a:rPr>
              <a:t> e </a:t>
            </a:r>
            <a:r>
              <a:rPr lang="en-US" sz="1400" err="1">
                <a:latin typeface="Calibri"/>
                <a:ea typeface="Open Sans"/>
                <a:cs typeface="Open Sans"/>
              </a:rPr>
              <a:t>avaliação</a:t>
            </a:r>
            <a:r>
              <a:rPr lang="en-US" sz="1400">
                <a:latin typeface="Calibri"/>
                <a:ea typeface="Open Sans"/>
                <a:cs typeface="Open Sans"/>
              </a:rPr>
              <a:t> de </a:t>
            </a:r>
            <a:r>
              <a:rPr lang="en-US" sz="1400" err="1">
                <a:latin typeface="Calibri"/>
                <a:ea typeface="Open Sans"/>
                <a:cs typeface="Open Sans"/>
              </a:rPr>
              <a:t>textos</a:t>
            </a:r>
            <a:r>
              <a:rPr lang="en-US" sz="1400">
                <a:latin typeface="Calibri"/>
                <a:ea typeface="Open Sans"/>
                <a:cs typeface="Open Sans"/>
              </a:rPr>
              <a:t>, para, com a </a:t>
            </a:r>
            <a:r>
              <a:rPr lang="en-US" sz="1400" err="1">
                <a:latin typeface="Calibri"/>
                <a:ea typeface="Open Sans"/>
                <a:cs typeface="Open Sans"/>
              </a:rPr>
              <a:t>ajuda</a:t>
            </a:r>
            <a:r>
              <a:rPr lang="en-US" sz="1400">
                <a:latin typeface="Calibri"/>
                <a:ea typeface="Open Sans"/>
                <a:cs typeface="Open Sans"/>
              </a:rPr>
              <a:t> do professor e a </a:t>
            </a:r>
            <a:r>
              <a:rPr lang="en-US" sz="1400" err="1">
                <a:latin typeface="Calibri"/>
                <a:ea typeface="Open Sans"/>
                <a:cs typeface="Open Sans"/>
              </a:rPr>
              <a:t>colaboração</a:t>
            </a:r>
            <a:r>
              <a:rPr lang="en-US" sz="1400">
                <a:latin typeface="Calibri"/>
                <a:ea typeface="Open Sans"/>
                <a:cs typeface="Open Sans"/>
              </a:rPr>
              <a:t> dos </a:t>
            </a:r>
            <a:r>
              <a:rPr lang="en-US" sz="1400" err="1">
                <a:latin typeface="Calibri"/>
                <a:ea typeface="Open Sans"/>
                <a:cs typeface="Open Sans"/>
              </a:rPr>
              <a:t>colegas</a:t>
            </a:r>
            <a:r>
              <a:rPr lang="en-US" sz="1400">
                <a:latin typeface="Calibri"/>
                <a:ea typeface="Open Sans"/>
                <a:cs typeface="Open Sans"/>
              </a:rPr>
              <a:t>, </a:t>
            </a:r>
            <a:r>
              <a:rPr lang="en-US" sz="1400" err="1">
                <a:latin typeface="Calibri"/>
                <a:ea typeface="Open Sans"/>
                <a:cs typeface="Open Sans"/>
              </a:rPr>
              <a:t>corrigir</a:t>
            </a:r>
            <a:r>
              <a:rPr lang="en-US" sz="1400">
                <a:latin typeface="Calibri"/>
                <a:ea typeface="Open Sans"/>
                <a:cs typeface="Open Sans"/>
              </a:rPr>
              <a:t> e </a:t>
            </a:r>
            <a:r>
              <a:rPr lang="en-US" sz="1400" err="1">
                <a:latin typeface="Calibri"/>
                <a:ea typeface="Open Sans"/>
                <a:cs typeface="Open Sans"/>
              </a:rPr>
              <a:t>aprimorar</a:t>
            </a:r>
            <a:r>
              <a:rPr lang="en-US" sz="1400">
                <a:latin typeface="Calibri"/>
                <a:ea typeface="Open Sans"/>
                <a:cs typeface="Open Sans"/>
              </a:rPr>
              <a:t> as </a:t>
            </a:r>
            <a:r>
              <a:rPr lang="en-US" sz="1400" err="1">
                <a:latin typeface="Calibri"/>
                <a:ea typeface="Open Sans"/>
                <a:cs typeface="Open Sans"/>
              </a:rPr>
              <a:t>produções</a:t>
            </a:r>
            <a:r>
              <a:rPr lang="en-US" sz="1400">
                <a:latin typeface="Calibri"/>
                <a:ea typeface="Open Sans"/>
                <a:cs typeface="Open Sans"/>
              </a:rPr>
              <a:t> </a:t>
            </a:r>
            <a:r>
              <a:rPr lang="en-US" sz="1400" err="1">
                <a:latin typeface="Calibri"/>
                <a:ea typeface="Open Sans"/>
                <a:cs typeface="Open Sans"/>
              </a:rPr>
              <a:t>realizadas</a:t>
            </a:r>
            <a:r>
              <a:rPr lang="en-US" sz="1400">
                <a:latin typeface="Calibri"/>
                <a:ea typeface="Open Sans"/>
                <a:cs typeface="Open Sans"/>
              </a:rPr>
              <a:t>, </a:t>
            </a:r>
            <a:r>
              <a:rPr lang="en-US" sz="1400" err="1">
                <a:latin typeface="Calibri"/>
                <a:ea typeface="Open Sans"/>
                <a:cs typeface="Open Sans"/>
              </a:rPr>
              <a:t>fazendo</a:t>
            </a:r>
            <a:r>
              <a:rPr lang="en-US" sz="1400">
                <a:latin typeface="Calibri"/>
                <a:ea typeface="Open Sans"/>
                <a:cs typeface="Open Sans"/>
              </a:rPr>
              <a:t> cortes, </a:t>
            </a:r>
            <a:r>
              <a:rPr lang="en-US" sz="1400" err="1">
                <a:latin typeface="Calibri"/>
                <a:ea typeface="Open Sans"/>
                <a:cs typeface="Open Sans"/>
              </a:rPr>
              <a:t>acréscimos</a:t>
            </a:r>
            <a:r>
              <a:rPr lang="en-US" sz="1400">
                <a:latin typeface="Calibri"/>
                <a:ea typeface="Open Sans"/>
                <a:cs typeface="Open Sans"/>
              </a:rPr>
              <a:t>, </a:t>
            </a:r>
            <a:r>
              <a:rPr lang="en-US" sz="1400" err="1">
                <a:latin typeface="Calibri"/>
                <a:ea typeface="Open Sans"/>
                <a:cs typeface="Open Sans"/>
              </a:rPr>
              <a:t>reformulações</a:t>
            </a:r>
            <a:r>
              <a:rPr lang="en-US" sz="1400">
                <a:latin typeface="Calibri"/>
                <a:ea typeface="Open Sans"/>
                <a:cs typeface="Open Sans"/>
              </a:rPr>
              <a:t>, </a:t>
            </a:r>
            <a:r>
              <a:rPr lang="en-US" sz="1400" err="1">
                <a:latin typeface="Calibri"/>
                <a:ea typeface="Open Sans"/>
                <a:cs typeface="Open Sans"/>
              </a:rPr>
              <a:t>correções</a:t>
            </a:r>
            <a:r>
              <a:rPr lang="en-US" sz="1400">
                <a:latin typeface="Calibri"/>
                <a:ea typeface="Open Sans"/>
                <a:cs typeface="Open Sans"/>
              </a:rPr>
              <a:t> de </a:t>
            </a:r>
            <a:r>
              <a:rPr lang="en-US" sz="1400" err="1">
                <a:latin typeface="Calibri"/>
                <a:ea typeface="Open Sans"/>
                <a:cs typeface="Open Sans"/>
              </a:rPr>
              <a:t>concordância</a:t>
            </a:r>
            <a:r>
              <a:rPr lang="en-US" sz="1400">
                <a:latin typeface="Calibri"/>
                <a:ea typeface="Open Sans"/>
                <a:cs typeface="Open Sans"/>
              </a:rPr>
              <a:t>, </a:t>
            </a:r>
            <a:r>
              <a:rPr lang="en-US" sz="1400" err="1">
                <a:latin typeface="Calibri"/>
                <a:ea typeface="Open Sans"/>
                <a:cs typeface="Open Sans"/>
              </a:rPr>
              <a:t>ortografia</a:t>
            </a:r>
            <a:r>
              <a:rPr lang="en-US" sz="1400">
                <a:latin typeface="Calibri"/>
                <a:ea typeface="Open Sans"/>
                <a:cs typeface="Open Sans"/>
              </a:rPr>
              <a:t>, </a:t>
            </a:r>
            <a:r>
              <a:rPr lang="en-US" sz="1400" err="1">
                <a:latin typeface="Calibri"/>
                <a:ea typeface="Open Sans"/>
                <a:cs typeface="Open Sans"/>
              </a:rPr>
              <a:t>pontuação</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textos</a:t>
            </a:r>
            <a:r>
              <a:rPr lang="en-US" sz="1400">
                <a:latin typeface="Calibri"/>
                <a:ea typeface="Open Sans"/>
                <a:cs typeface="Open Sans"/>
              </a:rPr>
              <a:t> e </a:t>
            </a:r>
            <a:r>
              <a:rPr lang="en-US" sz="1400" err="1">
                <a:latin typeface="Calibri"/>
                <a:ea typeface="Open Sans"/>
                <a:cs typeface="Open Sans"/>
              </a:rPr>
              <a:t>editando</a:t>
            </a:r>
            <a:r>
              <a:rPr lang="en-US" sz="1400">
                <a:latin typeface="Calibri"/>
                <a:ea typeface="Open Sans"/>
                <a:cs typeface="Open Sans"/>
              </a:rPr>
              <a:t> imagens, </a:t>
            </a:r>
            <a:r>
              <a:rPr lang="pt-BR" sz="1400">
                <a:latin typeface="Calibri"/>
                <a:ea typeface="Open Sans"/>
                <a:cs typeface="Open Sans"/>
              </a:rPr>
              <a:t>arquivos</a:t>
            </a:r>
            <a:r>
              <a:rPr lang="en-US" sz="1400">
                <a:latin typeface="Calibri"/>
                <a:ea typeface="Open Sans"/>
                <a:cs typeface="Open Sans"/>
              </a:rPr>
              <a:t> </a:t>
            </a:r>
            <a:r>
              <a:rPr lang="en-US" sz="1400" err="1">
                <a:latin typeface="Calibri"/>
                <a:ea typeface="Open Sans"/>
                <a:cs typeface="Open Sans"/>
              </a:rPr>
              <a:t>sonoros</a:t>
            </a:r>
            <a:r>
              <a:rPr lang="en-US" sz="1400">
                <a:latin typeface="Calibri"/>
                <a:ea typeface="Open Sans"/>
                <a:cs typeface="Open Sans"/>
              </a:rPr>
              <a:t>, </a:t>
            </a:r>
            <a:r>
              <a:rPr lang="en-US" sz="1400" err="1">
                <a:latin typeface="Calibri"/>
                <a:ea typeface="Open Sans"/>
                <a:cs typeface="Open Sans"/>
              </a:rPr>
              <a:t>fazendo</a:t>
            </a:r>
            <a:r>
              <a:rPr lang="en-US" sz="1400">
                <a:latin typeface="Calibri"/>
                <a:ea typeface="Open Sans"/>
                <a:cs typeface="Open Sans"/>
              </a:rPr>
              <a:t> cortes, </a:t>
            </a:r>
            <a:r>
              <a:rPr lang="en-US" sz="1400" err="1">
                <a:latin typeface="Calibri"/>
                <a:ea typeface="Open Sans"/>
                <a:cs typeface="Open Sans"/>
              </a:rPr>
              <a:t>acréscimos</a:t>
            </a:r>
            <a:r>
              <a:rPr lang="en-US" sz="1400">
                <a:latin typeface="Calibri"/>
                <a:ea typeface="Open Sans"/>
                <a:cs typeface="Open Sans"/>
              </a:rPr>
              <a:t>, </a:t>
            </a:r>
            <a:r>
              <a:rPr lang="en-US" sz="1400" err="1">
                <a:latin typeface="Calibri"/>
                <a:ea typeface="Open Sans"/>
                <a:cs typeface="Open Sans"/>
              </a:rPr>
              <a:t>ajustes</a:t>
            </a:r>
            <a:r>
              <a:rPr lang="en-US" sz="1400">
                <a:latin typeface="Calibri"/>
                <a:ea typeface="Open Sans"/>
                <a:cs typeface="Open Sans"/>
              </a:rPr>
              <a:t>, </a:t>
            </a:r>
            <a:r>
              <a:rPr lang="en-US" sz="1400" err="1">
                <a:latin typeface="Calibri"/>
                <a:ea typeface="Open Sans"/>
                <a:cs typeface="Open Sans"/>
              </a:rPr>
              <a:t>acrescentando</a:t>
            </a:r>
            <a:r>
              <a:rPr lang="en-US" sz="1400">
                <a:latin typeface="Calibri"/>
                <a:ea typeface="Open Sans"/>
                <a:cs typeface="Open Sans"/>
              </a:rPr>
              <a:t>/</a:t>
            </a:r>
            <a:r>
              <a:rPr lang="en-US" sz="1400" err="1">
                <a:latin typeface="Calibri"/>
                <a:ea typeface="Open Sans"/>
                <a:cs typeface="Open Sans"/>
              </a:rPr>
              <a:t>alterando</a:t>
            </a:r>
            <a:r>
              <a:rPr lang="en-US" sz="1400">
                <a:latin typeface="Calibri"/>
                <a:ea typeface="Open Sans"/>
                <a:cs typeface="Open Sans"/>
              </a:rPr>
              <a:t> </a:t>
            </a:r>
            <a:r>
              <a:rPr lang="en-US" sz="1400" err="1">
                <a:latin typeface="Calibri"/>
                <a:ea typeface="Open Sans"/>
                <a:cs typeface="Open Sans"/>
              </a:rPr>
              <a:t>efeitos</a:t>
            </a:r>
            <a:r>
              <a:rPr lang="en-US" sz="1400">
                <a:latin typeface="Calibri"/>
                <a:ea typeface="Open Sans"/>
                <a:cs typeface="Open Sans"/>
              </a:rPr>
              <a:t>, </a:t>
            </a:r>
            <a:r>
              <a:rPr lang="en-US" sz="1400" err="1">
                <a:latin typeface="Calibri"/>
                <a:ea typeface="Open Sans"/>
                <a:cs typeface="Open Sans"/>
              </a:rPr>
              <a:t>ordenamentos</a:t>
            </a:r>
            <a:r>
              <a:rPr lang="en-US" sz="1400">
                <a:latin typeface="Calibri"/>
                <a:ea typeface="Open Sans"/>
                <a:cs typeface="Open Sans"/>
              </a:rPr>
              <a:t> etc.</a:t>
            </a:r>
            <a:endParaRPr lang="en-US" sz="1400">
              <a:latin typeface="Calibri"/>
            </a:endParaRPr>
          </a:p>
        </p:txBody>
      </p:sp>
      <p:sp>
        <p:nvSpPr>
          <p:cNvPr id="2" name="CaixaDeTexto 1">
            <a:extLst>
              <a:ext uri="{FF2B5EF4-FFF2-40B4-BE49-F238E27FC236}">
                <a16:creationId xmlns:a16="http://schemas.microsoft.com/office/drawing/2014/main" id="{D2B5BE12-E587-0EE3-C787-578D2C83E004}"/>
              </a:ext>
            </a:extLst>
          </p:cNvPr>
          <p:cNvSpPr txBox="1"/>
          <p:nvPr/>
        </p:nvSpPr>
        <p:spPr>
          <a:xfrm>
            <a:off x="756425" y="4111082"/>
            <a:ext cx="1059551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Calibri"/>
                <a:ea typeface="Open Sans"/>
                <a:cs typeface="Open Sans"/>
              </a:rPr>
              <a:t>(EF67LP23)</a:t>
            </a:r>
            <a:r>
              <a:rPr lang="en-US" sz="1400">
                <a:latin typeface="Calibri"/>
                <a:ea typeface="Open Sans"/>
                <a:cs typeface="Open Sans"/>
              </a:rPr>
              <a:t> </a:t>
            </a:r>
            <a:r>
              <a:rPr lang="en-US" sz="1400" err="1">
                <a:latin typeface="Calibri"/>
                <a:ea typeface="Open Sans"/>
                <a:cs typeface="Open Sans"/>
              </a:rPr>
              <a:t>Respeitar</a:t>
            </a:r>
            <a:r>
              <a:rPr lang="en-US" sz="1400">
                <a:latin typeface="Calibri"/>
                <a:ea typeface="Open Sans"/>
                <a:cs typeface="Open Sans"/>
              </a:rPr>
              <a:t> </a:t>
            </a:r>
            <a:r>
              <a:rPr lang="en-US" sz="1400" err="1">
                <a:latin typeface="Calibri"/>
                <a:ea typeface="Open Sans"/>
                <a:cs typeface="Open Sans"/>
              </a:rPr>
              <a:t>os</a:t>
            </a:r>
            <a:r>
              <a:rPr lang="en-US" sz="1400">
                <a:latin typeface="Calibri"/>
                <a:ea typeface="Open Sans"/>
                <a:cs typeface="Open Sans"/>
              </a:rPr>
              <a:t> </a:t>
            </a:r>
            <a:r>
              <a:rPr lang="en-US" sz="1400" err="1">
                <a:latin typeface="Calibri"/>
                <a:ea typeface="Open Sans"/>
                <a:cs typeface="Open Sans"/>
              </a:rPr>
              <a:t>turnos</a:t>
            </a:r>
            <a:r>
              <a:rPr lang="en-US" sz="1400">
                <a:latin typeface="Calibri"/>
                <a:ea typeface="Open Sans"/>
                <a:cs typeface="Open Sans"/>
              </a:rPr>
              <a:t> de </a:t>
            </a:r>
            <a:r>
              <a:rPr lang="en-US" sz="1400" err="1">
                <a:latin typeface="Calibri"/>
                <a:ea typeface="Open Sans"/>
                <a:cs typeface="Open Sans"/>
              </a:rPr>
              <a:t>fala</a:t>
            </a:r>
            <a:r>
              <a:rPr lang="en-US" sz="1400">
                <a:latin typeface="Calibri"/>
                <a:ea typeface="Open Sans"/>
                <a:cs typeface="Open Sans"/>
              </a:rPr>
              <a:t>, </a:t>
            </a:r>
            <a:r>
              <a:rPr lang="en-US" sz="1400" err="1">
                <a:latin typeface="Calibri"/>
                <a:ea typeface="Open Sans"/>
                <a:cs typeface="Open Sans"/>
              </a:rPr>
              <a:t>na</a:t>
            </a:r>
            <a:r>
              <a:rPr lang="en-US" sz="1400">
                <a:latin typeface="Calibri"/>
                <a:ea typeface="Open Sans"/>
                <a:cs typeface="Open Sans"/>
              </a:rPr>
              <a:t> </a:t>
            </a:r>
            <a:r>
              <a:rPr lang="en-US" sz="1400" err="1">
                <a:latin typeface="Calibri"/>
                <a:ea typeface="Open Sans"/>
                <a:cs typeface="Open Sans"/>
              </a:rPr>
              <a:t>participação</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conversações</a:t>
            </a:r>
            <a:r>
              <a:rPr lang="en-US" sz="1400">
                <a:latin typeface="Calibri"/>
                <a:ea typeface="Open Sans"/>
                <a:cs typeface="Open Sans"/>
              </a:rPr>
              <a:t> e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discussões</a:t>
            </a:r>
            <a:r>
              <a:rPr lang="en-US" sz="1400">
                <a:latin typeface="Calibri"/>
                <a:ea typeface="Open Sans"/>
                <a:cs typeface="Open Sans"/>
              </a:rPr>
              <a:t> </a:t>
            </a:r>
            <a:r>
              <a:rPr lang="en-US" sz="1400" err="1">
                <a:latin typeface="Calibri"/>
                <a:ea typeface="Open Sans"/>
                <a:cs typeface="Open Sans"/>
              </a:rPr>
              <a:t>ou</a:t>
            </a:r>
            <a:r>
              <a:rPr lang="en-US" sz="1400">
                <a:latin typeface="Calibri"/>
                <a:ea typeface="Open Sans"/>
                <a:cs typeface="Open Sans"/>
              </a:rPr>
              <a:t> </a:t>
            </a:r>
            <a:r>
              <a:rPr lang="en-US" sz="1400" err="1">
                <a:latin typeface="Calibri"/>
                <a:ea typeface="Open Sans"/>
                <a:cs typeface="Open Sans"/>
              </a:rPr>
              <a:t>atividades</a:t>
            </a:r>
            <a:r>
              <a:rPr lang="en-US" sz="1400">
                <a:latin typeface="Calibri"/>
                <a:ea typeface="Open Sans"/>
                <a:cs typeface="Open Sans"/>
              </a:rPr>
              <a:t> </a:t>
            </a:r>
            <a:r>
              <a:rPr lang="en-US" sz="1400" err="1">
                <a:latin typeface="Calibri"/>
                <a:ea typeface="Open Sans"/>
                <a:cs typeface="Open Sans"/>
              </a:rPr>
              <a:t>coletivas</a:t>
            </a:r>
            <a:r>
              <a:rPr lang="en-US" sz="1400">
                <a:latin typeface="Calibri"/>
                <a:ea typeface="Open Sans"/>
                <a:cs typeface="Open Sans"/>
              </a:rPr>
              <a:t>, </a:t>
            </a:r>
            <a:r>
              <a:rPr lang="en-US" sz="1400" err="1">
                <a:latin typeface="Calibri"/>
                <a:ea typeface="Open Sans"/>
                <a:cs typeface="Open Sans"/>
              </a:rPr>
              <a:t>na</a:t>
            </a:r>
            <a:r>
              <a:rPr lang="en-US" sz="1400">
                <a:latin typeface="Calibri"/>
                <a:ea typeface="Open Sans"/>
                <a:cs typeface="Open Sans"/>
              </a:rPr>
              <a:t> </a:t>
            </a:r>
            <a:r>
              <a:rPr lang="en-US" sz="1400" err="1">
                <a:latin typeface="Calibri"/>
                <a:ea typeface="Open Sans"/>
                <a:cs typeface="Open Sans"/>
              </a:rPr>
              <a:t>sala</a:t>
            </a:r>
            <a:r>
              <a:rPr lang="en-US" sz="1400">
                <a:latin typeface="Calibri"/>
                <a:ea typeface="Open Sans"/>
                <a:cs typeface="Open Sans"/>
              </a:rPr>
              <a:t> de aula e </a:t>
            </a:r>
            <a:r>
              <a:rPr lang="en-US" sz="1400" err="1">
                <a:latin typeface="Calibri"/>
                <a:ea typeface="Open Sans"/>
                <a:cs typeface="Open Sans"/>
              </a:rPr>
              <a:t>na</a:t>
            </a:r>
            <a:r>
              <a:rPr lang="en-US" sz="1400">
                <a:latin typeface="Calibri"/>
                <a:ea typeface="Open Sans"/>
                <a:cs typeface="Open Sans"/>
              </a:rPr>
              <a:t> </a:t>
            </a:r>
            <a:r>
              <a:rPr lang="en-US" sz="1400" err="1">
                <a:latin typeface="Calibri"/>
                <a:ea typeface="Open Sans"/>
                <a:cs typeface="Open Sans"/>
              </a:rPr>
              <a:t>escola</a:t>
            </a:r>
            <a:r>
              <a:rPr lang="en-US" sz="1400">
                <a:latin typeface="Calibri"/>
                <a:ea typeface="Open Sans"/>
                <a:cs typeface="Open Sans"/>
              </a:rPr>
              <a:t> e formular </a:t>
            </a:r>
            <a:r>
              <a:rPr lang="en-US" sz="1400" err="1">
                <a:latin typeface="Calibri"/>
                <a:ea typeface="Open Sans"/>
                <a:cs typeface="Open Sans"/>
              </a:rPr>
              <a:t>perguntas</a:t>
            </a:r>
            <a:r>
              <a:rPr lang="en-US" sz="1400">
                <a:latin typeface="Calibri"/>
                <a:ea typeface="Open Sans"/>
                <a:cs typeface="Open Sans"/>
              </a:rPr>
              <a:t> </a:t>
            </a:r>
            <a:r>
              <a:rPr lang="en-US" sz="1400" err="1">
                <a:latin typeface="Calibri"/>
                <a:ea typeface="Open Sans"/>
                <a:cs typeface="Open Sans"/>
              </a:rPr>
              <a:t>coerentes</a:t>
            </a:r>
            <a:r>
              <a:rPr lang="en-US" sz="1400">
                <a:latin typeface="Calibri"/>
                <a:ea typeface="Open Sans"/>
                <a:cs typeface="Open Sans"/>
              </a:rPr>
              <a:t> e </a:t>
            </a:r>
            <a:r>
              <a:rPr lang="en-US" sz="1400" err="1">
                <a:latin typeface="Calibri"/>
                <a:ea typeface="Open Sans"/>
                <a:cs typeface="Open Sans"/>
              </a:rPr>
              <a:t>adequadas</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momentos</a:t>
            </a:r>
            <a:r>
              <a:rPr lang="en-US" sz="1400">
                <a:latin typeface="Calibri"/>
                <a:ea typeface="Open Sans"/>
                <a:cs typeface="Open Sans"/>
              </a:rPr>
              <a:t> </a:t>
            </a:r>
            <a:r>
              <a:rPr lang="en-US" sz="1400" err="1">
                <a:latin typeface="Calibri"/>
                <a:ea typeface="Open Sans"/>
                <a:cs typeface="Open Sans"/>
              </a:rPr>
              <a:t>oportunos</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situações</a:t>
            </a:r>
            <a:r>
              <a:rPr lang="en-US" sz="1400">
                <a:latin typeface="Calibri"/>
                <a:ea typeface="Open Sans"/>
                <a:cs typeface="Open Sans"/>
              </a:rPr>
              <a:t> de aulas, </a:t>
            </a:r>
            <a:r>
              <a:rPr lang="en-US" sz="1400" err="1">
                <a:latin typeface="Calibri"/>
                <a:ea typeface="Open Sans"/>
                <a:cs typeface="Open Sans"/>
              </a:rPr>
              <a:t>apresentação</a:t>
            </a:r>
            <a:r>
              <a:rPr lang="en-US" sz="1400">
                <a:latin typeface="Calibri"/>
                <a:ea typeface="Open Sans"/>
                <a:cs typeface="Open Sans"/>
              </a:rPr>
              <a:t> oral, </a:t>
            </a:r>
            <a:r>
              <a:rPr lang="en-US" sz="1400" err="1">
                <a:latin typeface="Calibri"/>
                <a:ea typeface="Open Sans"/>
                <a:cs typeface="Open Sans"/>
              </a:rPr>
              <a:t>seminário</a:t>
            </a:r>
            <a:r>
              <a:rPr lang="en-US" sz="1400">
                <a:latin typeface="Calibri"/>
                <a:ea typeface="Open Sans"/>
                <a:cs typeface="Open Sans"/>
              </a:rPr>
              <a:t> etc.</a:t>
            </a:r>
            <a:endParaRPr lang="en-US" sz="1400">
              <a:latin typeface="Calibri"/>
            </a:endParaRPr>
          </a:p>
        </p:txBody>
      </p:sp>
      <p:sp>
        <p:nvSpPr>
          <p:cNvPr id="4" name="CaixaDeTexto 3">
            <a:extLst>
              <a:ext uri="{FF2B5EF4-FFF2-40B4-BE49-F238E27FC236}">
                <a16:creationId xmlns:a16="http://schemas.microsoft.com/office/drawing/2014/main" id="{C5608D27-DA9C-77BA-6123-2D03D3696DB1}"/>
              </a:ext>
            </a:extLst>
          </p:cNvPr>
          <p:cNvSpPr txBox="1"/>
          <p:nvPr/>
        </p:nvSpPr>
        <p:spPr>
          <a:xfrm>
            <a:off x="4761571" y="134186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b="1"/>
              <a:t>HABILIDADES DA BNCC</a:t>
            </a:r>
            <a:endParaRPr lang="pt-BR"/>
          </a:p>
        </p:txBody>
      </p:sp>
    </p:spTree>
    <p:extLst>
      <p:ext uri="{BB962C8B-B14F-4D97-AF65-F5344CB8AC3E}">
        <p14:creationId xmlns:p14="http://schemas.microsoft.com/office/powerpoint/2010/main" val="2403038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2"/>
          <a:stretch>
            <a:fillRect/>
          </a:stretch>
        </p:blipFill>
        <p:spPr>
          <a:xfrm>
            <a:off x="1883" y="-67439"/>
            <a:ext cx="12188234" cy="6862783"/>
          </a:xfrm>
          <a:prstGeom prst="rect">
            <a:avLst/>
          </a:prstGeom>
        </p:spPr>
      </p:pic>
      <p:sp>
        <p:nvSpPr>
          <p:cNvPr id="2" name="CaixaDeTexto 1">
            <a:extLst>
              <a:ext uri="{FF2B5EF4-FFF2-40B4-BE49-F238E27FC236}">
                <a16:creationId xmlns:a16="http://schemas.microsoft.com/office/drawing/2014/main" id="{E1DB551E-21DB-D723-7B4C-906B613F572C}"/>
              </a:ext>
            </a:extLst>
          </p:cNvPr>
          <p:cNvSpPr txBox="1"/>
          <p:nvPr/>
        </p:nvSpPr>
        <p:spPr>
          <a:xfrm>
            <a:off x="1003609" y="2360340"/>
            <a:ext cx="9870687"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a:ea typeface="Calibri"/>
                <a:cs typeface="Calibri"/>
              </a:rPr>
              <a:t>Perguntar aos alunos quem gostaria de ler o diário? Se surgirem voluntários, pedir para dois ou três alunos, caso contrário, indicar.</a:t>
            </a:r>
          </a:p>
          <a:p>
            <a:endParaRPr lang="pt-BR">
              <a:ea typeface="Calibri"/>
              <a:cs typeface="Calibri"/>
            </a:endParaRPr>
          </a:p>
          <a:p>
            <a:r>
              <a:rPr lang="pt-BR">
                <a:ea typeface="Calibri"/>
                <a:cs typeface="Calibri"/>
              </a:rPr>
              <a:t>Entregar aos alunos todos os trabalhos e pedir que alguns trabalhos sejam apresentados pelos alunos (selecionados pelo professor).</a:t>
            </a:r>
          </a:p>
          <a:p>
            <a:endParaRPr lang="pt-BR">
              <a:ea typeface="Calibri"/>
              <a:cs typeface="Calibri"/>
            </a:endParaRPr>
          </a:p>
          <a:p>
            <a:r>
              <a:rPr lang="pt-BR">
                <a:ea typeface="Calibri"/>
                <a:cs typeface="Calibri"/>
              </a:rPr>
              <a:t>Entregar um questionário final sobre o enredo para ser respondido por eles.</a:t>
            </a:r>
          </a:p>
          <a:p>
            <a:endParaRPr lang="pt-BR">
              <a:ea typeface="Calibri"/>
              <a:cs typeface="Calibri"/>
            </a:endParaRPr>
          </a:p>
          <a:p>
            <a:r>
              <a:rPr lang="pt-BR">
                <a:ea typeface="Calibri"/>
                <a:cs typeface="Calibri"/>
              </a:rPr>
              <a:t>Enquanto eles respondem o questionário avaliar os diários e devolver no final.</a:t>
            </a:r>
          </a:p>
        </p:txBody>
      </p:sp>
      <p:sp>
        <p:nvSpPr>
          <p:cNvPr id="3" name="CaixaDeTexto 2">
            <a:extLst>
              <a:ext uri="{FF2B5EF4-FFF2-40B4-BE49-F238E27FC236}">
                <a16:creationId xmlns:a16="http://schemas.microsoft.com/office/drawing/2014/main" id="{A25E6FBB-1B4C-B41F-1F06-7BF065F1E542}"/>
              </a:ext>
            </a:extLst>
          </p:cNvPr>
          <p:cNvSpPr txBox="1"/>
          <p:nvPr/>
        </p:nvSpPr>
        <p:spPr>
          <a:xfrm>
            <a:off x="5291254" y="914400"/>
            <a:ext cx="160949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600" b="1"/>
              <a:t>AULA 8</a:t>
            </a:r>
            <a:r>
              <a:rPr lang="pt-BR" sz="3600">
                <a:ea typeface="Calibri"/>
                <a:cs typeface="Calibri"/>
              </a:rPr>
              <a:t>​</a:t>
            </a:r>
            <a:endParaRPr lang="pt-BR"/>
          </a:p>
        </p:txBody>
      </p:sp>
    </p:spTree>
    <p:extLst>
      <p:ext uri="{BB962C8B-B14F-4D97-AF65-F5344CB8AC3E}">
        <p14:creationId xmlns:p14="http://schemas.microsoft.com/office/powerpoint/2010/main" val="827103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2"/>
          <a:stretch>
            <a:fillRect/>
          </a:stretch>
        </p:blipFill>
        <p:spPr>
          <a:xfrm>
            <a:off x="1883" y="-2390"/>
            <a:ext cx="12188234" cy="6862783"/>
          </a:xfrm>
          <a:prstGeom prst="rect">
            <a:avLst/>
          </a:prstGeom>
        </p:spPr>
      </p:pic>
      <p:sp>
        <p:nvSpPr>
          <p:cNvPr id="2" name="CaixaDeTexto 1">
            <a:extLst>
              <a:ext uri="{FF2B5EF4-FFF2-40B4-BE49-F238E27FC236}">
                <a16:creationId xmlns:a16="http://schemas.microsoft.com/office/drawing/2014/main" id="{28281B57-4FF0-D953-C2F1-8444B93D4BF9}"/>
              </a:ext>
            </a:extLst>
          </p:cNvPr>
          <p:cNvSpPr txBox="1"/>
          <p:nvPr/>
        </p:nvSpPr>
        <p:spPr>
          <a:xfrm>
            <a:off x="4886735" y="783155"/>
            <a:ext cx="24278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600" b="1">
                <a:cs typeface="Calibri"/>
              </a:rPr>
              <a:t>AVALIAÇÃO</a:t>
            </a:r>
          </a:p>
        </p:txBody>
      </p:sp>
      <p:sp>
        <p:nvSpPr>
          <p:cNvPr id="3" name="CaixaDeTexto 2">
            <a:extLst>
              <a:ext uri="{FF2B5EF4-FFF2-40B4-BE49-F238E27FC236}">
                <a16:creationId xmlns:a16="http://schemas.microsoft.com/office/drawing/2014/main" id="{59B24DB1-68F9-74DB-1C6A-AEE7709D2AD6}"/>
              </a:ext>
            </a:extLst>
          </p:cNvPr>
          <p:cNvSpPr txBox="1"/>
          <p:nvPr/>
        </p:nvSpPr>
        <p:spPr>
          <a:xfrm>
            <a:off x="1821365" y="22860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pt-BR"/>
          </a:p>
        </p:txBody>
      </p:sp>
      <p:sp>
        <p:nvSpPr>
          <p:cNvPr id="4" name="CaixaDeTexto 3">
            <a:extLst>
              <a:ext uri="{FF2B5EF4-FFF2-40B4-BE49-F238E27FC236}">
                <a16:creationId xmlns:a16="http://schemas.microsoft.com/office/drawing/2014/main" id="{D8F4C178-E29F-2BC0-C7C4-D7828705CB5B}"/>
              </a:ext>
            </a:extLst>
          </p:cNvPr>
          <p:cNvSpPr txBox="1"/>
          <p:nvPr/>
        </p:nvSpPr>
        <p:spPr>
          <a:xfrm>
            <a:off x="641585" y="2099733"/>
            <a:ext cx="10908829"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err="1">
                <a:solidFill>
                  <a:srgbClr val="374151"/>
                </a:solidFill>
                <a:ea typeface="+mn-lt"/>
                <a:cs typeface="+mn-lt"/>
              </a:rPr>
              <a:t>Avaliação</a:t>
            </a:r>
            <a:r>
              <a:rPr lang="en-US">
                <a:solidFill>
                  <a:srgbClr val="374151"/>
                </a:solidFill>
                <a:ea typeface="+mn-lt"/>
                <a:cs typeface="+mn-lt"/>
              </a:rPr>
              <a:t> </a:t>
            </a:r>
            <a:r>
              <a:rPr lang="en-US" err="1">
                <a:solidFill>
                  <a:srgbClr val="374151"/>
                </a:solidFill>
                <a:ea typeface="+mn-lt"/>
                <a:cs typeface="+mn-lt"/>
              </a:rPr>
              <a:t>formativa</a:t>
            </a:r>
            <a:r>
              <a:rPr lang="en-US">
                <a:solidFill>
                  <a:srgbClr val="374151"/>
                </a:solidFill>
                <a:ea typeface="+mn-lt"/>
                <a:cs typeface="+mn-lt"/>
              </a:rPr>
              <a:t> e </a:t>
            </a:r>
            <a:r>
              <a:rPr lang="en-US" err="1">
                <a:solidFill>
                  <a:srgbClr val="374151"/>
                </a:solidFill>
                <a:ea typeface="+mn-lt"/>
                <a:cs typeface="+mn-lt"/>
              </a:rPr>
              <a:t>somativa</a:t>
            </a:r>
            <a:r>
              <a:rPr lang="en-US">
                <a:solidFill>
                  <a:srgbClr val="374151"/>
                </a:solidFill>
                <a:ea typeface="+mn-lt"/>
                <a:cs typeface="+mn-lt"/>
              </a:rPr>
              <a:t>, </a:t>
            </a:r>
            <a:r>
              <a:rPr lang="en-US" err="1">
                <a:solidFill>
                  <a:srgbClr val="374151"/>
                </a:solidFill>
                <a:ea typeface="+mn-lt"/>
                <a:cs typeface="+mn-lt"/>
              </a:rPr>
              <a:t>por</a:t>
            </a:r>
            <a:r>
              <a:rPr lang="en-US">
                <a:solidFill>
                  <a:srgbClr val="374151"/>
                </a:solidFill>
                <a:ea typeface="+mn-lt"/>
                <a:cs typeface="+mn-lt"/>
              </a:rPr>
              <a:t> </a:t>
            </a:r>
            <a:r>
              <a:rPr lang="en-US" err="1">
                <a:solidFill>
                  <a:srgbClr val="374151"/>
                </a:solidFill>
                <a:ea typeface="+mn-lt"/>
                <a:cs typeface="+mn-lt"/>
              </a:rPr>
              <a:t>meio</a:t>
            </a:r>
            <a:r>
              <a:rPr lang="en-US">
                <a:solidFill>
                  <a:srgbClr val="374151"/>
                </a:solidFill>
                <a:ea typeface="+mn-lt"/>
                <a:cs typeface="+mn-lt"/>
              </a:rPr>
              <a:t> de </a:t>
            </a:r>
            <a:r>
              <a:rPr lang="en-US" err="1">
                <a:solidFill>
                  <a:srgbClr val="374151"/>
                </a:solidFill>
                <a:ea typeface="+mn-lt"/>
                <a:cs typeface="+mn-lt"/>
              </a:rPr>
              <a:t>discussões</a:t>
            </a:r>
            <a:r>
              <a:rPr lang="en-US">
                <a:solidFill>
                  <a:srgbClr val="374151"/>
                </a:solidFill>
                <a:ea typeface="+mn-lt"/>
                <a:cs typeface="+mn-lt"/>
              </a:rPr>
              <a:t>, </a:t>
            </a:r>
            <a:r>
              <a:rPr lang="en-US" err="1">
                <a:solidFill>
                  <a:srgbClr val="374151"/>
                </a:solidFill>
                <a:ea typeface="+mn-lt"/>
                <a:cs typeface="+mn-lt"/>
              </a:rPr>
              <a:t>apresentações</a:t>
            </a:r>
            <a:r>
              <a:rPr lang="en-US">
                <a:solidFill>
                  <a:srgbClr val="374151"/>
                </a:solidFill>
                <a:ea typeface="+mn-lt"/>
                <a:cs typeface="+mn-lt"/>
              </a:rPr>
              <a:t> </a:t>
            </a:r>
            <a:r>
              <a:rPr lang="en-US" err="1">
                <a:solidFill>
                  <a:srgbClr val="374151"/>
                </a:solidFill>
                <a:ea typeface="+mn-lt"/>
                <a:cs typeface="+mn-lt"/>
              </a:rPr>
              <a:t>individuais</a:t>
            </a:r>
            <a:r>
              <a:rPr lang="en-US">
                <a:solidFill>
                  <a:srgbClr val="374151"/>
                </a:solidFill>
                <a:ea typeface="+mn-lt"/>
                <a:cs typeface="+mn-lt"/>
              </a:rPr>
              <a:t> </a:t>
            </a:r>
            <a:r>
              <a:rPr lang="en-US" err="1">
                <a:solidFill>
                  <a:srgbClr val="374151"/>
                </a:solidFill>
                <a:ea typeface="+mn-lt"/>
                <a:cs typeface="+mn-lt"/>
              </a:rPr>
              <a:t>ou</a:t>
            </a:r>
            <a:r>
              <a:rPr lang="en-US">
                <a:solidFill>
                  <a:srgbClr val="374151"/>
                </a:solidFill>
                <a:ea typeface="+mn-lt"/>
                <a:cs typeface="+mn-lt"/>
              </a:rPr>
              <a:t> </a:t>
            </a:r>
            <a:r>
              <a:rPr lang="en-US" err="1">
                <a:solidFill>
                  <a:srgbClr val="374151"/>
                </a:solidFill>
                <a:ea typeface="+mn-lt"/>
                <a:cs typeface="+mn-lt"/>
              </a:rPr>
              <a:t>em</a:t>
            </a:r>
            <a:r>
              <a:rPr lang="en-US">
                <a:solidFill>
                  <a:srgbClr val="374151"/>
                </a:solidFill>
                <a:ea typeface="+mn-lt"/>
                <a:cs typeface="+mn-lt"/>
              </a:rPr>
              <a:t> </a:t>
            </a:r>
            <a:r>
              <a:rPr lang="en-US" err="1">
                <a:solidFill>
                  <a:srgbClr val="374151"/>
                </a:solidFill>
                <a:ea typeface="+mn-lt"/>
                <a:cs typeface="+mn-lt"/>
              </a:rPr>
              <a:t>grupo</a:t>
            </a:r>
            <a:r>
              <a:rPr lang="en-US">
                <a:solidFill>
                  <a:srgbClr val="374151"/>
                </a:solidFill>
                <a:ea typeface="+mn-lt"/>
                <a:cs typeface="+mn-lt"/>
              </a:rPr>
              <a:t>, e </a:t>
            </a:r>
            <a:r>
              <a:rPr lang="en-US" err="1">
                <a:solidFill>
                  <a:srgbClr val="374151"/>
                </a:solidFill>
                <a:ea typeface="+mn-lt"/>
                <a:cs typeface="+mn-lt"/>
              </a:rPr>
              <a:t>produções</a:t>
            </a:r>
            <a:r>
              <a:rPr lang="en-US">
                <a:solidFill>
                  <a:srgbClr val="374151"/>
                </a:solidFill>
                <a:ea typeface="+mn-lt"/>
                <a:cs typeface="+mn-lt"/>
              </a:rPr>
              <a:t> </a:t>
            </a:r>
            <a:r>
              <a:rPr lang="en-US" err="1">
                <a:solidFill>
                  <a:srgbClr val="374151"/>
                </a:solidFill>
                <a:ea typeface="+mn-lt"/>
                <a:cs typeface="+mn-lt"/>
              </a:rPr>
              <a:t>escritas</a:t>
            </a:r>
            <a:r>
              <a:rPr lang="en-US">
                <a:solidFill>
                  <a:srgbClr val="374151"/>
                </a:solidFill>
                <a:ea typeface="+mn-lt"/>
                <a:cs typeface="+mn-lt"/>
              </a:rPr>
              <a:t>.</a:t>
            </a:r>
            <a:endParaRPr lang="en-US">
              <a:cs typeface="Calibri" panose="020F0502020204030204"/>
            </a:endParaRPr>
          </a:p>
          <a:p>
            <a:pPr algn="just"/>
            <a:endParaRPr lang="en-US" sz="1600">
              <a:solidFill>
                <a:srgbClr val="374151"/>
              </a:solidFill>
              <a:latin typeface="Calibri"/>
              <a:cs typeface="Arial"/>
            </a:endParaRPr>
          </a:p>
        </p:txBody>
      </p:sp>
      <p:sp>
        <p:nvSpPr>
          <p:cNvPr id="5" name="CaixaDeTexto 4">
            <a:extLst>
              <a:ext uri="{FF2B5EF4-FFF2-40B4-BE49-F238E27FC236}">
                <a16:creationId xmlns:a16="http://schemas.microsoft.com/office/drawing/2014/main" id="{BF0DD2D7-4C77-BB68-FE42-A62735C3D197}"/>
              </a:ext>
            </a:extLst>
          </p:cNvPr>
          <p:cNvSpPr txBox="1"/>
          <p:nvPr/>
        </p:nvSpPr>
        <p:spPr>
          <a:xfrm>
            <a:off x="641586" y="2739438"/>
            <a:ext cx="1090882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a:solidFill>
                  <a:srgbClr val="374151"/>
                </a:solidFill>
                <a:latin typeface="Calibri"/>
                <a:cs typeface="Calibri"/>
              </a:rPr>
              <a:t>O </a:t>
            </a:r>
            <a:r>
              <a:rPr lang="en-US" err="1">
                <a:solidFill>
                  <a:srgbClr val="374151"/>
                </a:solidFill>
                <a:latin typeface="Calibri"/>
                <a:cs typeface="Calibri"/>
              </a:rPr>
              <a:t>foco</a:t>
            </a:r>
            <a:r>
              <a:rPr lang="en-US">
                <a:solidFill>
                  <a:srgbClr val="374151"/>
                </a:solidFill>
                <a:latin typeface="Calibri"/>
                <a:cs typeface="Calibri"/>
              </a:rPr>
              <a:t> da </a:t>
            </a:r>
            <a:r>
              <a:rPr lang="en-US" err="1">
                <a:solidFill>
                  <a:srgbClr val="374151"/>
                </a:solidFill>
                <a:latin typeface="Calibri"/>
                <a:cs typeface="Calibri"/>
              </a:rPr>
              <a:t>avaliação</a:t>
            </a:r>
            <a:r>
              <a:rPr lang="en-US">
                <a:solidFill>
                  <a:srgbClr val="374151"/>
                </a:solidFill>
                <a:latin typeface="Calibri"/>
                <a:cs typeface="Calibri"/>
              </a:rPr>
              <a:t> </a:t>
            </a:r>
            <a:r>
              <a:rPr lang="en-US" err="1">
                <a:solidFill>
                  <a:srgbClr val="374151"/>
                </a:solidFill>
                <a:latin typeface="Calibri"/>
                <a:cs typeface="Calibri"/>
              </a:rPr>
              <a:t>deve</a:t>
            </a:r>
            <a:r>
              <a:rPr lang="en-US">
                <a:solidFill>
                  <a:srgbClr val="374151"/>
                </a:solidFill>
                <a:latin typeface="Calibri"/>
                <a:cs typeface="Calibri"/>
              </a:rPr>
              <a:t> se </a:t>
            </a:r>
            <a:r>
              <a:rPr lang="en-US" err="1">
                <a:solidFill>
                  <a:srgbClr val="374151"/>
                </a:solidFill>
                <a:latin typeface="Calibri"/>
                <a:cs typeface="Calibri"/>
              </a:rPr>
              <a:t>basear</a:t>
            </a:r>
            <a:r>
              <a:rPr lang="en-US">
                <a:solidFill>
                  <a:srgbClr val="374151"/>
                </a:solidFill>
                <a:latin typeface="Calibri"/>
                <a:cs typeface="Calibri"/>
              </a:rPr>
              <a:t> no </a:t>
            </a:r>
            <a:r>
              <a:rPr lang="en-US" err="1">
                <a:solidFill>
                  <a:srgbClr val="374151"/>
                </a:solidFill>
                <a:latin typeface="Calibri"/>
                <a:cs typeface="Calibri"/>
              </a:rPr>
              <a:t>processo</a:t>
            </a:r>
            <a:r>
              <a:rPr lang="en-US">
                <a:solidFill>
                  <a:srgbClr val="374151"/>
                </a:solidFill>
                <a:latin typeface="Calibri"/>
                <a:cs typeface="Calibri"/>
              </a:rPr>
              <a:t> individual de </a:t>
            </a:r>
            <a:r>
              <a:rPr lang="en-US" err="1">
                <a:solidFill>
                  <a:srgbClr val="374151"/>
                </a:solidFill>
                <a:latin typeface="Calibri"/>
                <a:cs typeface="Calibri"/>
              </a:rPr>
              <a:t>cada</a:t>
            </a:r>
            <a:r>
              <a:rPr lang="en-US">
                <a:solidFill>
                  <a:srgbClr val="374151"/>
                </a:solidFill>
                <a:latin typeface="Calibri"/>
                <a:cs typeface="Calibri"/>
              </a:rPr>
              <a:t> </a:t>
            </a:r>
            <a:r>
              <a:rPr lang="en-US" err="1">
                <a:solidFill>
                  <a:srgbClr val="374151"/>
                </a:solidFill>
                <a:latin typeface="Calibri"/>
                <a:cs typeface="Calibri"/>
              </a:rPr>
              <a:t>aluno</a:t>
            </a:r>
            <a:r>
              <a:rPr lang="en-US">
                <a:solidFill>
                  <a:srgbClr val="374151"/>
                </a:solidFill>
                <a:latin typeface="Calibri"/>
                <a:cs typeface="Calibri"/>
              </a:rPr>
              <a:t>, </a:t>
            </a:r>
            <a:r>
              <a:rPr lang="en-US" err="1">
                <a:solidFill>
                  <a:srgbClr val="374151"/>
                </a:solidFill>
                <a:latin typeface="Calibri"/>
                <a:cs typeface="Calibri"/>
              </a:rPr>
              <a:t>valorizando</a:t>
            </a:r>
            <a:r>
              <a:rPr lang="en-US">
                <a:solidFill>
                  <a:srgbClr val="374151"/>
                </a:solidFill>
                <a:latin typeface="Calibri"/>
                <a:cs typeface="Calibri"/>
              </a:rPr>
              <a:t> </a:t>
            </a:r>
            <a:r>
              <a:rPr lang="en-US" err="1">
                <a:solidFill>
                  <a:srgbClr val="374151"/>
                </a:solidFill>
                <a:latin typeface="Calibri"/>
                <a:cs typeface="Calibri"/>
              </a:rPr>
              <a:t>suas</a:t>
            </a:r>
            <a:r>
              <a:rPr lang="en-US">
                <a:solidFill>
                  <a:srgbClr val="374151"/>
                </a:solidFill>
                <a:latin typeface="Calibri"/>
                <a:cs typeface="Calibri"/>
              </a:rPr>
              <a:t> </a:t>
            </a:r>
            <a:r>
              <a:rPr lang="en-US" err="1">
                <a:solidFill>
                  <a:srgbClr val="374151"/>
                </a:solidFill>
                <a:latin typeface="Calibri"/>
                <a:cs typeface="Calibri"/>
              </a:rPr>
              <a:t>habilidades</a:t>
            </a:r>
            <a:r>
              <a:rPr lang="en-US">
                <a:solidFill>
                  <a:srgbClr val="374151"/>
                </a:solidFill>
                <a:latin typeface="Calibri"/>
                <a:cs typeface="Calibri"/>
              </a:rPr>
              <a:t>, </a:t>
            </a:r>
            <a:r>
              <a:rPr lang="en-US" err="1">
                <a:solidFill>
                  <a:srgbClr val="374151"/>
                </a:solidFill>
                <a:latin typeface="Calibri"/>
                <a:cs typeface="Calibri"/>
              </a:rPr>
              <a:t>progresso</a:t>
            </a:r>
            <a:r>
              <a:rPr lang="en-US">
                <a:solidFill>
                  <a:srgbClr val="374151"/>
                </a:solidFill>
                <a:latin typeface="Calibri"/>
                <a:cs typeface="Calibri"/>
              </a:rPr>
              <a:t> e </a:t>
            </a:r>
            <a:r>
              <a:rPr lang="en-US" err="1">
                <a:solidFill>
                  <a:srgbClr val="374151"/>
                </a:solidFill>
                <a:latin typeface="Calibri"/>
                <a:cs typeface="Calibri"/>
              </a:rPr>
              <a:t>esforços</a:t>
            </a:r>
            <a:r>
              <a:rPr lang="en-US">
                <a:solidFill>
                  <a:srgbClr val="374151"/>
                </a:solidFill>
                <a:latin typeface="Calibri"/>
                <a:cs typeface="Calibri"/>
              </a:rPr>
              <a:t> </a:t>
            </a:r>
            <a:r>
              <a:rPr lang="en-US" err="1">
                <a:solidFill>
                  <a:srgbClr val="374151"/>
                </a:solidFill>
                <a:latin typeface="Calibri"/>
                <a:cs typeface="Calibri"/>
              </a:rPr>
              <a:t>ao</a:t>
            </a:r>
            <a:r>
              <a:rPr lang="en-US">
                <a:solidFill>
                  <a:srgbClr val="374151"/>
                </a:solidFill>
                <a:latin typeface="Calibri"/>
                <a:cs typeface="Calibri"/>
              </a:rPr>
              <a:t> </a:t>
            </a:r>
            <a:r>
              <a:rPr lang="en-US" err="1">
                <a:solidFill>
                  <a:srgbClr val="374151"/>
                </a:solidFill>
                <a:latin typeface="Calibri"/>
                <a:cs typeface="Calibri"/>
              </a:rPr>
              <a:t>invés</a:t>
            </a:r>
            <a:r>
              <a:rPr lang="en-US">
                <a:solidFill>
                  <a:srgbClr val="374151"/>
                </a:solidFill>
                <a:latin typeface="Calibri"/>
                <a:cs typeface="Calibri"/>
              </a:rPr>
              <a:t> de </a:t>
            </a:r>
            <a:r>
              <a:rPr lang="en-US" err="1">
                <a:solidFill>
                  <a:srgbClr val="374151"/>
                </a:solidFill>
                <a:latin typeface="Calibri"/>
                <a:cs typeface="Calibri"/>
              </a:rPr>
              <a:t>uma</a:t>
            </a:r>
            <a:r>
              <a:rPr lang="en-US">
                <a:solidFill>
                  <a:srgbClr val="374151"/>
                </a:solidFill>
                <a:latin typeface="Calibri"/>
                <a:cs typeface="Calibri"/>
              </a:rPr>
              <a:t> </a:t>
            </a:r>
            <a:r>
              <a:rPr lang="en-US" err="1">
                <a:solidFill>
                  <a:srgbClr val="374151"/>
                </a:solidFill>
                <a:latin typeface="Calibri"/>
                <a:cs typeface="Calibri"/>
              </a:rPr>
              <a:t>abordagem</a:t>
            </a:r>
            <a:r>
              <a:rPr lang="en-US">
                <a:solidFill>
                  <a:srgbClr val="374151"/>
                </a:solidFill>
                <a:latin typeface="Calibri"/>
                <a:cs typeface="Calibri"/>
              </a:rPr>
              <a:t> </a:t>
            </a:r>
            <a:r>
              <a:rPr lang="en-US" err="1">
                <a:solidFill>
                  <a:srgbClr val="374151"/>
                </a:solidFill>
                <a:latin typeface="Calibri"/>
                <a:cs typeface="Calibri"/>
              </a:rPr>
              <a:t>comparativa</a:t>
            </a:r>
            <a:r>
              <a:rPr lang="en-US">
                <a:solidFill>
                  <a:srgbClr val="374151"/>
                </a:solidFill>
                <a:latin typeface="Calibri"/>
                <a:cs typeface="Calibri"/>
              </a:rPr>
              <a:t> entre </a:t>
            </a:r>
            <a:r>
              <a:rPr lang="en-US" err="1">
                <a:solidFill>
                  <a:srgbClr val="374151"/>
                </a:solidFill>
                <a:latin typeface="Calibri"/>
                <a:cs typeface="Calibri"/>
              </a:rPr>
              <a:t>os</a:t>
            </a:r>
            <a:r>
              <a:rPr lang="en-US">
                <a:solidFill>
                  <a:srgbClr val="374151"/>
                </a:solidFill>
                <a:latin typeface="Calibri"/>
                <a:cs typeface="Calibri"/>
              </a:rPr>
              <a:t> </a:t>
            </a:r>
            <a:r>
              <a:rPr lang="en-US" err="1">
                <a:solidFill>
                  <a:srgbClr val="374151"/>
                </a:solidFill>
                <a:latin typeface="Calibri"/>
                <a:cs typeface="Calibri"/>
              </a:rPr>
              <a:t>estudantes</a:t>
            </a:r>
            <a:r>
              <a:rPr lang="en-US">
                <a:solidFill>
                  <a:srgbClr val="374151"/>
                </a:solidFill>
                <a:latin typeface="Calibri"/>
                <a:cs typeface="Calibri"/>
              </a:rPr>
              <a:t>. É fundamental </a:t>
            </a:r>
            <a:r>
              <a:rPr lang="en-US" err="1">
                <a:solidFill>
                  <a:srgbClr val="374151"/>
                </a:solidFill>
                <a:latin typeface="Calibri"/>
                <a:cs typeface="Calibri"/>
              </a:rPr>
              <a:t>considerar</a:t>
            </a:r>
            <a:r>
              <a:rPr lang="en-US">
                <a:solidFill>
                  <a:srgbClr val="374151"/>
                </a:solidFill>
                <a:latin typeface="Calibri"/>
                <a:cs typeface="Calibri"/>
              </a:rPr>
              <a:t> que </a:t>
            </a:r>
            <a:r>
              <a:rPr lang="en-US" err="1">
                <a:solidFill>
                  <a:srgbClr val="374151"/>
                </a:solidFill>
                <a:latin typeface="Calibri"/>
                <a:cs typeface="Calibri"/>
              </a:rPr>
              <a:t>cada</a:t>
            </a:r>
            <a:r>
              <a:rPr lang="en-US">
                <a:solidFill>
                  <a:srgbClr val="374151"/>
                </a:solidFill>
                <a:latin typeface="Calibri"/>
                <a:cs typeface="Calibri"/>
              </a:rPr>
              <a:t> </a:t>
            </a:r>
            <a:r>
              <a:rPr lang="en-US" err="1">
                <a:solidFill>
                  <a:srgbClr val="374151"/>
                </a:solidFill>
                <a:latin typeface="Calibri"/>
                <a:cs typeface="Calibri"/>
              </a:rPr>
              <a:t>aluno</a:t>
            </a:r>
            <a:r>
              <a:rPr lang="en-US">
                <a:solidFill>
                  <a:srgbClr val="374151"/>
                </a:solidFill>
                <a:latin typeface="Calibri"/>
                <a:cs typeface="Calibri"/>
              </a:rPr>
              <a:t> </a:t>
            </a:r>
            <a:r>
              <a:rPr lang="en-US" err="1">
                <a:solidFill>
                  <a:srgbClr val="374151"/>
                </a:solidFill>
                <a:latin typeface="Calibri"/>
                <a:cs typeface="Calibri"/>
              </a:rPr>
              <a:t>possui</a:t>
            </a:r>
            <a:r>
              <a:rPr lang="en-US">
                <a:solidFill>
                  <a:srgbClr val="374151"/>
                </a:solidFill>
                <a:latin typeface="Calibri"/>
                <a:cs typeface="Calibri"/>
              </a:rPr>
              <a:t> um </a:t>
            </a:r>
            <a:r>
              <a:rPr lang="en-US" err="1">
                <a:solidFill>
                  <a:srgbClr val="374151"/>
                </a:solidFill>
                <a:latin typeface="Calibri"/>
                <a:cs typeface="Calibri"/>
              </a:rPr>
              <a:t>ritmo</a:t>
            </a:r>
            <a:r>
              <a:rPr lang="en-US">
                <a:solidFill>
                  <a:srgbClr val="374151"/>
                </a:solidFill>
                <a:latin typeface="Calibri"/>
                <a:cs typeface="Calibri"/>
              </a:rPr>
              <a:t> de </a:t>
            </a:r>
            <a:r>
              <a:rPr lang="en-US" err="1">
                <a:solidFill>
                  <a:srgbClr val="374151"/>
                </a:solidFill>
                <a:latin typeface="Calibri"/>
                <a:cs typeface="Calibri"/>
              </a:rPr>
              <a:t>aprendizagem</a:t>
            </a:r>
            <a:r>
              <a:rPr lang="en-US">
                <a:solidFill>
                  <a:srgbClr val="374151"/>
                </a:solidFill>
                <a:latin typeface="Calibri"/>
                <a:cs typeface="Calibri"/>
              </a:rPr>
              <a:t> e </a:t>
            </a:r>
            <a:r>
              <a:rPr lang="en-US" err="1">
                <a:solidFill>
                  <a:srgbClr val="374151"/>
                </a:solidFill>
                <a:latin typeface="Calibri"/>
                <a:cs typeface="Calibri"/>
              </a:rPr>
              <a:t>desenvolvimento</a:t>
            </a:r>
            <a:r>
              <a:rPr lang="en-US">
                <a:solidFill>
                  <a:srgbClr val="374151"/>
                </a:solidFill>
                <a:latin typeface="Calibri"/>
                <a:cs typeface="Calibri"/>
              </a:rPr>
              <a:t> </a:t>
            </a:r>
            <a:r>
              <a:rPr lang="en-US" err="1">
                <a:solidFill>
                  <a:srgbClr val="374151"/>
                </a:solidFill>
                <a:latin typeface="Calibri"/>
                <a:cs typeface="Calibri"/>
              </a:rPr>
              <a:t>diferentes</a:t>
            </a:r>
            <a:r>
              <a:rPr lang="en-US">
                <a:solidFill>
                  <a:srgbClr val="374151"/>
                </a:solidFill>
                <a:latin typeface="Calibri"/>
                <a:cs typeface="Calibri"/>
              </a:rPr>
              <a:t>, e a </a:t>
            </a:r>
            <a:r>
              <a:rPr lang="en-US" err="1">
                <a:solidFill>
                  <a:srgbClr val="374151"/>
                </a:solidFill>
                <a:latin typeface="Calibri"/>
                <a:cs typeface="Calibri"/>
              </a:rPr>
              <a:t>avaliação</a:t>
            </a:r>
            <a:r>
              <a:rPr lang="en-US">
                <a:solidFill>
                  <a:srgbClr val="374151"/>
                </a:solidFill>
                <a:latin typeface="Calibri"/>
                <a:cs typeface="Calibri"/>
              </a:rPr>
              <a:t> </a:t>
            </a:r>
            <a:r>
              <a:rPr lang="en-US" err="1">
                <a:solidFill>
                  <a:srgbClr val="374151"/>
                </a:solidFill>
                <a:latin typeface="Calibri"/>
                <a:cs typeface="Calibri"/>
              </a:rPr>
              <a:t>deve</a:t>
            </a:r>
            <a:r>
              <a:rPr lang="en-US">
                <a:solidFill>
                  <a:srgbClr val="374151"/>
                </a:solidFill>
                <a:latin typeface="Calibri"/>
                <a:cs typeface="Calibri"/>
              </a:rPr>
              <a:t> ser </a:t>
            </a:r>
            <a:r>
              <a:rPr lang="en-US" err="1">
                <a:solidFill>
                  <a:srgbClr val="374151"/>
                </a:solidFill>
                <a:latin typeface="Calibri"/>
                <a:cs typeface="Calibri"/>
              </a:rPr>
              <a:t>justa</a:t>
            </a:r>
            <a:r>
              <a:rPr lang="en-US">
                <a:solidFill>
                  <a:srgbClr val="374151"/>
                </a:solidFill>
                <a:latin typeface="Calibri"/>
                <a:cs typeface="Calibri"/>
              </a:rPr>
              <a:t> e </a:t>
            </a:r>
            <a:r>
              <a:rPr lang="en-US" err="1">
                <a:solidFill>
                  <a:srgbClr val="374151"/>
                </a:solidFill>
                <a:latin typeface="Calibri"/>
                <a:cs typeface="Calibri"/>
              </a:rPr>
              <a:t>respeitar</a:t>
            </a:r>
            <a:r>
              <a:rPr lang="en-US">
                <a:solidFill>
                  <a:srgbClr val="374151"/>
                </a:solidFill>
                <a:latin typeface="Calibri"/>
                <a:cs typeface="Calibri"/>
              </a:rPr>
              <a:t> </a:t>
            </a:r>
            <a:r>
              <a:rPr lang="en-US" err="1">
                <a:solidFill>
                  <a:srgbClr val="374151"/>
                </a:solidFill>
                <a:latin typeface="Calibri"/>
                <a:cs typeface="Calibri"/>
              </a:rPr>
              <a:t>essas</a:t>
            </a:r>
            <a:r>
              <a:rPr lang="en-US">
                <a:solidFill>
                  <a:srgbClr val="374151"/>
                </a:solidFill>
                <a:latin typeface="Calibri"/>
                <a:cs typeface="Calibri"/>
              </a:rPr>
              <a:t> </a:t>
            </a:r>
            <a:r>
              <a:rPr lang="en-US" err="1">
                <a:solidFill>
                  <a:srgbClr val="374151"/>
                </a:solidFill>
                <a:latin typeface="Calibri"/>
                <a:cs typeface="Calibri"/>
              </a:rPr>
              <a:t>diferenças</a:t>
            </a:r>
            <a:r>
              <a:rPr lang="en-US">
                <a:solidFill>
                  <a:srgbClr val="374151"/>
                </a:solidFill>
                <a:latin typeface="Calibri"/>
                <a:cs typeface="Calibri"/>
              </a:rPr>
              <a:t>.</a:t>
            </a:r>
            <a:endParaRPr lang="en-US">
              <a:latin typeface="Calibri"/>
              <a:cs typeface="Calibri"/>
            </a:endParaRPr>
          </a:p>
        </p:txBody>
      </p:sp>
    </p:spTree>
    <p:extLst>
      <p:ext uri="{BB962C8B-B14F-4D97-AF65-F5344CB8AC3E}">
        <p14:creationId xmlns:p14="http://schemas.microsoft.com/office/powerpoint/2010/main" val="3858190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2"/>
          <a:stretch>
            <a:fillRect/>
          </a:stretch>
        </p:blipFill>
        <p:spPr>
          <a:xfrm>
            <a:off x="1883" y="-2390"/>
            <a:ext cx="12188234" cy="6862783"/>
          </a:xfrm>
          <a:prstGeom prst="rect">
            <a:avLst/>
          </a:prstGeom>
        </p:spPr>
      </p:pic>
      <p:sp>
        <p:nvSpPr>
          <p:cNvPr id="3" name="CaixaDeTexto 2">
            <a:extLst>
              <a:ext uri="{FF2B5EF4-FFF2-40B4-BE49-F238E27FC236}">
                <a16:creationId xmlns:a16="http://schemas.microsoft.com/office/drawing/2014/main" id="{AB767A4B-A5B1-C224-2342-D025B2237AD5}"/>
              </a:ext>
            </a:extLst>
          </p:cNvPr>
          <p:cNvSpPr txBox="1"/>
          <p:nvPr/>
        </p:nvSpPr>
        <p:spPr>
          <a:xfrm>
            <a:off x="3796968" y="980252"/>
            <a:ext cx="378960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600" b="1"/>
              <a:t>Questionário final.</a:t>
            </a:r>
            <a:endParaRPr lang="pt-BR" sz="3600" b="1">
              <a:ea typeface="Calibri"/>
              <a:cs typeface="Calibri"/>
            </a:endParaRPr>
          </a:p>
        </p:txBody>
      </p:sp>
      <p:sp>
        <p:nvSpPr>
          <p:cNvPr id="2" name="CaixaDeTexto 1">
            <a:extLst>
              <a:ext uri="{FF2B5EF4-FFF2-40B4-BE49-F238E27FC236}">
                <a16:creationId xmlns:a16="http://schemas.microsoft.com/office/drawing/2014/main" id="{7DC33218-484A-2454-2486-B63B2AB11EA6}"/>
              </a:ext>
            </a:extLst>
          </p:cNvPr>
          <p:cNvSpPr txBox="1"/>
          <p:nvPr/>
        </p:nvSpPr>
        <p:spPr>
          <a:xfrm>
            <a:off x="589157" y="2094571"/>
            <a:ext cx="10846418"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200">
                <a:solidFill>
                  <a:srgbClr val="444444"/>
                </a:solidFill>
                <a:latin typeface="Calibri"/>
                <a:ea typeface="Open Sans"/>
                <a:cs typeface="Open Sans"/>
              </a:rPr>
              <a:t>01) Garganta </a:t>
            </a:r>
            <a:r>
              <a:rPr lang="en-US" sz="1200" err="1">
                <a:solidFill>
                  <a:srgbClr val="444444"/>
                </a:solidFill>
                <a:latin typeface="Calibri"/>
                <a:ea typeface="Open Sans"/>
                <a:cs typeface="Open Sans"/>
              </a:rPr>
              <a:t>anunciou</a:t>
            </a:r>
            <a:r>
              <a:rPr lang="en-US" sz="1200">
                <a:solidFill>
                  <a:srgbClr val="444444"/>
                </a:solidFill>
                <a:latin typeface="Calibri"/>
                <a:ea typeface="Open Sans"/>
                <a:cs typeface="Open Sans"/>
              </a:rPr>
              <a:t> para </a:t>
            </a:r>
            <a:r>
              <a:rPr lang="en-US" sz="1200" err="1">
                <a:solidFill>
                  <a:srgbClr val="444444"/>
                </a:solidFill>
                <a:latin typeface="Calibri"/>
                <a:ea typeface="Open Sans"/>
                <a:cs typeface="Open Sans"/>
              </a:rPr>
              <a:t>os</a:t>
            </a:r>
            <a:r>
              <a:rPr lang="en-US" sz="1200">
                <a:solidFill>
                  <a:srgbClr val="444444"/>
                </a:solidFill>
                <a:latin typeface="Calibri"/>
                <a:ea typeface="Open Sans"/>
                <a:cs typeface="Open Sans"/>
              </a:rPr>
              <a:t> </a:t>
            </a:r>
            <a:r>
              <a:rPr lang="en-US" sz="1200" err="1">
                <a:solidFill>
                  <a:srgbClr val="444444"/>
                </a:solidFill>
                <a:latin typeface="Calibri"/>
                <a:ea typeface="Open Sans"/>
                <a:cs typeface="Open Sans"/>
              </a:rPr>
              <a:t>bichos</a:t>
            </a:r>
            <a:r>
              <a:rPr lang="en-US" sz="1200">
                <a:solidFill>
                  <a:srgbClr val="444444"/>
                </a:solidFill>
                <a:latin typeface="Calibri"/>
                <a:ea typeface="Open Sans"/>
                <a:cs typeface="Open Sans"/>
              </a:rPr>
              <a:t> que a </a:t>
            </a:r>
            <a:r>
              <a:rPr lang="en-US" sz="1200" err="1">
                <a:solidFill>
                  <a:srgbClr val="444444"/>
                </a:solidFill>
                <a:latin typeface="Calibri"/>
                <a:ea typeface="Open Sans"/>
                <a:cs typeface="Open Sans"/>
              </a:rPr>
              <a:t>canção</a:t>
            </a:r>
            <a:r>
              <a:rPr lang="en-US" sz="1200">
                <a:solidFill>
                  <a:srgbClr val="444444"/>
                </a:solidFill>
                <a:latin typeface="Calibri"/>
                <a:ea typeface="Open Sans"/>
                <a:cs typeface="Open Sans"/>
              </a:rPr>
              <a:t> “</a:t>
            </a:r>
            <a:r>
              <a:rPr lang="en-US" sz="1200" err="1">
                <a:solidFill>
                  <a:srgbClr val="444444"/>
                </a:solidFill>
                <a:latin typeface="Calibri"/>
                <a:ea typeface="Open Sans"/>
                <a:cs typeface="Open Sans"/>
              </a:rPr>
              <a:t>Bichos</a:t>
            </a:r>
            <a:r>
              <a:rPr lang="en-US" sz="1200">
                <a:solidFill>
                  <a:srgbClr val="444444"/>
                </a:solidFill>
                <a:latin typeface="Calibri"/>
                <a:ea typeface="Open Sans"/>
                <a:cs typeface="Open Sans"/>
              </a:rPr>
              <a:t> da </a:t>
            </a:r>
            <a:r>
              <a:rPr lang="en-US" sz="1200" err="1">
                <a:solidFill>
                  <a:srgbClr val="444444"/>
                </a:solidFill>
                <a:latin typeface="Calibri"/>
                <a:ea typeface="Open Sans"/>
                <a:cs typeface="Open Sans"/>
              </a:rPr>
              <a:t>Inglaterra</a:t>
            </a:r>
            <a:r>
              <a:rPr lang="en-US" sz="1200">
                <a:solidFill>
                  <a:srgbClr val="444444"/>
                </a:solidFill>
                <a:latin typeface="Calibri"/>
                <a:ea typeface="Open Sans"/>
                <a:cs typeface="Open Sans"/>
              </a:rPr>
              <a:t>” </a:t>
            </a:r>
            <a:r>
              <a:rPr lang="en-US" sz="1200" err="1">
                <a:solidFill>
                  <a:srgbClr val="444444"/>
                </a:solidFill>
                <a:latin typeface="Calibri"/>
                <a:ea typeface="Open Sans"/>
                <a:cs typeface="Open Sans"/>
              </a:rPr>
              <a:t>havia</a:t>
            </a:r>
            <a:r>
              <a:rPr lang="en-US" sz="1200">
                <a:solidFill>
                  <a:srgbClr val="444444"/>
                </a:solidFill>
                <a:latin typeface="Calibri"/>
                <a:ea typeface="Open Sans"/>
                <a:cs typeface="Open Sans"/>
              </a:rPr>
              <a:t> </a:t>
            </a:r>
            <a:r>
              <a:rPr lang="en-US" sz="1200" err="1">
                <a:solidFill>
                  <a:srgbClr val="444444"/>
                </a:solidFill>
                <a:latin typeface="Calibri"/>
                <a:ea typeface="Open Sans"/>
                <a:cs typeface="Open Sans"/>
              </a:rPr>
              <a:t>sido</a:t>
            </a:r>
            <a:r>
              <a:rPr lang="en-US" sz="1200">
                <a:solidFill>
                  <a:srgbClr val="444444"/>
                </a:solidFill>
                <a:latin typeface="Calibri"/>
                <a:ea typeface="Open Sans"/>
                <a:cs typeface="Open Sans"/>
              </a:rPr>
              <a:t> </a:t>
            </a:r>
            <a:r>
              <a:rPr lang="en-US" sz="1200" err="1">
                <a:solidFill>
                  <a:srgbClr val="444444"/>
                </a:solidFill>
                <a:latin typeface="Calibri"/>
                <a:ea typeface="Open Sans"/>
                <a:cs typeface="Open Sans"/>
              </a:rPr>
              <a:t>abolida</a:t>
            </a:r>
            <a:r>
              <a:rPr lang="en-US" sz="1200">
                <a:solidFill>
                  <a:srgbClr val="444444"/>
                </a:solidFill>
                <a:latin typeface="Calibri"/>
                <a:ea typeface="Open Sans"/>
                <a:cs typeface="Open Sans"/>
              </a:rPr>
              <a:t> e que </a:t>
            </a:r>
            <a:r>
              <a:rPr lang="en-US" sz="1200" err="1">
                <a:solidFill>
                  <a:srgbClr val="444444"/>
                </a:solidFill>
                <a:latin typeface="Calibri"/>
                <a:ea typeface="Open Sans"/>
                <a:cs typeface="Open Sans"/>
              </a:rPr>
              <a:t>será</a:t>
            </a:r>
            <a:r>
              <a:rPr lang="en-US" sz="1200">
                <a:solidFill>
                  <a:srgbClr val="444444"/>
                </a:solidFill>
                <a:latin typeface="Calibri"/>
                <a:ea typeface="Open Sans"/>
                <a:cs typeface="Open Sans"/>
              </a:rPr>
              <a:t> </a:t>
            </a:r>
            <a:r>
              <a:rPr lang="en-US" sz="1200" err="1">
                <a:solidFill>
                  <a:srgbClr val="444444"/>
                </a:solidFill>
                <a:latin typeface="Calibri"/>
                <a:ea typeface="Open Sans"/>
                <a:cs typeface="Open Sans"/>
              </a:rPr>
              <a:t>proibido</a:t>
            </a:r>
            <a:r>
              <a:rPr lang="en-US" sz="1200">
                <a:solidFill>
                  <a:srgbClr val="444444"/>
                </a:solidFill>
                <a:latin typeface="Calibri"/>
                <a:ea typeface="Open Sans"/>
                <a:cs typeface="Open Sans"/>
              </a:rPr>
              <a:t> </a:t>
            </a:r>
            <a:r>
              <a:rPr lang="en-US" sz="1200" err="1">
                <a:solidFill>
                  <a:srgbClr val="444444"/>
                </a:solidFill>
                <a:latin typeface="Calibri"/>
                <a:ea typeface="Open Sans"/>
                <a:cs typeface="Open Sans"/>
              </a:rPr>
              <a:t>cantá</a:t>
            </a:r>
            <a:r>
              <a:rPr lang="en-US" sz="1200">
                <a:solidFill>
                  <a:srgbClr val="444444"/>
                </a:solidFill>
                <a:latin typeface="Calibri"/>
                <a:ea typeface="Open Sans"/>
                <a:cs typeface="Open Sans"/>
              </a:rPr>
              <a:t>-la. Quais </a:t>
            </a:r>
            <a:r>
              <a:rPr lang="en-US" sz="1200" err="1">
                <a:solidFill>
                  <a:srgbClr val="444444"/>
                </a:solidFill>
                <a:latin typeface="Calibri"/>
                <a:ea typeface="Open Sans"/>
                <a:cs typeface="Open Sans"/>
              </a:rPr>
              <a:t>foram</a:t>
            </a:r>
            <a:r>
              <a:rPr lang="en-US" sz="1200">
                <a:solidFill>
                  <a:srgbClr val="444444"/>
                </a:solidFill>
                <a:latin typeface="Calibri"/>
                <a:ea typeface="Open Sans"/>
                <a:cs typeface="Open Sans"/>
              </a:rPr>
              <a:t> </a:t>
            </a:r>
            <a:r>
              <a:rPr lang="en-US" sz="1200" err="1">
                <a:solidFill>
                  <a:srgbClr val="444444"/>
                </a:solidFill>
                <a:latin typeface="Calibri"/>
                <a:ea typeface="Open Sans"/>
                <a:cs typeface="Open Sans"/>
              </a:rPr>
              <a:t>os</a:t>
            </a:r>
            <a:r>
              <a:rPr lang="en-US" sz="1200">
                <a:solidFill>
                  <a:srgbClr val="444444"/>
                </a:solidFill>
                <a:latin typeface="Calibri"/>
                <a:ea typeface="Open Sans"/>
                <a:cs typeface="Open Sans"/>
              </a:rPr>
              <a:t> </a:t>
            </a:r>
            <a:r>
              <a:rPr lang="en-US" sz="1200" err="1">
                <a:solidFill>
                  <a:srgbClr val="444444"/>
                </a:solidFill>
                <a:latin typeface="Calibri"/>
                <a:ea typeface="Open Sans"/>
                <a:cs typeface="Open Sans"/>
              </a:rPr>
              <a:t>argumentos</a:t>
            </a:r>
            <a:r>
              <a:rPr lang="en-US" sz="1200">
                <a:solidFill>
                  <a:srgbClr val="444444"/>
                </a:solidFill>
                <a:latin typeface="Calibri"/>
                <a:ea typeface="Open Sans"/>
                <a:cs typeface="Open Sans"/>
              </a:rPr>
              <a:t> que o </a:t>
            </a:r>
            <a:r>
              <a:rPr lang="en-US" sz="1200" err="1">
                <a:solidFill>
                  <a:srgbClr val="444444"/>
                </a:solidFill>
                <a:latin typeface="Calibri"/>
                <a:ea typeface="Open Sans"/>
                <a:cs typeface="Open Sans"/>
              </a:rPr>
              <a:t>porco</a:t>
            </a:r>
            <a:r>
              <a:rPr lang="en-US" sz="1200">
                <a:solidFill>
                  <a:srgbClr val="444444"/>
                </a:solidFill>
                <a:latin typeface="Calibri"/>
                <a:ea typeface="Open Sans"/>
                <a:cs typeface="Open Sans"/>
              </a:rPr>
              <a:t> </a:t>
            </a:r>
            <a:r>
              <a:rPr lang="en-US" sz="1200" err="1">
                <a:solidFill>
                  <a:srgbClr val="444444"/>
                </a:solidFill>
                <a:latin typeface="Calibri"/>
                <a:ea typeface="Open Sans"/>
                <a:cs typeface="Open Sans"/>
              </a:rPr>
              <a:t>utilizou</a:t>
            </a:r>
            <a:r>
              <a:rPr lang="en-US" sz="1200">
                <a:solidFill>
                  <a:srgbClr val="444444"/>
                </a:solidFill>
                <a:latin typeface="Calibri"/>
                <a:ea typeface="Open Sans"/>
                <a:cs typeface="Open Sans"/>
              </a:rPr>
              <a:t> para </a:t>
            </a:r>
            <a:r>
              <a:rPr lang="en-US" sz="1200" err="1">
                <a:solidFill>
                  <a:srgbClr val="444444"/>
                </a:solidFill>
                <a:latin typeface="Calibri"/>
                <a:ea typeface="Open Sans"/>
                <a:cs typeface="Open Sans"/>
              </a:rPr>
              <a:t>convencer</a:t>
            </a:r>
            <a:r>
              <a:rPr lang="en-US" sz="1200">
                <a:solidFill>
                  <a:srgbClr val="444444"/>
                </a:solidFill>
                <a:latin typeface="Calibri"/>
                <a:ea typeface="Open Sans"/>
                <a:cs typeface="Open Sans"/>
              </a:rPr>
              <a:t> </a:t>
            </a:r>
            <a:r>
              <a:rPr lang="en-US" sz="1200" err="1">
                <a:solidFill>
                  <a:srgbClr val="444444"/>
                </a:solidFill>
                <a:latin typeface="Calibri"/>
                <a:ea typeface="Open Sans"/>
                <a:cs typeface="Open Sans"/>
              </a:rPr>
              <a:t>os</a:t>
            </a:r>
            <a:r>
              <a:rPr lang="en-US" sz="1200">
                <a:solidFill>
                  <a:srgbClr val="444444"/>
                </a:solidFill>
                <a:latin typeface="Calibri"/>
                <a:ea typeface="Open Sans"/>
                <a:cs typeface="Open Sans"/>
              </a:rPr>
              <a:t> </a:t>
            </a:r>
            <a:r>
              <a:rPr lang="en-US" sz="1200" err="1">
                <a:solidFill>
                  <a:srgbClr val="444444"/>
                </a:solidFill>
                <a:latin typeface="Calibri"/>
                <a:ea typeface="Open Sans"/>
                <a:cs typeface="Open Sans"/>
              </a:rPr>
              <a:t>animais</a:t>
            </a:r>
            <a:r>
              <a:rPr lang="en-US" sz="1200">
                <a:solidFill>
                  <a:srgbClr val="444444"/>
                </a:solidFill>
                <a:latin typeface="Calibri"/>
                <a:ea typeface="Open Sans"/>
                <a:cs typeface="Open Sans"/>
              </a:rPr>
              <a:t>?</a:t>
            </a:r>
            <a:endParaRPr lang="pt-BR" sz="1200">
              <a:ea typeface="Calibri"/>
              <a:cs typeface="Calibri"/>
            </a:endParaRPr>
          </a:p>
          <a:p>
            <a:endParaRPr lang="en-US" sz="1200">
              <a:solidFill>
                <a:srgbClr val="444444"/>
              </a:solidFill>
              <a:latin typeface="Calibri"/>
              <a:ea typeface="Open Sans"/>
              <a:cs typeface="Open Sans"/>
            </a:endParaRPr>
          </a:p>
          <a:p>
            <a:pPr algn="just"/>
            <a:r>
              <a:rPr lang="en-US" sz="1200">
                <a:solidFill>
                  <a:srgbClr val="444444"/>
                </a:solidFill>
                <a:ea typeface="+mn-lt"/>
                <a:cs typeface="+mn-lt"/>
              </a:rPr>
              <a:t>02) </a:t>
            </a:r>
            <a:r>
              <a:rPr lang="en-US" sz="1200" err="1">
                <a:solidFill>
                  <a:srgbClr val="444444"/>
                </a:solidFill>
                <a:ea typeface="+mn-lt"/>
                <a:cs typeface="+mn-lt"/>
              </a:rPr>
              <a:t>Explique</a:t>
            </a:r>
            <a:r>
              <a:rPr lang="en-US" sz="1200">
                <a:solidFill>
                  <a:srgbClr val="444444"/>
                </a:solidFill>
                <a:ea typeface="+mn-lt"/>
                <a:cs typeface="+mn-lt"/>
              </a:rPr>
              <a:t> a </a:t>
            </a:r>
            <a:r>
              <a:rPr lang="en-US" sz="1200" err="1">
                <a:solidFill>
                  <a:srgbClr val="444444"/>
                </a:solidFill>
                <a:ea typeface="+mn-lt"/>
                <a:cs typeface="+mn-lt"/>
              </a:rPr>
              <a:t>seguinte</a:t>
            </a:r>
            <a:r>
              <a:rPr lang="en-US" sz="1200">
                <a:solidFill>
                  <a:srgbClr val="444444"/>
                </a:solidFill>
                <a:ea typeface="+mn-lt"/>
                <a:cs typeface="+mn-lt"/>
              </a:rPr>
              <a:t> </a:t>
            </a:r>
            <a:r>
              <a:rPr lang="en-US" sz="1200" err="1">
                <a:solidFill>
                  <a:srgbClr val="444444"/>
                </a:solidFill>
                <a:ea typeface="+mn-lt"/>
                <a:cs typeface="+mn-lt"/>
              </a:rPr>
              <a:t>frase</a:t>
            </a:r>
            <a:r>
              <a:rPr lang="en-US" sz="1200">
                <a:solidFill>
                  <a:srgbClr val="444444"/>
                </a:solidFill>
                <a:ea typeface="+mn-lt"/>
                <a:cs typeface="+mn-lt"/>
              </a:rPr>
              <a:t> de </a:t>
            </a:r>
            <a:r>
              <a:rPr lang="en-US" sz="1200" err="1">
                <a:solidFill>
                  <a:srgbClr val="444444"/>
                </a:solidFill>
                <a:ea typeface="+mn-lt"/>
                <a:cs typeface="+mn-lt"/>
              </a:rPr>
              <a:t>acordo</a:t>
            </a:r>
            <a:r>
              <a:rPr lang="en-US" sz="1200">
                <a:solidFill>
                  <a:srgbClr val="444444"/>
                </a:solidFill>
                <a:ea typeface="+mn-lt"/>
                <a:cs typeface="+mn-lt"/>
              </a:rPr>
              <a:t> com o </a:t>
            </a:r>
            <a:r>
              <a:rPr lang="en-US" sz="1200" err="1">
                <a:solidFill>
                  <a:srgbClr val="444444"/>
                </a:solidFill>
                <a:ea typeface="+mn-lt"/>
                <a:cs typeface="+mn-lt"/>
              </a:rPr>
              <a:t>contexto</a:t>
            </a:r>
            <a:r>
              <a:rPr lang="en-US" sz="1200">
                <a:solidFill>
                  <a:srgbClr val="444444"/>
                </a:solidFill>
                <a:ea typeface="+mn-lt"/>
                <a:cs typeface="+mn-lt"/>
              </a:rPr>
              <a:t> da </a:t>
            </a:r>
            <a:r>
              <a:rPr lang="en-US" sz="1200" err="1">
                <a:solidFill>
                  <a:srgbClr val="444444"/>
                </a:solidFill>
                <a:ea typeface="+mn-lt"/>
                <a:cs typeface="+mn-lt"/>
              </a:rPr>
              <a:t>história</a:t>
            </a:r>
            <a:r>
              <a:rPr lang="en-US" sz="1200">
                <a:solidFill>
                  <a:srgbClr val="444444"/>
                </a:solidFill>
                <a:ea typeface="+mn-lt"/>
                <a:cs typeface="+mn-lt"/>
              </a:rPr>
              <a:t>:</a:t>
            </a:r>
            <a:endParaRPr lang="en-US" sz="1200">
              <a:ea typeface="Calibri"/>
              <a:cs typeface="Calibri"/>
            </a:endParaRPr>
          </a:p>
          <a:p>
            <a:pPr algn="just"/>
            <a:r>
              <a:rPr lang="en-US" sz="1200">
                <a:solidFill>
                  <a:srgbClr val="444444"/>
                </a:solidFill>
                <a:ea typeface="+mn-lt"/>
                <a:cs typeface="+mn-lt"/>
              </a:rPr>
              <a:t>“As </a:t>
            </a:r>
            <a:r>
              <a:rPr lang="en-US" sz="1200" err="1">
                <a:solidFill>
                  <a:srgbClr val="444444"/>
                </a:solidFill>
                <a:ea typeface="+mn-lt"/>
                <a:cs typeface="+mn-lt"/>
              </a:rPr>
              <a:t>criaturas</a:t>
            </a:r>
            <a:r>
              <a:rPr lang="en-US" sz="1200">
                <a:solidFill>
                  <a:srgbClr val="444444"/>
                </a:solidFill>
                <a:ea typeface="+mn-lt"/>
                <a:cs typeface="+mn-lt"/>
              </a:rPr>
              <a:t> de fora </a:t>
            </a:r>
            <a:r>
              <a:rPr lang="en-US" sz="1200" err="1">
                <a:solidFill>
                  <a:srgbClr val="444444"/>
                </a:solidFill>
                <a:ea typeface="+mn-lt"/>
                <a:cs typeface="+mn-lt"/>
              </a:rPr>
              <a:t>olhavam</a:t>
            </a:r>
            <a:r>
              <a:rPr lang="en-US" sz="1200">
                <a:solidFill>
                  <a:srgbClr val="444444"/>
                </a:solidFill>
                <a:ea typeface="+mn-lt"/>
                <a:cs typeface="+mn-lt"/>
              </a:rPr>
              <a:t> de um </a:t>
            </a:r>
            <a:r>
              <a:rPr lang="en-US" sz="1200" err="1">
                <a:solidFill>
                  <a:srgbClr val="444444"/>
                </a:solidFill>
                <a:ea typeface="+mn-lt"/>
                <a:cs typeface="+mn-lt"/>
              </a:rPr>
              <a:t>porco</a:t>
            </a:r>
            <a:r>
              <a:rPr lang="en-US" sz="1200">
                <a:solidFill>
                  <a:srgbClr val="444444"/>
                </a:solidFill>
                <a:ea typeface="+mn-lt"/>
                <a:cs typeface="+mn-lt"/>
              </a:rPr>
              <a:t> para um </a:t>
            </a:r>
            <a:r>
              <a:rPr lang="en-US" sz="1200" err="1">
                <a:solidFill>
                  <a:srgbClr val="444444"/>
                </a:solidFill>
                <a:ea typeface="+mn-lt"/>
                <a:cs typeface="+mn-lt"/>
              </a:rPr>
              <a:t>homem</a:t>
            </a:r>
            <a:r>
              <a:rPr lang="en-US" sz="1200">
                <a:solidFill>
                  <a:srgbClr val="444444"/>
                </a:solidFill>
                <a:ea typeface="+mn-lt"/>
                <a:cs typeface="+mn-lt"/>
              </a:rPr>
              <a:t>, de um </a:t>
            </a:r>
            <a:r>
              <a:rPr lang="en-US" sz="1200" err="1">
                <a:solidFill>
                  <a:srgbClr val="444444"/>
                </a:solidFill>
                <a:ea typeface="+mn-lt"/>
                <a:cs typeface="+mn-lt"/>
              </a:rPr>
              <a:t>homem</a:t>
            </a:r>
            <a:r>
              <a:rPr lang="en-US" sz="1200">
                <a:solidFill>
                  <a:srgbClr val="444444"/>
                </a:solidFill>
                <a:ea typeface="+mn-lt"/>
                <a:cs typeface="+mn-lt"/>
              </a:rPr>
              <a:t> para um </a:t>
            </a:r>
            <a:r>
              <a:rPr lang="en-US" sz="1200" err="1">
                <a:solidFill>
                  <a:srgbClr val="444444"/>
                </a:solidFill>
                <a:ea typeface="+mn-lt"/>
                <a:cs typeface="+mn-lt"/>
              </a:rPr>
              <a:t>porco</a:t>
            </a:r>
            <a:r>
              <a:rPr lang="en-US" sz="1200">
                <a:solidFill>
                  <a:srgbClr val="444444"/>
                </a:solidFill>
                <a:ea typeface="+mn-lt"/>
                <a:cs typeface="+mn-lt"/>
              </a:rPr>
              <a:t> e </a:t>
            </a:r>
            <a:r>
              <a:rPr lang="en-US" sz="1200" err="1">
                <a:solidFill>
                  <a:srgbClr val="444444"/>
                </a:solidFill>
                <a:ea typeface="+mn-lt"/>
                <a:cs typeface="+mn-lt"/>
              </a:rPr>
              <a:t>deu</a:t>
            </a:r>
            <a:r>
              <a:rPr lang="en-US" sz="1200">
                <a:solidFill>
                  <a:srgbClr val="444444"/>
                </a:solidFill>
                <a:ea typeface="+mn-lt"/>
                <a:cs typeface="+mn-lt"/>
              </a:rPr>
              <a:t> um </a:t>
            </a:r>
            <a:r>
              <a:rPr lang="en-US" sz="1200" err="1">
                <a:solidFill>
                  <a:srgbClr val="444444"/>
                </a:solidFill>
                <a:ea typeface="+mn-lt"/>
                <a:cs typeface="+mn-lt"/>
              </a:rPr>
              <a:t>porco</a:t>
            </a:r>
            <a:r>
              <a:rPr lang="en-US" sz="1200">
                <a:solidFill>
                  <a:srgbClr val="444444"/>
                </a:solidFill>
                <a:ea typeface="+mn-lt"/>
                <a:cs typeface="+mn-lt"/>
              </a:rPr>
              <a:t> para um </a:t>
            </a:r>
            <a:r>
              <a:rPr lang="en-US" sz="1200" err="1">
                <a:solidFill>
                  <a:srgbClr val="444444"/>
                </a:solidFill>
                <a:ea typeface="+mn-lt"/>
                <a:cs typeface="+mn-lt"/>
              </a:rPr>
              <a:t>homem</a:t>
            </a:r>
            <a:r>
              <a:rPr lang="en-US" sz="1200">
                <a:solidFill>
                  <a:srgbClr val="444444"/>
                </a:solidFill>
                <a:ea typeface="+mn-lt"/>
                <a:cs typeface="+mn-lt"/>
              </a:rPr>
              <a:t> </a:t>
            </a:r>
            <a:r>
              <a:rPr lang="en-US" sz="1200" err="1">
                <a:solidFill>
                  <a:srgbClr val="444444"/>
                </a:solidFill>
                <a:ea typeface="+mn-lt"/>
                <a:cs typeface="+mn-lt"/>
              </a:rPr>
              <a:t>outra</a:t>
            </a:r>
            <a:r>
              <a:rPr lang="en-US" sz="1200">
                <a:solidFill>
                  <a:srgbClr val="444444"/>
                </a:solidFill>
                <a:ea typeface="+mn-lt"/>
                <a:cs typeface="+mn-lt"/>
              </a:rPr>
              <a:t> </a:t>
            </a:r>
            <a:r>
              <a:rPr lang="en-US" sz="1200" err="1">
                <a:solidFill>
                  <a:srgbClr val="444444"/>
                </a:solidFill>
                <a:ea typeface="+mn-lt"/>
                <a:cs typeface="+mn-lt"/>
              </a:rPr>
              <a:t>vez</a:t>
            </a:r>
            <a:r>
              <a:rPr lang="en-US" sz="1200">
                <a:solidFill>
                  <a:srgbClr val="444444"/>
                </a:solidFill>
                <a:ea typeface="+mn-lt"/>
                <a:cs typeface="+mn-lt"/>
              </a:rPr>
              <a:t>, mas </a:t>
            </a:r>
            <a:r>
              <a:rPr lang="en-US" sz="1200" err="1">
                <a:solidFill>
                  <a:srgbClr val="444444"/>
                </a:solidFill>
                <a:ea typeface="+mn-lt"/>
                <a:cs typeface="+mn-lt"/>
              </a:rPr>
              <a:t>já</a:t>
            </a:r>
            <a:r>
              <a:rPr lang="en-US" sz="1200">
                <a:solidFill>
                  <a:srgbClr val="444444"/>
                </a:solidFill>
                <a:ea typeface="+mn-lt"/>
                <a:cs typeface="+mn-lt"/>
              </a:rPr>
              <a:t> era </a:t>
            </a:r>
            <a:r>
              <a:rPr lang="en-US" sz="1200" err="1">
                <a:solidFill>
                  <a:srgbClr val="444444"/>
                </a:solidFill>
                <a:ea typeface="+mn-lt"/>
                <a:cs typeface="+mn-lt"/>
              </a:rPr>
              <a:t>impossível</a:t>
            </a:r>
            <a:r>
              <a:rPr lang="en-US" sz="1200">
                <a:solidFill>
                  <a:srgbClr val="444444"/>
                </a:solidFill>
                <a:ea typeface="+mn-lt"/>
                <a:cs typeface="+mn-lt"/>
              </a:rPr>
              <a:t> </a:t>
            </a:r>
            <a:r>
              <a:rPr lang="en-US" sz="1200" err="1">
                <a:solidFill>
                  <a:srgbClr val="444444"/>
                </a:solidFill>
                <a:ea typeface="+mn-lt"/>
                <a:cs typeface="+mn-lt"/>
              </a:rPr>
              <a:t>distinguir</a:t>
            </a:r>
            <a:r>
              <a:rPr lang="en-US" sz="1200">
                <a:solidFill>
                  <a:srgbClr val="444444"/>
                </a:solidFill>
                <a:ea typeface="+mn-lt"/>
                <a:cs typeface="+mn-lt"/>
              </a:rPr>
              <a:t> </a:t>
            </a:r>
            <a:r>
              <a:rPr lang="en-US" sz="1200" err="1">
                <a:solidFill>
                  <a:srgbClr val="444444"/>
                </a:solidFill>
                <a:ea typeface="+mn-lt"/>
                <a:cs typeface="+mn-lt"/>
              </a:rPr>
              <a:t>quem</a:t>
            </a:r>
            <a:r>
              <a:rPr lang="en-US" sz="1200">
                <a:solidFill>
                  <a:srgbClr val="444444"/>
                </a:solidFill>
                <a:ea typeface="+mn-lt"/>
                <a:cs typeface="+mn-lt"/>
              </a:rPr>
              <a:t> era </a:t>
            </a:r>
            <a:r>
              <a:rPr lang="en-US" sz="1200" err="1">
                <a:solidFill>
                  <a:srgbClr val="444444"/>
                </a:solidFill>
                <a:ea typeface="+mn-lt"/>
                <a:cs typeface="+mn-lt"/>
              </a:rPr>
              <a:t>homem</a:t>
            </a:r>
            <a:r>
              <a:rPr lang="en-US" sz="1200">
                <a:solidFill>
                  <a:srgbClr val="444444"/>
                </a:solidFill>
                <a:ea typeface="+mn-lt"/>
                <a:cs typeface="+mn-lt"/>
              </a:rPr>
              <a:t>, </a:t>
            </a:r>
            <a:r>
              <a:rPr lang="en-US" sz="1200" err="1">
                <a:solidFill>
                  <a:srgbClr val="444444"/>
                </a:solidFill>
                <a:ea typeface="+mn-lt"/>
                <a:cs typeface="+mn-lt"/>
              </a:rPr>
              <a:t>quem</a:t>
            </a:r>
            <a:r>
              <a:rPr lang="en-US" sz="1200">
                <a:solidFill>
                  <a:srgbClr val="444444"/>
                </a:solidFill>
                <a:ea typeface="+mn-lt"/>
                <a:cs typeface="+mn-lt"/>
              </a:rPr>
              <a:t> era </a:t>
            </a:r>
            <a:r>
              <a:rPr lang="en-US" sz="1200" err="1">
                <a:solidFill>
                  <a:srgbClr val="444444"/>
                </a:solidFill>
                <a:ea typeface="+mn-lt"/>
                <a:cs typeface="+mn-lt"/>
              </a:rPr>
              <a:t>porco</a:t>
            </a:r>
            <a:r>
              <a:rPr lang="en-US" sz="1200">
                <a:solidFill>
                  <a:srgbClr val="444444"/>
                </a:solidFill>
                <a:ea typeface="+mn-lt"/>
                <a:cs typeface="+mn-lt"/>
              </a:rPr>
              <a:t>.”</a:t>
            </a:r>
            <a:endParaRPr lang="en-US" sz="1200">
              <a:solidFill>
                <a:srgbClr val="444444"/>
              </a:solidFill>
              <a:ea typeface="Calibri"/>
              <a:cs typeface="Calibri"/>
            </a:endParaRPr>
          </a:p>
          <a:p>
            <a:pPr algn="just"/>
            <a:endParaRPr lang="en-US" sz="1200">
              <a:solidFill>
                <a:srgbClr val="444444"/>
              </a:solidFill>
              <a:latin typeface="Calibri"/>
              <a:ea typeface="Calibri"/>
              <a:cs typeface="Calibri"/>
            </a:endParaRPr>
          </a:p>
          <a:p>
            <a:pPr algn="just"/>
            <a:r>
              <a:rPr lang="en-US" sz="1200">
                <a:solidFill>
                  <a:srgbClr val="444444"/>
                </a:solidFill>
                <a:ea typeface="+mn-lt"/>
                <a:cs typeface="+mn-lt"/>
              </a:rPr>
              <a:t>03) Napoleão e Bola-de-Neve se </a:t>
            </a:r>
            <a:r>
              <a:rPr lang="en-US" sz="1200" err="1">
                <a:solidFill>
                  <a:srgbClr val="444444"/>
                </a:solidFill>
                <a:ea typeface="+mn-lt"/>
                <a:cs typeface="+mn-lt"/>
              </a:rPr>
              <a:t>tornaram</a:t>
            </a:r>
            <a:r>
              <a:rPr lang="en-US" sz="1200">
                <a:solidFill>
                  <a:srgbClr val="444444"/>
                </a:solidFill>
                <a:ea typeface="+mn-lt"/>
                <a:cs typeface="+mn-lt"/>
              </a:rPr>
              <a:t> </a:t>
            </a:r>
            <a:r>
              <a:rPr lang="en-US" sz="1200" err="1">
                <a:solidFill>
                  <a:srgbClr val="444444"/>
                </a:solidFill>
                <a:ea typeface="+mn-lt"/>
                <a:cs typeface="+mn-lt"/>
              </a:rPr>
              <a:t>os</a:t>
            </a:r>
            <a:r>
              <a:rPr lang="en-US" sz="1200">
                <a:solidFill>
                  <a:srgbClr val="444444"/>
                </a:solidFill>
                <a:ea typeface="+mn-lt"/>
                <a:cs typeface="+mn-lt"/>
              </a:rPr>
              <a:t> </a:t>
            </a:r>
            <a:r>
              <a:rPr lang="en-US" sz="1200" err="1">
                <a:solidFill>
                  <a:srgbClr val="444444"/>
                </a:solidFill>
                <a:ea typeface="+mn-lt"/>
                <a:cs typeface="+mn-lt"/>
              </a:rPr>
              <a:t>administradores</a:t>
            </a:r>
            <a:r>
              <a:rPr lang="en-US" sz="1200">
                <a:solidFill>
                  <a:srgbClr val="444444"/>
                </a:solidFill>
                <a:ea typeface="+mn-lt"/>
                <a:cs typeface="+mn-lt"/>
              </a:rPr>
              <a:t> da Granja dos </a:t>
            </a:r>
            <a:r>
              <a:rPr lang="en-US" sz="1200" err="1">
                <a:solidFill>
                  <a:srgbClr val="444444"/>
                </a:solidFill>
                <a:ea typeface="+mn-lt"/>
                <a:cs typeface="+mn-lt"/>
              </a:rPr>
              <a:t>Bichos</a:t>
            </a:r>
            <a:r>
              <a:rPr lang="en-US" sz="1200">
                <a:solidFill>
                  <a:srgbClr val="444444"/>
                </a:solidFill>
                <a:ea typeface="+mn-lt"/>
                <a:cs typeface="+mn-lt"/>
              </a:rPr>
              <a:t> </a:t>
            </a:r>
            <a:r>
              <a:rPr lang="en-US" sz="1200" err="1">
                <a:solidFill>
                  <a:srgbClr val="444444"/>
                </a:solidFill>
                <a:ea typeface="+mn-lt"/>
                <a:cs typeface="+mn-lt"/>
              </a:rPr>
              <a:t>após</a:t>
            </a:r>
            <a:r>
              <a:rPr lang="en-US" sz="1200">
                <a:solidFill>
                  <a:srgbClr val="444444"/>
                </a:solidFill>
                <a:ea typeface="+mn-lt"/>
                <a:cs typeface="+mn-lt"/>
              </a:rPr>
              <a:t> a </a:t>
            </a:r>
            <a:r>
              <a:rPr lang="en-US" sz="1200" err="1">
                <a:solidFill>
                  <a:srgbClr val="444444"/>
                </a:solidFill>
                <a:ea typeface="+mn-lt"/>
                <a:cs typeface="+mn-lt"/>
              </a:rPr>
              <a:t>revolução</a:t>
            </a:r>
            <a:r>
              <a:rPr lang="en-US" sz="1200">
                <a:solidFill>
                  <a:srgbClr val="444444"/>
                </a:solidFill>
                <a:ea typeface="+mn-lt"/>
                <a:cs typeface="+mn-lt"/>
              </a:rPr>
              <a:t>. Aponte </a:t>
            </a:r>
            <a:r>
              <a:rPr lang="en-US" sz="1200" err="1">
                <a:solidFill>
                  <a:srgbClr val="444444"/>
                </a:solidFill>
                <a:ea typeface="+mn-lt"/>
                <a:cs typeface="+mn-lt"/>
              </a:rPr>
              <a:t>dois</a:t>
            </a:r>
            <a:r>
              <a:rPr lang="en-US" sz="1200">
                <a:solidFill>
                  <a:srgbClr val="444444"/>
                </a:solidFill>
                <a:ea typeface="+mn-lt"/>
                <a:cs typeface="+mn-lt"/>
              </a:rPr>
              <a:t> </a:t>
            </a:r>
            <a:r>
              <a:rPr lang="en-US" sz="1200" err="1">
                <a:solidFill>
                  <a:srgbClr val="444444"/>
                </a:solidFill>
                <a:ea typeface="+mn-lt"/>
                <a:cs typeface="+mn-lt"/>
              </a:rPr>
              <a:t>benefícios</a:t>
            </a:r>
            <a:r>
              <a:rPr lang="en-US" sz="1200">
                <a:solidFill>
                  <a:srgbClr val="444444"/>
                </a:solidFill>
                <a:ea typeface="+mn-lt"/>
                <a:cs typeface="+mn-lt"/>
              </a:rPr>
              <a:t> que </a:t>
            </a:r>
            <a:r>
              <a:rPr lang="en-US" sz="1200" err="1">
                <a:solidFill>
                  <a:srgbClr val="444444"/>
                </a:solidFill>
                <a:ea typeface="+mn-lt"/>
                <a:cs typeface="+mn-lt"/>
              </a:rPr>
              <a:t>ocorreram</a:t>
            </a:r>
            <a:r>
              <a:rPr lang="en-US" sz="1200">
                <a:solidFill>
                  <a:srgbClr val="444444"/>
                </a:solidFill>
                <a:ea typeface="+mn-lt"/>
                <a:cs typeface="+mn-lt"/>
              </a:rPr>
              <a:t> </a:t>
            </a:r>
            <a:r>
              <a:rPr lang="en-US" sz="1200" err="1">
                <a:solidFill>
                  <a:srgbClr val="444444"/>
                </a:solidFill>
                <a:ea typeface="+mn-lt"/>
                <a:cs typeface="+mn-lt"/>
              </a:rPr>
              <a:t>na</a:t>
            </a:r>
            <a:r>
              <a:rPr lang="en-US" sz="1200">
                <a:solidFill>
                  <a:srgbClr val="444444"/>
                </a:solidFill>
                <a:ea typeface="+mn-lt"/>
                <a:cs typeface="+mn-lt"/>
              </a:rPr>
              <a:t> </a:t>
            </a:r>
            <a:r>
              <a:rPr lang="en-US" sz="1200" err="1">
                <a:solidFill>
                  <a:srgbClr val="444444"/>
                </a:solidFill>
                <a:ea typeface="+mn-lt"/>
                <a:cs typeface="+mn-lt"/>
              </a:rPr>
              <a:t>vida</a:t>
            </a:r>
            <a:r>
              <a:rPr lang="en-US" sz="1200">
                <a:solidFill>
                  <a:srgbClr val="444444"/>
                </a:solidFill>
                <a:ea typeface="+mn-lt"/>
                <a:cs typeface="+mn-lt"/>
              </a:rPr>
              <a:t> de </a:t>
            </a:r>
            <a:r>
              <a:rPr lang="en-US" sz="1200" err="1">
                <a:solidFill>
                  <a:srgbClr val="444444"/>
                </a:solidFill>
                <a:ea typeface="+mn-lt"/>
                <a:cs typeface="+mn-lt"/>
              </a:rPr>
              <a:t>todos</a:t>
            </a:r>
            <a:r>
              <a:rPr lang="en-US" sz="1200">
                <a:solidFill>
                  <a:srgbClr val="444444"/>
                </a:solidFill>
                <a:ea typeface="+mn-lt"/>
                <a:cs typeface="+mn-lt"/>
              </a:rPr>
              <a:t> </a:t>
            </a:r>
            <a:r>
              <a:rPr lang="en-US" sz="1200" err="1">
                <a:solidFill>
                  <a:srgbClr val="444444"/>
                </a:solidFill>
                <a:ea typeface="+mn-lt"/>
                <a:cs typeface="+mn-lt"/>
              </a:rPr>
              <a:t>os</a:t>
            </a:r>
            <a:r>
              <a:rPr lang="en-US" sz="1200">
                <a:solidFill>
                  <a:srgbClr val="444444"/>
                </a:solidFill>
                <a:ea typeface="+mn-lt"/>
                <a:cs typeface="+mn-lt"/>
              </a:rPr>
              <a:t> </a:t>
            </a:r>
            <a:r>
              <a:rPr lang="en-US" sz="1200" err="1">
                <a:solidFill>
                  <a:srgbClr val="444444"/>
                </a:solidFill>
                <a:ea typeface="+mn-lt"/>
                <a:cs typeface="+mn-lt"/>
              </a:rPr>
              <a:t>animais</a:t>
            </a:r>
            <a:r>
              <a:rPr lang="en-US" sz="1200">
                <a:solidFill>
                  <a:srgbClr val="444444"/>
                </a:solidFill>
                <a:ea typeface="+mn-lt"/>
                <a:cs typeface="+mn-lt"/>
              </a:rPr>
              <a:t> </a:t>
            </a:r>
            <a:r>
              <a:rPr lang="en-US" sz="1200" err="1">
                <a:solidFill>
                  <a:srgbClr val="444444"/>
                </a:solidFill>
                <a:ea typeface="+mn-lt"/>
                <a:cs typeface="+mn-lt"/>
              </a:rPr>
              <a:t>durante</a:t>
            </a:r>
            <a:r>
              <a:rPr lang="en-US" sz="1200">
                <a:solidFill>
                  <a:srgbClr val="444444"/>
                </a:solidFill>
                <a:ea typeface="+mn-lt"/>
                <a:cs typeface="+mn-lt"/>
              </a:rPr>
              <a:t> a </a:t>
            </a:r>
            <a:r>
              <a:rPr lang="en-US" sz="1200" err="1">
                <a:solidFill>
                  <a:srgbClr val="444444"/>
                </a:solidFill>
                <a:ea typeface="+mn-lt"/>
                <a:cs typeface="+mn-lt"/>
              </a:rPr>
              <a:t>administração</a:t>
            </a:r>
            <a:r>
              <a:rPr lang="en-US" sz="1200">
                <a:solidFill>
                  <a:srgbClr val="444444"/>
                </a:solidFill>
                <a:ea typeface="+mn-lt"/>
                <a:cs typeface="+mn-lt"/>
              </a:rPr>
              <a:t> dos </a:t>
            </a:r>
            <a:r>
              <a:rPr lang="en-US" sz="1200" err="1">
                <a:solidFill>
                  <a:srgbClr val="444444"/>
                </a:solidFill>
                <a:ea typeface="+mn-lt"/>
                <a:cs typeface="+mn-lt"/>
              </a:rPr>
              <a:t>dois</a:t>
            </a:r>
            <a:r>
              <a:rPr lang="en-US" sz="1200">
                <a:solidFill>
                  <a:srgbClr val="444444"/>
                </a:solidFill>
                <a:ea typeface="+mn-lt"/>
                <a:cs typeface="+mn-lt"/>
              </a:rPr>
              <a:t> </a:t>
            </a:r>
            <a:r>
              <a:rPr lang="en-US" sz="1200" err="1">
                <a:solidFill>
                  <a:srgbClr val="444444"/>
                </a:solidFill>
                <a:ea typeface="+mn-lt"/>
                <a:cs typeface="+mn-lt"/>
              </a:rPr>
              <a:t>porcos</a:t>
            </a:r>
            <a:r>
              <a:rPr lang="en-US" sz="1200">
                <a:solidFill>
                  <a:srgbClr val="444444"/>
                </a:solidFill>
                <a:ea typeface="+mn-lt"/>
                <a:cs typeface="+mn-lt"/>
              </a:rPr>
              <a:t>.</a:t>
            </a:r>
            <a:endParaRPr lang="en-US" sz="1200">
              <a:ea typeface="Calibri"/>
              <a:cs typeface="Calibri"/>
            </a:endParaRPr>
          </a:p>
          <a:p>
            <a:pPr algn="just"/>
            <a:endParaRPr lang="en-US" sz="1200">
              <a:solidFill>
                <a:srgbClr val="444444"/>
              </a:solidFill>
              <a:ea typeface="Calibri"/>
              <a:cs typeface="Calibri"/>
            </a:endParaRPr>
          </a:p>
          <a:p>
            <a:pPr algn="just"/>
            <a:r>
              <a:rPr lang="en-US" sz="1200">
                <a:solidFill>
                  <a:srgbClr val="444444"/>
                </a:solidFill>
                <a:ea typeface="+mn-lt"/>
                <a:cs typeface="+mn-lt"/>
              </a:rPr>
              <a:t>04) </a:t>
            </a:r>
            <a:r>
              <a:rPr lang="en-US" sz="1200" err="1">
                <a:solidFill>
                  <a:srgbClr val="444444"/>
                </a:solidFill>
                <a:ea typeface="+mn-lt"/>
                <a:cs typeface="+mn-lt"/>
              </a:rPr>
              <a:t>Explique</a:t>
            </a:r>
            <a:r>
              <a:rPr lang="en-US" sz="1200">
                <a:solidFill>
                  <a:srgbClr val="444444"/>
                </a:solidFill>
                <a:ea typeface="+mn-lt"/>
                <a:cs typeface="+mn-lt"/>
              </a:rPr>
              <a:t> a </a:t>
            </a:r>
            <a:r>
              <a:rPr lang="en-US" sz="1200" err="1">
                <a:solidFill>
                  <a:srgbClr val="444444"/>
                </a:solidFill>
                <a:ea typeface="+mn-lt"/>
                <a:cs typeface="+mn-lt"/>
              </a:rPr>
              <a:t>seguinte</a:t>
            </a:r>
            <a:r>
              <a:rPr lang="en-US" sz="1200">
                <a:solidFill>
                  <a:srgbClr val="444444"/>
                </a:solidFill>
                <a:ea typeface="+mn-lt"/>
                <a:cs typeface="+mn-lt"/>
              </a:rPr>
              <a:t> </a:t>
            </a:r>
            <a:r>
              <a:rPr lang="en-US" sz="1200" err="1">
                <a:solidFill>
                  <a:srgbClr val="444444"/>
                </a:solidFill>
                <a:ea typeface="+mn-lt"/>
                <a:cs typeface="+mn-lt"/>
              </a:rPr>
              <a:t>frase</a:t>
            </a:r>
            <a:r>
              <a:rPr lang="en-US" sz="1200">
                <a:solidFill>
                  <a:srgbClr val="444444"/>
                </a:solidFill>
                <a:ea typeface="+mn-lt"/>
                <a:cs typeface="+mn-lt"/>
              </a:rPr>
              <a:t> de </a:t>
            </a:r>
            <a:r>
              <a:rPr lang="en-US" sz="1200" err="1">
                <a:solidFill>
                  <a:srgbClr val="444444"/>
                </a:solidFill>
                <a:ea typeface="+mn-lt"/>
                <a:cs typeface="+mn-lt"/>
              </a:rPr>
              <a:t>acordo</a:t>
            </a:r>
            <a:r>
              <a:rPr lang="en-US" sz="1200">
                <a:solidFill>
                  <a:srgbClr val="444444"/>
                </a:solidFill>
                <a:ea typeface="+mn-lt"/>
                <a:cs typeface="+mn-lt"/>
              </a:rPr>
              <a:t> com o </a:t>
            </a:r>
            <a:r>
              <a:rPr lang="en-US" sz="1200" err="1">
                <a:solidFill>
                  <a:srgbClr val="444444"/>
                </a:solidFill>
                <a:ea typeface="+mn-lt"/>
                <a:cs typeface="+mn-lt"/>
              </a:rPr>
              <a:t>contexto</a:t>
            </a:r>
            <a:r>
              <a:rPr lang="en-US" sz="1200">
                <a:solidFill>
                  <a:srgbClr val="444444"/>
                </a:solidFill>
                <a:ea typeface="+mn-lt"/>
                <a:cs typeface="+mn-lt"/>
              </a:rPr>
              <a:t> da </a:t>
            </a:r>
            <a:r>
              <a:rPr lang="en-US" sz="1200" err="1">
                <a:solidFill>
                  <a:srgbClr val="444444"/>
                </a:solidFill>
                <a:ea typeface="+mn-lt"/>
                <a:cs typeface="+mn-lt"/>
              </a:rPr>
              <a:t>história</a:t>
            </a:r>
            <a:r>
              <a:rPr lang="en-US" sz="1200">
                <a:solidFill>
                  <a:srgbClr val="444444"/>
                </a:solidFill>
                <a:ea typeface="+mn-lt"/>
                <a:cs typeface="+mn-lt"/>
              </a:rPr>
              <a:t>.</a:t>
            </a:r>
            <a:endParaRPr lang="en-US" sz="1200">
              <a:ea typeface="Calibri"/>
              <a:cs typeface="Calibri"/>
            </a:endParaRPr>
          </a:p>
          <a:p>
            <a:pPr algn="just"/>
            <a:r>
              <a:rPr lang="en-US" sz="1200">
                <a:solidFill>
                  <a:srgbClr val="444444"/>
                </a:solidFill>
                <a:ea typeface="+mn-lt"/>
                <a:cs typeface="+mn-lt"/>
              </a:rPr>
              <a:t>“Todos </a:t>
            </a:r>
            <a:r>
              <a:rPr lang="en-US" sz="1200" err="1">
                <a:solidFill>
                  <a:srgbClr val="444444"/>
                </a:solidFill>
                <a:ea typeface="+mn-lt"/>
                <a:cs typeface="+mn-lt"/>
              </a:rPr>
              <a:t>os</a:t>
            </a:r>
            <a:r>
              <a:rPr lang="en-US" sz="1200">
                <a:solidFill>
                  <a:srgbClr val="444444"/>
                </a:solidFill>
                <a:ea typeface="+mn-lt"/>
                <a:cs typeface="+mn-lt"/>
              </a:rPr>
              <a:t> </a:t>
            </a:r>
            <a:r>
              <a:rPr lang="en-US" sz="1200" err="1">
                <a:solidFill>
                  <a:srgbClr val="444444"/>
                </a:solidFill>
                <a:ea typeface="+mn-lt"/>
                <a:cs typeface="+mn-lt"/>
              </a:rPr>
              <a:t>bichos</a:t>
            </a:r>
            <a:r>
              <a:rPr lang="en-US" sz="1200">
                <a:solidFill>
                  <a:srgbClr val="444444"/>
                </a:solidFill>
                <a:ea typeface="+mn-lt"/>
                <a:cs typeface="+mn-lt"/>
              </a:rPr>
              <a:t> </a:t>
            </a:r>
            <a:r>
              <a:rPr lang="en-US" sz="1200" err="1">
                <a:solidFill>
                  <a:srgbClr val="444444"/>
                </a:solidFill>
                <a:ea typeface="+mn-lt"/>
                <a:cs typeface="+mn-lt"/>
              </a:rPr>
              <a:t>são</a:t>
            </a:r>
            <a:r>
              <a:rPr lang="en-US" sz="1200">
                <a:solidFill>
                  <a:srgbClr val="444444"/>
                </a:solidFill>
                <a:ea typeface="+mn-lt"/>
                <a:cs typeface="+mn-lt"/>
              </a:rPr>
              <a:t> </a:t>
            </a:r>
            <a:r>
              <a:rPr lang="en-US" sz="1200" err="1">
                <a:solidFill>
                  <a:srgbClr val="444444"/>
                </a:solidFill>
                <a:ea typeface="+mn-lt"/>
                <a:cs typeface="+mn-lt"/>
              </a:rPr>
              <a:t>iguais</a:t>
            </a:r>
            <a:r>
              <a:rPr lang="en-US" sz="1200">
                <a:solidFill>
                  <a:srgbClr val="444444"/>
                </a:solidFill>
                <a:ea typeface="+mn-lt"/>
                <a:cs typeface="+mn-lt"/>
              </a:rPr>
              <a:t>, mas </a:t>
            </a:r>
            <a:r>
              <a:rPr lang="en-US" sz="1200" err="1">
                <a:solidFill>
                  <a:srgbClr val="444444"/>
                </a:solidFill>
                <a:ea typeface="+mn-lt"/>
                <a:cs typeface="+mn-lt"/>
              </a:rPr>
              <a:t>alguns</a:t>
            </a:r>
            <a:r>
              <a:rPr lang="en-US" sz="1200">
                <a:solidFill>
                  <a:srgbClr val="444444"/>
                </a:solidFill>
                <a:ea typeface="+mn-lt"/>
                <a:cs typeface="+mn-lt"/>
              </a:rPr>
              <a:t> </a:t>
            </a:r>
            <a:r>
              <a:rPr lang="en-US" sz="1200" err="1">
                <a:solidFill>
                  <a:srgbClr val="444444"/>
                </a:solidFill>
                <a:ea typeface="+mn-lt"/>
                <a:cs typeface="+mn-lt"/>
              </a:rPr>
              <a:t>bichos</a:t>
            </a:r>
            <a:r>
              <a:rPr lang="en-US" sz="1200">
                <a:solidFill>
                  <a:srgbClr val="444444"/>
                </a:solidFill>
                <a:ea typeface="+mn-lt"/>
                <a:cs typeface="+mn-lt"/>
              </a:rPr>
              <a:t> </a:t>
            </a:r>
            <a:r>
              <a:rPr lang="en-US" sz="1200" err="1">
                <a:solidFill>
                  <a:srgbClr val="444444"/>
                </a:solidFill>
                <a:ea typeface="+mn-lt"/>
                <a:cs typeface="+mn-lt"/>
              </a:rPr>
              <a:t>são</a:t>
            </a:r>
            <a:r>
              <a:rPr lang="en-US" sz="1200">
                <a:solidFill>
                  <a:srgbClr val="444444"/>
                </a:solidFill>
                <a:ea typeface="+mn-lt"/>
                <a:cs typeface="+mn-lt"/>
              </a:rPr>
              <a:t> </a:t>
            </a:r>
            <a:r>
              <a:rPr lang="en-US" sz="1200" err="1">
                <a:solidFill>
                  <a:srgbClr val="444444"/>
                </a:solidFill>
                <a:ea typeface="+mn-lt"/>
                <a:cs typeface="+mn-lt"/>
              </a:rPr>
              <a:t>mais</a:t>
            </a:r>
            <a:r>
              <a:rPr lang="en-US" sz="1200">
                <a:solidFill>
                  <a:srgbClr val="444444"/>
                </a:solidFill>
                <a:ea typeface="+mn-lt"/>
                <a:cs typeface="+mn-lt"/>
              </a:rPr>
              <a:t> </a:t>
            </a:r>
            <a:r>
              <a:rPr lang="en-US" sz="1200" err="1">
                <a:solidFill>
                  <a:srgbClr val="444444"/>
                </a:solidFill>
                <a:ea typeface="+mn-lt"/>
                <a:cs typeface="+mn-lt"/>
              </a:rPr>
              <a:t>iguais</a:t>
            </a:r>
            <a:r>
              <a:rPr lang="en-US" sz="1200">
                <a:solidFill>
                  <a:srgbClr val="444444"/>
                </a:solidFill>
                <a:ea typeface="+mn-lt"/>
                <a:cs typeface="+mn-lt"/>
              </a:rPr>
              <a:t> que outros.”</a:t>
            </a:r>
            <a:endParaRPr lang="en-US" sz="1200">
              <a:ea typeface="Calibri"/>
              <a:cs typeface="Calibri"/>
            </a:endParaRPr>
          </a:p>
          <a:p>
            <a:pPr algn="just"/>
            <a:br>
              <a:rPr lang="en-US"/>
            </a:br>
            <a:r>
              <a:rPr lang="en-US" sz="1200"/>
              <a:t>05) Para </a:t>
            </a:r>
            <a:r>
              <a:rPr lang="en-US" sz="1200" err="1"/>
              <a:t>você</a:t>
            </a:r>
            <a:r>
              <a:rPr lang="en-US" sz="1200"/>
              <a:t>, do que </a:t>
            </a:r>
            <a:r>
              <a:rPr lang="en-US" sz="1200" err="1"/>
              <a:t>trata</a:t>
            </a:r>
            <a:r>
              <a:rPr lang="en-US" sz="1200"/>
              <a:t> o </a:t>
            </a:r>
            <a:r>
              <a:rPr lang="en-US" sz="1200" err="1"/>
              <a:t>enredo</a:t>
            </a:r>
            <a:r>
              <a:rPr lang="en-US" sz="1200"/>
              <a:t>?</a:t>
            </a:r>
          </a:p>
          <a:p>
            <a:pPr algn="just"/>
            <a:endParaRPr lang="en-US" sz="1200">
              <a:ea typeface="Calibri"/>
              <a:cs typeface="Calibri"/>
            </a:endParaRPr>
          </a:p>
          <a:p>
            <a:r>
              <a:rPr lang="en-US" sz="1200">
                <a:solidFill>
                  <a:srgbClr val="444444"/>
                </a:solidFill>
                <a:ea typeface="Calibri"/>
                <a:cs typeface="Calibri"/>
              </a:rPr>
              <a:t>06) É </a:t>
            </a:r>
            <a:r>
              <a:rPr lang="en-US" sz="1200" err="1">
                <a:solidFill>
                  <a:srgbClr val="444444"/>
                </a:solidFill>
                <a:ea typeface="Calibri"/>
                <a:cs typeface="Calibri"/>
              </a:rPr>
              <a:t>possível</a:t>
            </a:r>
            <a:r>
              <a:rPr lang="en-US" sz="1200">
                <a:solidFill>
                  <a:srgbClr val="444444"/>
                </a:solidFill>
                <a:ea typeface="Calibri"/>
                <a:cs typeface="Calibri"/>
              </a:rPr>
              <a:t> </a:t>
            </a:r>
            <a:r>
              <a:rPr lang="en-US" sz="1200" err="1">
                <a:solidFill>
                  <a:srgbClr val="444444"/>
                </a:solidFill>
                <a:ea typeface="Calibri"/>
                <a:cs typeface="Calibri"/>
              </a:rPr>
              <a:t>relacionar</a:t>
            </a:r>
            <a:r>
              <a:rPr lang="en-US" sz="1200">
                <a:solidFill>
                  <a:srgbClr val="444444"/>
                </a:solidFill>
                <a:ea typeface="Calibri"/>
                <a:cs typeface="Calibri"/>
              </a:rPr>
              <a:t> a </a:t>
            </a:r>
            <a:r>
              <a:rPr lang="en-US" sz="1200" err="1">
                <a:solidFill>
                  <a:srgbClr val="444444"/>
                </a:solidFill>
                <a:ea typeface="Calibri"/>
                <a:cs typeface="Calibri"/>
              </a:rPr>
              <a:t>narrativa</a:t>
            </a:r>
            <a:r>
              <a:rPr lang="en-US" sz="1200">
                <a:solidFill>
                  <a:srgbClr val="444444"/>
                </a:solidFill>
                <a:ea typeface="Calibri"/>
                <a:cs typeface="Calibri"/>
              </a:rPr>
              <a:t> com </a:t>
            </a:r>
            <a:r>
              <a:rPr lang="en-US" sz="1200" err="1">
                <a:solidFill>
                  <a:srgbClr val="444444"/>
                </a:solidFill>
                <a:ea typeface="Calibri"/>
                <a:cs typeface="Calibri"/>
              </a:rPr>
              <a:t>algum</a:t>
            </a:r>
            <a:r>
              <a:rPr lang="en-US" sz="1200">
                <a:solidFill>
                  <a:srgbClr val="444444"/>
                </a:solidFill>
                <a:ea typeface="Calibri"/>
                <a:cs typeface="Calibri"/>
              </a:rPr>
              <a:t> </a:t>
            </a:r>
            <a:r>
              <a:rPr lang="en-US" sz="1200" err="1">
                <a:solidFill>
                  <a:srgbClr val="444444"/>
                </a:solidFill>
                <a:ea typeface="Calibri"/>
                <a:cs typeface="Calibri"/>
              </a:rPr>
              <a:t>momento</a:t>
            </a:r>
            <a:r>
              <a:rPr lang="en-US" sz="1200">
                <a:solidFill>
                  <a:srgbClr val="444444"/>
                </a:solidFill>
                <a:ea typeface="Calibri"/>
                <a:cs typeface="Calibri"/>
              </a:rPr>
              <a:t> </a:t>
            </a:r>
            <a:r>
              <a:rPr lang="en-US" sz="1200" err="1">
                <a:solidFill>
                  <a:srgbClr val="444444"/>
                </a:solidFill>
                <a:ea typeface="Calibri"/>
                <a:cs typeface="Calibri"/>
              </a:rPr>
              <a:t>histórico</a:t>
            </a:r>
            <a:r>
              <a:rPr lang="en-US" sz="1200">
                <a:solidFill>
                  <a:srgbClr val="444444"/>
                </a:solidFill>
                <a:ea typeface="Calibri"/>
                <a:cs typeface="Calibri"/>
              </a:rPr>
              <a:t>? Qual?</a:t>
            </a:r>
          </a:p>
          <a:p>
            <a:pPr algn="just"/>
            <a:endParaRPr lang="en-US">
              <a:solidFill>
                <a:srgbClr val="000000"/>
              </a:solidFill>
              <a:ea typeface="Calibri"/>
              <a:cs typeface="Calibri"/>
            </a:endParaRPr>
          </a:p>
          <a:p>
            <a:pPr algn="just"/>
            <a:endParaRPr lang="en-US">
              <a:solidFill>
                <a:srgbClr val="000000"/>
              </a:solidFill>
              <a:ea typeface="Calibri"/>
              <a:cs typeface="Calibri"/>
            </a:endParaRPr>
          </a:p>
          <a:p>
            <a:pPr algn="just"/>
            <a:endParaRPr lang="en-US" sz="1200">
              <a:solidFill>
                <a:srgbClr val="444444"/>
              </a:solidFill>
              <a:ea typeface="Open Sans"/>
              <a:cs typeface="Open Sans"/>
            </a:endParaRPr>
          </a:p>
          <a:p>
            <a:pPr algn="just"/>
            <a:endParaRPr lang="en-US" sz="1200">
              <a:solidFill>
                <a:srgbClr val="444444"/>
              </a:solidFill>
              <a:ea typeface="Open Sans"/>
              <a:cs typeface="Open Sans"/>
            </a:endParaRPr>
          </a:p>
          <a:p>
            <a:endParaRPr lang="en-US">
              <a:ea typeface="Calibri" panose="020F0502020204030204"/>
              <a:cs typeface="Calibri" panose="020F0502020204030204"/>
            </a:endParaRPr>
          </a:p>
        </p:txBody>
      </p:sp>
    </p:spTree>
    <p:extLst>
      <p:ext uri="{BB962C8B-B14F-4D97-AF65-F5344CB8AC3E}">
        <p14:creationId xmlns:p14="http://schemas.microsoft.com/office/powerpoint/2010/main" val="49273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2"/>
          <a:stretch>
            <a:fillRect/>
          </a:stretch>
        </p:blipFill>
        <p:spPr>
          <a:xfrm>
            <a:off x="1883" y="-2390"/>
            <a:ext cx="12188234" cy="6862783"/>
          </a:xfrm>
          <a:prstGeom prst="rect">
            <a:avLst/>
          </a:prstGeom>
        </p:spPr>
      </p:pic>
      <p:sp>
        <p:nvSpPr>
          <p:cNvPr id="2" name="CaixaDeTexto 1">
            <a:extLst>
              <a:ext uri="{FF2B5EF4-FFF2-40B4-BE49-F238E27FC236}">
                <a16:creationId xmlns:a16="http://schemas.microsoft.com/office/drawing/2014/main" id="{9028F325-1750-B0C4-0A7D-CC00ACC29373}"/>
              </a:ext>
            </a:extLst>
          </p:cNvPr>
          <p:cNvSpPr txBox="1"/>
          <p:nvPr/>
        </p:nvSpPr>
        <p:spPr>
          <a:xfrm>
            <a:off x="68767" y="840059"/>
            <a:ext cx="12119516" cy="23391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07) Nas </a:t>
            </a:r>
            <a:r>
              <a:rPr lang="en-US" sz="1200" err="1"/>
              <a:t>alternativas</a:t>
            </a:r>
            <a:r>
              <a:rPr lang="en-US" sz="1200"/>
              <a:t> </a:t>
            </a:r>
            <a:r>
              <a:rPr lang="en-US" sz="1200" err="1"/>
              <a:t>abaixo</a:t>
            </a:r>
            <a:r>
              <a:rPr lang="en-US" sz="1200"/>
              <a:t> </a:t>
            </a:r>
            <a:r>
              <a:rPr lang="en-US" sz="1200" err="1"/>
              <a:t>assinale</a:t>
            </a:r>
            <a:r>
              <a:rPr lang="en-US" sz="1200"/>
              <a:t> (V) para </a:t>
            </a:r>
            <a:r>
              <a:rPr lang="en-US" sz="1200" err="1"/>
              <a:t>aquelas</a:t>
            </a:r>
            <a:r>
              <a:rPr lang="en-US" sz="1200"/>
              <a:t> que </a:t>
            </a:r>
            <a:r>
              <a:rPr lang="en-US" sz="1200" err="1"/>
              <a:t>realmente</a:t>
            </a:r>
            <a:r>
              <a:rPr lang="en-US" sz="1200"/>
              <a:t> </a:t>
            </a:r>
            <a:r>
              <a:rPr lang="en-US" sz="1200" err="1"/>
              <a:t>constam</a:t>
            </a:r>
            <a:r>
              <a:rPr lang="en-US" sz="1200"/>
              <a:t> do </a:t>
            </a:r>
            <a:r>
              <a:rPr lang="en-US" sz="1200" err="1"/>
              <a:t>livro</a:t>
            </a:r>
            <a:r>
              <a:rPr lang="en-US" sz="1200"/>
              <a:t> e (F) para </a:t>
            </a:r>
            <a:r>
              <a:rPr lang="en-US" sz="1200" err="1"/>
              <a:t>aquelas</a:t>
            </a:r>
            <a:r>
              <a:rPr lang="en-US" sz="1200"/>
              <a:t> que </a:t>
            </a:r>
            <a:r>
              <a:rPr lang="en-US" sz="1200" err="1"/>
              <a:t>não</a:t>
            </a:r>
            <a:r>
              <a:rPr lang="en-US" sz="1200"/>
              <a:t> </a:t>
            </a:r>
            <a:r>
              <a:rPr lang="en-US" sz="1200" err="1"/>
              <a:t>existem</a:t>
            </a:r>
            <a:r>
              <a:rPr lang="en-US" sz="1200"/>
              <a:t> no </a:t>
            </a:r>
            <a:r>
              <a:rPr lang="en-US" sz="1200" err="1"/>
              <a:t>livro</a:t>
            </a:r>
            <a:r>
              <a:rPr lang="en-US" sz="1200"/>
              <a:t>.</a:t>
            </a:r>
            <a:endParaRPr lang="en-US" sz="1200">
              <a:ea typeface="Calibri"/>
              <a:cs typeface="Calibri"/>
            </a:endParaRPr>
          </a:p>
          <a:p>
            <a:r>
              <a:rPr lang="en-US" sz="1200"/>
              <a:t>(    ) A </a:t>
            </a:r>
            <a:r>
              <a:rPr lang="en-US" sz="1200" err="1"/>
              <a:t>revolução</a:t>
            </a:r>
            <a:r>
              <a:rPr lang="en-US" sz="1200"/>
              <a:t> que o </a:t>
            </a:r>
            <a:r>
              <a:rPr lang="en-US" sz="1200" err="1"/>
              <a:t>livro</a:t>
            </a:r>
            <a:r>
              <a:rPr lang="en-US" sz="1200"/>
              <a:t> se </a:t>
            </a:r>
            <a:r>
              <a:rPr lang="en-US" sz="1200" err="1"/>
              <a:t>refere</a:t>
            </a:r>
            <a:r>
              <a:rPr lang="en-US" sz="1200"/>
              <a:t> </a:t>
            </a:r>
            <a:r>
              <a:rPr lang="en-US" sz="1200" err="1"/>
              <a:t>ocorreu</a:t>
            </a:r>
            <a:r>
              <a:rPr lang="en-US" sz="1200"/>
              <a:t> </a:t>
            </a:r>
            <a:r>
              <a:rPr lang="en-US" sz="1200" err="1"/>
              <a:t>em</a:t>
            </a:r>
            <a:r>
              <a:rPr lang="en-US" sz="1200"/>
              <a:t> </a:t>
            </a:r>
            <a:r>
              <a:rPr lang="en-US" sz="1200" err="1"/>
              <a:t>uma</a:t>
            </a:r>
            <a:r>
              <a:rPr lang="en-US" sz="1200"/>
              <a:t> fazenda de madeira para </a:t>
            </a:r>
            <a:r>
              <a:rPr lang="en-US" sz="1200" err="1"/>
              <a:t>carvão</a:t>
            </a:r>
            <a:r>
              <a:rPr lang="en-US" sz="1200"/>
              <a:t>, </a:t>
            </a:r>
            <a:r>
              <a:rPr lang="en-US" sz="1200" err="1"/>
              <a:t>na</a:t>
            </a:r>
            <a:r>
              <a:rPr lang="en-US" sz="1200"/>
              <a:t> </a:t>
            </a:r>
            <a:r>
              <a:rPr lang="en-US" sz="1200" err="1"/>
              <a:t>Inglaterra</a:t>
            </a:r>
            <a:r>
              <a:rPr lang="en-US" sz="1200"/>
              <a:t> do </a:t>
            </a:r>
            <a:r>
              <a:rPr lang="en-US" sz="1200" err="1"/>
              <a:t>século</a:t>
            </a:r>
            <a:r>
              <a:rPr lang="en-US" sz="1200"/>
              <a:t> XIX.</a:t>
            </a:r>
            <a:br>
              <a:rPr lang="en-US" sz="1200"/>
            </a:br>
            <a:r>
              <a:rPr lang="en-US" sz="1200"/>
              <a:t>(    ) </a:t>
            </a:r>
            <a:r>
              <a:rPr lang="en-US" sz="1200" err="1"/>
              <a:t>Os</a:t>
            </a:r>
            <a:r>
              <a:rPr lang="en-US" sz="1200"/>
              <a:t> </a:t>
            </a:r>
            <a:r>
              <a:rPr lang="en-US" sz="1200" err="1"/>
              <a:t>líderes</a:t>
            </a:r>
            <a:r>
              <a:rPr lang="en-US" sz="1200"/>
              <a:t> da </a:t>
            </a:r>
            <a:r>
              <a:rPr lang="en-US" sz="1200" err="1"/>
              <a:t>Revolução</a:t>
            </a:r>
            <a:r>
              <a:rPr lang="en-US" sz="1200"/>
              <a:t> </a:t>
            </a:r>
            <a:r>
              <a:rPr lang="en-US" sz="1200" err="1"/>
              <a:t>foram</a:t>
            </a:r>
            <a:r>
              <a:rPr lang="en-US" sz="1200"/>
              <a:t> </a:t>
            </a:r>
            <a:r>
              <a:rPr lang="en-US" sz="1200" err="1"/>
              <a:t>os</a:t>
            </a:r>
            <a:r>
              <a:rPr lang="en-US" sz="1200"/>
              <a:t> </a:t>
            </a:r>
            <a:r>
              <a:rPr lang="en-US" sz="1200" err="1"/>
              <a:t>cães</a:t>
            </a:r>
            <a:r>
              <a:rPr lang="en-US" sz="1200"/>
              <a:t> que, </a:t>
            </a:r>
            <a:r>
              <a:rPr lang="en-US" sz="1200" err="1"/>
              <a:t>mais</a:t>
            </a:r>
            <a:r>
              <a:rPr lang="en-US" sz="1200"/>
              <a:t> </a:t>
            </a:r>
            <a:r>
              <a:rPr lang="en-US" sz="1200" err="1"/>
              <a:t>inteligentes</a:t>
            </a:r>
            <a:r>
              <a:rPr lang="en-US" sz="1200"/>
              <a:t>, </a:t>
            </a:r>
            <a:r>
              <a:rPr lang="en-US" sz="1200" err="1"/>
              <a:t>dominavam</a:t>
            </a:r>
            <a:r>
              <a:rPr lang="en-US" sz="1200"/>
              <a:t> </a:t>
            </a:r>
            <a:r>
              <a:rPr lang="en-US" sz="1200" err="1"/>
              <a:t>os</a:t>
            </a:r>
            <a:r>
              <a:rPr lang="en-US" sz="1200"/>
              <a:t> outros </a:t>
            </a:r>
            <a:r>
              <a:rPr lang="en-US" sz="1200" err="1"/>
              <a:t>animais</a:t>
            </a:r>
            <a:r>
              <a:rPr lang="en-US" sz="1200"/>
              <a:t>.</a:t>
            </a:r>
            <a:br>
              <a:rPr lang="en-US" sz="1200"/>
            </a:br>
            <a:r>
              <a:rPr lang="en-US" sz="1200"/>
              <a:t>(    ) </a:t>
            </a:r>
            <a:r>
              <a:rPr lang="en-US" sz="1200" err="1"/>
              <a:t>Os</a:t>
            </a:r>
            <a:r>
              <a:rPr lang="en-US" sz="1200"/>
              <a:t> </a:t>
            </a:r>
            <a:r>
              <a:rPr lang="en-US" sz="1200" err="1"/>
              <a:t>porcos</a:t>
            </a:r>
            <a:r>
              <a:rPr lang="en-US" sz="1200"/>
              <a:t> </a:t>
            </a:r>
            <a:r>
              <a:rPr lang="en-US" sz="1200" err="1"/>
              <a:t>foram</a:t>
            </a:r>
            <a:r>
              <a:rPr lang="en-US" sz="1200"/>
              <a:t> </a:t>
            </a:r>
            <a:r>
              <a:rPr lang="en-US" sz="1200" err="1"/>
              <a:t>os</a:t>
            </a:r>
            <a:r>
              <a:rPr lang="en-US" sz="1200"/>
              <a:t> </a:t>
            </a:r>
            <a:r>
              <a:rPr lang="en-US" sz="1200" err="1"/>
              <a:t>vilões</a:t>
            </a:r>
            <a:r>
              <a:rPr lang="en-US" sz="1200"/>
              <a:t> da </a:t>
            </a:r>
            <a:r>
              <a:rPr lang="en-US" sz="1200" err="1"/>
              <a:t>história</a:t>
            </a:r>
            <a:r>
              <a:rPr lang="en-US" sz="1200"/>
              <a:t>, pois </a:t>
            </a:r>
            <a:r>
              <a:rPr lang="en-US" sz="1200" err="1"/>
              <a:t>eram</a:t>
            </a:r>
            <a:r>
              <a:rPr lang="en-US" sz="1200"/>
              <a:t> </a:t>
            </a:r>
            <a:r>
              <a:rPr lang="en-US" sz="1200" err="1"/>
              <a:t>totalmente</a:t>
            </a:r>
            <a:r>
              <a:rPr lang="en-US" sz="1200"/>
              <a:t> contra a </a:t>
            </a:r>
            <a:r>
              <a:rPr lang="en-US" sz="1200" err="1"/>
              <a:t>revolução</a:t>
            </a:r>
            <a:r>
              <a:rPr lang="en-US" sz="1200"/>
              <a:t> e </a:t>
            </a:r>
            <a:r>
              <a:rPr lang="en-US" sz="1200" err="1"/>
              <a:t>tentaram</a:t>
            </a:r>
            <a:r>
              <a:rPr lang="en-US" sz="1200"/>
              <a:t> de </a:t>
            </a:r>
            <a:r>
              <a:rPr lang="en-US" sz="1200" err="1"/>
              <a:t>tudo</a:t>
            </a:r>
            <a:r>
              <a:rPr lang="en-US" sz="1200"/>
              <a:t> para </a:t>
            </a:r>
            <a:r>
              <a:rPr lang="en-US" sz="1200" err="1"/>
              <a:t>devolver</a:t>
            </a:r>
            <a:r>
              <a:rPr lang="en-US" sz="1200"/>
              <a:t> o </a:t>
            </a:r>
            <a:r>
              <a:rPr lang="en-US" sz="1200" err="1"/>
              <a:t>poder</a:t>
            </a:r>
            <a:r>
              <a:rPr lang="en-US" sz="1200"/>
              <a:t> </a:t>
            </a:r>
            <a:r>
              <a:rPr lang="en-US" sz="1200" err="1"/>
              <a:t>ao</a:t>
            </a:r>
            <a:r>
              <a:rPr lang="en-US" sz="1200"/>
              <a:t> Sr. Jones.</a:t>
            </a:r>
            <a:br>
              <a:rPr lang="en-US" sz="1200"/>
            </a:br>
            <a:r>
              <a:rPr lang="en-US" sz="1200"/>
              <a:t>(    ) Com a </a:t>
            </a:r>
            <a:r>
              <a:rPr lang="en-US" sz="1200" err="1"/>
              <a:t>revolução</a:t>
            </a:r>
            <a:r>
              <a:rPr lang="en-US" sz="1200"/>
              <a:t>, a Granja do Solar </a:t>
            </a:r>
            <a:r>
              <a:rPr lang="en-US" sz="1200" err="1"/>
              <a:t>passou</a:t>
            </a:r>
            <a:r>
              <a:rPr lang="en-US" sz="1200"/>
              <a:t> a chamar-se Granja dos </a:t>
            </a:r>
            <a:r>
              <a:rPr lang="en-US" sz="1200" err="1"/>
              <a:t>Bichos</a:t>
            </a:r>
            <a:r>
              <a:rPr lang="en-US" sz="1200"/>
              <a:t>, sob o </a:t>
            </a:r>
            <a:r>
              <a:rPr lang="en-US" sz="1200" err="1"/>
              <a:t>domínio</a:t>
            </a:r>
            <a:r>
              <a:rPr lang="en-US" sz="1200"/>
              <a:t> dos </a:t>
            </a:r>
            <a:r>
              <a:rPr lang="en-US" sz="1200" err="1"/>
              <a:t>animais</a:t>
            </a:r>
            <a:r>
              <a:rPr lang="en-US" sz="1200"/>
              <a:t>, o Sr. Jones, que antes era o </a:t>
            </a:r>
            <a:r>
              <a:rPr lang="en-US" sz="1200" err="1"/>
              <a:t>proprietário</a:t>
            </a:r>
            <a:r>
              <a:rPr lang="en-US" sz="1200"/>
              <a:t>, </a:t>
            </a:r>
            <a:r>
              <a:rPr lang="en-US" sz="1200" err="1"/>
              <a:t>passou</a:t>
            </a:r>
            <a:r>
              <a:rPr lang="en-US" sz="1200"/>
              <a:t> a </a:t>
            </a:r>
            <a:r>
              <a:rPr lang="en-US" sz="1200" err="1"/>
              <a:t>trabalhar</a:t>
            </a:r>
            <a:r>
              <a:rPr lang="en-US" sz="1200"/>
              <a:t> </a:t>
            </a:r>
            <a:r>
              <a:rPr lang="en-US" sz="1200" err="1"/>
              <a:t>como</a:t>
            </a:r>
            <a:r>
              <a:rPr lang="en-US" sz="1200"/>
              <a:t> </a:t>
            </a:r>
            <a:r>
              <a:rPr lang="en-US" sz="1200" err="1"/>
              <a:t>escravo</a:t>
            </a:r>
            <a:r>
              <a:rPr lang="en-US" sz="1200"/>
              <a:t> dos </a:t>
            </a:r>
            <a:r>
              <a:rPr lang="en-US" sz="1200" err="1"/>
              <a:t>bichos</a:t>
            </a:r>
            <a:r>
              <a:rPr lang="en-US" sz="1200"/>
              <a:t>.</a:t>
            </a:r>
            <a:br>
              <a:rPr lang="en-US" sz="1200"/>
            </a:br>
            <a:r>
              <a:rPr lang="en-US" sz="1200"/>
              <a:t>(    ) Ao </a:t>
            </a:r>
            <a:r>
              <a:rPr lang="en-US" sz="1200" err="1"/>
              <a:t>término</a:t>
            </a:r>
            <a:r>
              <a:rPr lang="en-US" sz="1200"/>
              <a:t> do </a:t>
            </a:r>
            <a:r>
              <a:rPr lang="en-US" sz="1200" err="1"/>
              <a:t>livro</a:t>
            </a:r>
            <a:r>
              <a:rPr lang="en-US" sz="1200"/>
              <a:t>, </a:t>
            </a:r>
            <a:r>
              <a:rPr lang="en-US" sz="1200" err="1"/>
              <a:t>podemos</a:t>
            </a:r>
            <a:r>
              <a:rPr lang="en-US" sz="1200"/>
              <a:t> </a:t>
            </a:r>
            <a:r>
              <a:rPr lang="en-US" sz="1200" err="1"/>
              <a:t>concluir</a:t>
            </a:r>
            <a:r>
              <a:rPr lang="en-US" sz="1200"/>
              <a:t> que </a:t>
            </a:r>
            <a:r>
              <a:rPr lang="en-US" sz="1200" err="1"/>
              <a:t>os</a:t>
            </a:r>
            <a:r>
              <a:rPr lang="en-US" sz="1200"/>
              <a:t> </a:t>
            </a:r>
            <a:r>
              <a:rPr lang="en-US" sz="1200" err="1"/>
              <a:t>humanos</a:t>
            </a:r>
            <a:r>
              <a:rPr lang="en-US" sz="1200"/>
              <a:t> </a:t>
            </a:r>
            <a:r>
              <a:rPr lang="en-US" sz="1200" err="1"/>
              <a:t>voltam</a:t>
            </a:r>
            <a:r>
              <a:rPr lang="en-US" sz="1200"/>
              <a:t> a </a:t>
            </a:r>
            <a:r>
              <a:rPr lang="en-US" sz="1200" err="1"/>
              <a:t>controlar</a:t>
            </a:r>
            <a:r>
              <a:rPr lang="en-US" sz="1200"/>
              <a:t> a </a:t>
            </a:r>
            <a:r>
              <a:rPr lang="en-US" sz="1200" err="1"/>
              <a:t>propriedade</a:t>
            </a:r>
            <a:r>
              <a:rPr lang="en-US" sz="1200"/>
              <a:t> e </a:t>
            </a:r>
            <a:r>
              <a:rPr lang="en-US" sz="1200" err="1"/>
              <a:t>vivem</a:t>
            </a:r>
            <a:r>
              <a:rPr lang="en-US" sz="1200"/>
              <a:t> </a:t>
            </a:r>
            <a:r>
              <a:rPr lang="en-US" sz="1200" err="1"/>
              <a:t>em</a:t>
            </a:r>
            <a:r>
              <a:rPr lang="en-US" sz="1200"/>
              <a:t> </a:t>
            </a:r>
            <a:r>
              <a:rPr lang="en-US" sz="1200" err="1"/>
              <a:t>paz</a:t>
            </a:r>
            <a:r>
              <a:rPr lang="en-US" sz="1200"/>
              <a:t> com </a:t>
            </a:r>
            <a:r>
              <a:rPr lang="en-US" sz="1200" err="1"/>
              <a:t>os</a:t>
            </a:r>
            <a:r>
              <a:rPr lang="en-US" sz="1200"/>
              <a:t> </a:t>
            </a:r>
            <a:r>
              <a:rPr lang="en-US" sz="1200" err="1"/>
              <a:t>bichos</a:t>
            </a:r>
            <a:r>
              <a:rPr lang="en-US" sz="1200"/>
              <a:t>, </a:t>
            </a:r>
            <a:r>
              <a:rPr lang="en-US" sz="1200" err="1"/>
              <a:t>dominando-os</a:t>
            </a:r>
            <a:r>
              <a:rPr lang="en-US" sz="1200"/>
              <a:t>.</a:t>
            </a:r>
            <a:br>
              <a:rPr lang="en-US" sz="1200"/>
            </a:br>
            <a:r>
              <a:rPr lang="en-US" sz="1200"/>
              <a:t>(    ) Com o tempo, </a:t>
            </a:r>
            <a:r>
              <a:rPr lang="en-US" sz="1200" err="1"/>
              <a:t>após</a:t>
            </a:r>
            <a:r>
              <a:rPr lang="en-US" sz="1200"/>
              <a:t> a </a:t>
            </a:r>
            <a:r>
              <a:rPr lang="en-US" sz="1200" err="1"/>
              <a:t>revolução</a:t>
            </a:r>
            <a:r>
              <a:rPr lang="en-US" sz="1200"/>
              <a:t>, </a:t>
            </a:r>
            <a:r>
              <a:rPr lang="en-US" sz="1200" err="1"/>
              <a:t>os</a:t>
            </a:r>
            <a:r>
              <a:rPr lang="en-US" sz="1200"/>
              <a:t> </a:t>
            </a:r>
            <a:r>
              <a:rPr lang="en-US" sz="1200" err="1"/>
              <a:t>bichos</a:t>
            </a:r>
            <a:r>
              <a:rPr lang="en-US" sz="1200"/>
              <a:t> </a:t>
            </a:r>
            <a:r>
              <a:rPr lang="en-US" sz="1200" err="1"/>
              <a:t>passam</a:t>
            </a:r>
            <a:r>
              <a:rPr lang="en-US" sz="1200"/>
              <a:t> a </a:t>
            </a:r>
            <a:r>
              <a:rPr lang="en-US" sz="1200" err="1"/>
              <a:t>andar</a:t>
            </a:r>
            <a:r>
              <a:rPr lang="en-US" sz="1200"/>
              <a:t> </a:t>
            </a:r>
            <a:r>
              <a:rPr lang="en-US" sz="1200" err="1"/>
              <a:t>sobre</a:t>
            </a:r>
            <a:r>
              <a:rPr lang="en-US" sz="1200"/>
              <a:t> duas </a:t>
            </a:r>
            <a:r>
              <a:rPr lang="en-US" sz="1200" err="1"/>
              <a:t>patas</a:t>
            </a:r>
            <a:r>
              <a:rPr lang="en-US" sz="1200"/>
              <a:t>, </a:t>
            </a:r>
            <a:r>
              <a:rPr lang="en-US" sz="1200" err="1"/>
              <a:t>comunicam</a:t>
            </a:r>
            <a:r>
              <a:rPr lang="en-US" sz="1200"/>
              <a:t>-se com </a:t>
            </a:r>
            <a:r>
              <a:rPr lang="en-US" sz="1200" err="1"/>
              <a:t>os</a:t>
            </a:r>
            <a:r>
              <a:rPr lang="en-US" sz="1200"/>
              <a:t> </a:t>
            </a:r>
            <a:r>
              <a:rPr lang="en-US" sz="1200" err="1"/>
              <a:t>humanos</a:t>
            </a:r>
            <a:r>
              <a:rPr lang="en-US" sz="1200"/>
              <a:t> e </a:t>
            </a:r>
            <a:r>
              <a:rPr lang="en-US" sz="1200" err="1"/>
              <a:t>passam</a:t>
            </a:r>
            <a:r>
              <a:rPr lang="en-US" sz="1200"/>
              <a:t> a </a:t>
            </a:r>
            <a:r>
              <a:rPr lang="en-US" sz="1200" err="1"/>
              <a:t>ter</a:t>
            </a:r>
            <a:r>
              <a:rPr lang="en-US" sz="1200"/>
              <a:t> </a:t>
            </a:r>
            <a:r>
              <a:rPr lang="en-US" sz="1200" err="1"/>
              <a:t>seus</a:t>
            </a:r>
            <a:r>
              <a:rPr lang="en-US" sz="1200"/>
              <a:t> </a:t>
            </a:r>
            <a:r>
              <a:rPr lang="en-US" sz="1200" err="1"/>
              <a:t>vícios</a:t>
            </a:r>
            <a:r>
              <a:rPr lang="en-US" sz="1200"/>
              <a:t>: </a:t>
            </a:r>
            <a:r>
              <a:rPr lang="en-US" sz="1200" err="1"/>
              <a:t>bebidas</a:t>
            </a:r>
            <a:r>
              <a:rPr lang="en-US" sz="1200"/>
              <a:t>, </a:t>
            </a:r>
            <a:r>
              <a:rPr lang="en-US" sz="1200" err="1"/>
              <a:t>jogos</a:t>
            </a:r>
            <a:r>
              <a:rPr lang="en-US" sz="1200"/>
              <a:t> e </a:t>
            </a:r>
            <a:r>
              <a:rPr lang="en-US" sz="1200" err="1"/>
              <a:t>ambição</a:t>
            </a:r>
            <a:r>
              <a:rPr lang="en-US" sz="1200"/>
              <a:t>.</a:t>
            </a:r>
            <a:br>
              <a:rPr lang="en-US" sz="1200"/>
            </a:br>
            <a:r>
              <a:rPr lang="en-US" sz="1200"/>
              <a:t>(    ) Logo </a:t>
            </a:r>
            <a:r>
              <a:rPr lang="en-US" sz="1200" err="1"/>
              <a:t>após</a:t>
            </a:r>
            <a:r>
              <a:rPr lang="en-US" sz="1200"/>
              <a:t> a </a:t>
            </a:r>
            <a:r>
              <a:rPr lang="en-US" sz="1200" err="1"/>
              <a:t>revolução</a:t>
            </a:r>
            <a:r>
              <a:rPr lang="en-US" sz="1200"/>
              <a:t>, </a:t>
            </a:r>
            <a:r>
              <a:rPr lang="en-US" sz="1200" err="1"/>
              <a:t>algumas</a:t>
            </a:r>
            <a:r>
              <a:rPr lang="en-US" sz="1200"/>
              <a:t> leis </a:t>
            </a:r>
            <a:r>
              <a:rPr lang="en-US" sz="1200" err="1"/>
              <a:t>são</a:t>
            </a:r>
            <a:r>
              <a:rPr lang="en-US" sz="1200"/>
              <a:t> </a:t>
            </a:r>
            <a:r>
              <a:rPr lang="en-US" sz="1200" err="1"/>
              <a:t>impostas</a:t>
            </a:r>
            <a:r>
              <a:rPr lang="en-US" sz="1200"/>
              <a:t> </a:t>
            </a:r>
            <a:r>
              <a:rPr lang="en-US" sz="1200" err="1"/>
              <a:t>aos</a:t>
            </a:r>
            <a:r>
              <a:rPr lang="en-US" sz="1200"/>
              <a:t> </a:t>
            </a:r>
            <a:r>
              <a:rPr lang="en-US" sz="1200" err="1"/>
              <a:t>bichos</a:t>
            </a:r>
            <a:r>
              <a:rPr lang="en-US" sz="1200"/>
              <a:t>, que </a:t>
            </a:r>
            <a:r>
              <a:rPr lang="en-US" sz="1200" err="1"/>
              <a:t>aprendem</a:t>
            </a:r>
            <a:r>
              <a:rPr lang="en-US" sz="1200"/>
              <a:t> a </a:t>
            </a:r>
            <a:r>
              <a:rPr lang="en-US" sz="1200" err="1"/>
              <a:t>cumpri</a:t>
            </a:r>
            <a:r>
              <a:rPr lang="en-US" sz="1200"/>
              <a:t>-las.</a:t>
            </a:r>
            <a:br>
              <a:rPr lang="en-US" sz="1200"/>
            </a:br>
            <a:r>
              <a:rPr lang="en-US" sz="1200"/>
              <a:t>(    ) Em </a:t>
            </a:r>
            <a:r>
              <a:rPr lang="en-US" sz="1200" err="1"/>
              <a:t>nenhum</a:t>
            </a:r>
            <a:r>
              <a:rPr lang="en-US" sz="1200"/>
              <a:t> </a:t>
            </a:r>
            <a:r>
              <a:rPr lang="en-US" sz="1200" err="1"/>
              <a:t>momento</a:t>
            </a:r>
            <a:r>
              <a:rPr lang="en-US" sz="1200"/>
              <a:t> do </a:t>
            </a:r>
            <a:r>
              <a:rPr lang="en-US" sz="1200" err="1"/>
              <a:t>livro</a:t>
            </a:r>
            <a:r>
              <a:rPr lang="en-US" sz="1200"/>
              <a:t> a Granja dos </a:t>
            </a:r>
            <a:r>
              <a:rPr lang="en-US" sz="1200" err="1"/>
              <a:t>Bichos</a:t>
            </a:r>
            <a:r>
              <a:rPr lang="en-US" sz="1200"/>
              <a:t> </a:t>
            </a:r>
            <a:r>
              <a:rPr lang="en-US" sz="1200" err="1"/>
              <a:t>tem</a:t>
            </a:r>
            <a:r>
              <a:rPr lang="en-US" sz="1200"/>
              <a:t> </a:t>
            </a:r>
            <a:r>
              <a:rPr lang="en-US" sz="1200" err="1"/>
              <a:t>relações</a:t>
            </a:r>
            <a:r>
              <a:rPr lang="en-US" sz="1200"/>
              <a:t> </a:t>
            </a:r>
            <a:r>
              <a:rPr lang="en-US" sz="1200" err="1"/>
              <a:t>comerciais</a:t>
            </a:r>
            <a:r>
              <a:rPr lang="en-US" sz="1200"/>
              <a:t> com </a:t>
            </a:r>
            <a:r>
              <a:rPr lang="en-US" sz="1200" err="1"/>
              <a:t>os</a:t>
            </a:r>
            <a:r>
              <a:rPr lang="en-US" sz="1200"/>
              <a:t> </a:t>
            </a:r>
            <a:r>
              <a:rPr lang="en-US" sz="1200" err="1"/>
              <a:t>humanos</a:t>
            </a:r>
            <a:r>
              <a:rPr lang="en-US" sz="1200"/>
              <a:t>.</a:t>
            </a:r>
            <a:br>
              <a:rPr lang="en-US" sz="1200"/>
            </a:br>
            <a:r>
              <a:rPr lang="en-US" sz="1200"/>
              <a:t>(    ) </a:t>
            </a:r>
            <a:r>
              <a:rPr lang="en-US" sz="1200" err="1"/>
              <a:t>Após</a:t>
            </a:r>
            <a:r>
              <a:rPr lang="en-US" sz="1200"/>
              <a:t> a </a:t>
            </a:r>
            <a:r>
              <a:rPr lang="en-US" sz="1200" err="1"/>
              <a:t>revolução</a:t>
            </a:r>
            <a:r>
              <a:rPr lang="en-US" sz="1200"/>
              <a:t> </a:t>
            </a:r>
            <a:r>
              <a:rPr lang="en-US" sz="1200" err="1"/>
              <a:t>não</a:t>
            </a:r>
            <a:r>
              <a:rPr lang="en-US" sz="1200"/>
              <a:t> </a:t>
            </a:r>
            <a:r>
              <a:rPr lang="en-US" sz="1200" err="1"/>
              <a:t>havia</a:t>
            </a:r>
            <a:r>
              <a:rPr lang="en-US" sz="1200"/>
              <a:t> </a:t>
            </a:r>
            <a:r>
              <a:rPr lang="en-US" sz="1200" err="1"/>
              <a:t>desigualdade</a:t>
            </a:r>
            <a:r>
              <a:rPr lang="en-US" sz="1200"/>
              <a:t> entre </a:t>
            </a:r>
            <a:r>
              <a:rPr lang="en-US" sz="1200" err="1"/>
              <a:t>os</a:t>
            </a:r>
            <a:r>
              <a:rPr lang="en-US" sz="1200"/>
              <a:t> </a:t>
            </a:r>
            <a:r>
              <a:rPr lang="en-US" sz="1200" err="1"/>
              <a:t>bichos</a:t>
            </a:r>
            <a:r>
              <a:rPr lang="en-US" sz="1200"/>
              <a:t>, </a:t>
            </a:r>
            <a:r>
              <a:rPr lang="en-US" sz="1200" err="1"/>
              <a:t>como</a:t>
            </a:r>
            <a:r>
              <a:rPr lang="en-US" sz="1200"/>
              <a:t> </a:t>
            </a:r>
            <a:r>
              <a:rPr lang="en-US" sz="1200" err="1"/>
              <a:t>comprova</a:t>
            </a:r>
            <a:r>
              <a:rPr lang="en-US" sz="1200"/>
              <a:t> a lei “Todos </a:t>
            </a:r>
            <a:r>
              <a:rPr lang="en-US" sz="1200" err="1"/>
              <a:t>os</a:t>
            </a:r>
            <a:r>
              <a:rPr lang="en-US" sz="1200"/>
              <a:t> </a:t>
            </a:r>
            <a:r>
              <a:rPr lang="en-US" sz="1200" err="1"/>
              <a:t>animais</a:t>
            </a:r>
            <a:r>
              <a:rPr lang="en-US" sz="1200"/>
              <a:t> </a:t>
            </a:r>
            <a:r>
              <a:rPr lang="en-US" sz="1200" err="1"/>
              <a:t>são</a:t>
            </a:r>
            <a:r>
              <a:rPr lang="en-US" sz="1200"/>
              <a:t> </a:t>
            </a:r>
            <a:r>
              <a:rPr lang="en-US" sz="1200" err="1"/>
              <a:t>iguais</a:t>
            </a:r>
            <a:r>
              <a:rPr lang="en-US" sz="1200"/>
              <a:t>”.</a:t>
            </a:r>
            <a:br>
              <a:rPr lang="en-US" sz="1200"/>
            </a:br>
            <a:r>
              <a:rPr lang="en-US" sz="1200"/>
              <a:t>(    ) </a:t>
            </a:r>
            <a:r>
              <a:rPr lang="en-US" sz="1200" err="1"/>
              <a:t>Mesmo</a:t>
            </a:r>
            <a:r>
              <a:rPr lang="en-US" sz="1200"/>
              <a:t> </a:t>
            </a:r>
            <a:r>
              <a:rPr lang="en-US" sz="1200" err="1"/>
              <a:t>após</a:t>
            </a:r>
            <a:r>
              <a:rPr lang="en-US" sz="1200"/>
              <a:t> a </a:t>
            </a:r>
            <a:r>
              <a:rPr lang="en-US" sz="1200" err="1"/>
              <a:t>revolução</a:t>
            </a:r>
            <a:r>
              <a:rPr lang="en-US" sz="1200"/>
              <a:t> </a:t>
            </a:r>
            <a:r>
              <a:rPr lang="en-US" sz="1200" err="1"/>
              <a:t>os</a:t>
            </a:r>
            <a:r>
              <a:rPr lang="en-US" sz="1200"/>
              <a:t> </a:t>
            </a:r>
            <a:r>
              <a:rPr lang="en-US" sz="1200" err="1"/>
              <a:t>bichos</a:t>
            </a:r>
            <a:r>
              <a:rPr lang="en-US" sz="1200"/>
              <a:t> </a:t>
            </a:r>
            <a:r>
              <a:rPr lang="en-US" sz="1200" err="1"/>
              <a:t>continuaram</a:t>
            </a:r>
            <a:r>
              <a:rPr lang="en-US" sz="1200"/>
              <a:t> </a:t>
            </a:r>
            <a:r>
              <a:rPr lang="en-US" sz="1200" err="1"/>
              <a:t>sendo</a:t>
            </a:r>
            <a:r>
              <a:rPr lang="en-US" sz="1200"/>
              <a:t> </a:t>
            </a:r>
            <a:r>
              <a:rPr lang="en-US" sz="1200" err="1"/>
              <a:t>explorados</a:t>
            </a:r>
            <a:r>
              <a:rPr lang="en-US" sz="1200"/>
              <a:t> (agora </a:t>
            </a:r>
            <a:r>
              <a:rPr lang="en-US" sz="1200" err="1"/>
              <a:t>por</a:t>
            </a:r>
            <a:r>
              <a:rPr lang="en-US" sz="1200"/>
              <a:t> outros </a:t>
            </a:r>
            <a:r>
              <a:rPr lang="en-US" sz="1200" err="1"/>
              <a:t>bichos</a:t>
            </a:r>
            <a:r>
              <a:rPr lang="en-US" sz="1200"/>
              <a:t>), se </a:t>
            </a:r>
            <a:r>
              <a:rPr lang="en-US" sz="1200" err="1"/>
              <a:t>alimentavam</a:t>
            </a:r>
            <a:r>
              <a:rPr lang="en-US" sz="1200"/>
              <a:t> mal e </a:t>
            </a:r>
            <a:r>
              <a:rPr lang="en-US" sz="1200" err="1"/>
              <a:t>não</a:t>
            </a:r>
            <a:r>
              <a:rPr lang="en-US" sz="1200"/>
              <a:t> </a:t>
            </a:r>
            <a:r>
              <a:rPr lang="en-US" sz="1200" err="1"/>
              <a:t>tinham</a:t>
            </a:r>
            <a:r>
              <a:rPr lang="en-US" sz="1200"/>
              <a:t> </a:t>
            </a:r>
            <a:r>
              <a:rPr lang="en-US" sz="1200" err="1"/>
              <a:t>descanso</a:t>
            </a:r>
            <a:r>
              <a:rPr lang="en-US" sz="1200"/>
              <a:t>.</a:t>
            </a:r>
            <a:endParaRPr lang="en-US" sz="1200">
              <a:ea typeface="Calibri"/>
              <a:cs typeface="Calibri"/>
            </a:endParaRPr>
          </a:p>
          <a:p>
            <a:endParaRPr lang="en-US" sz="1400"/>
          </a:p>
        </p:txBody>
      </p:sp>
      <p:sp>
        <p:nvSpPr>
          <p:cNvPr id="3" name="CaixaDeTexto 2">
            <a:extLst>
              <a:ext uri="{FF2B5EF4-FFF2-40B4-BE49-F238E27FC236}">
                <a16:creationId xmlns:a16="http://schemas.microsoft.com/office/drawing/2014/main" id="{81DEE565-8A33-105F-2EA9-0659390BE039}"/>
              </a:ext>
            </a:extLst>
          </p:cNvPr>
          <p:cNvSpPr txBox="1"/>
          <p:nvPr/>
        </p:nvSpPr>
        <p:spPr>
          <a:xfrm>
            <a:off x="68766" y="3544230"/>
            <a:ext cx="5846957"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08) </a:t>
            </a:r>
            <a:r>
              <a:rPr lang="en-US" sz="1200" err="1"/>
              <a:t>Poderíamos</a:t>
            </a:r>
            <a:r>
              <a:rPr lang="en-US" sz="1200"/>
              <a:t> </a:t>
            </a:r>
            <a:r>
              <a:rPr lang="en-US" sz="1200" err="1"/>
              <a:t>considerar</a:t>
            </a:r>
            <a:r>
              <a:rPr lang="en-US" sz="1200"/>
              <a:t> o </a:t>
            </a:r>
            <a:r>
              <a:rPr lang="en-US" sz="1200" err="1"/>
              <a:t>livro</a:t>
            </a:r>
            <a:r>
              <a:rPr lang="en-US" sz="1200"/>
              <a:t> “A </a:t>
            </a:r>
            <a:r>
              <a:rPr lang="en-US" sz="1200" err="1"/>
              <a:t>revolução</a:t>
            </a:r>
            <a:r>
              <a:rPr lang="en-US" sz="1200"/>
              <a:t> dos </a:t>
            </a:r>
            <a:r>
              <a:rPr lang="en-US" sz="1200" err="1"/>
              <a:t>bichos</a:t>
            </a:r>
            <a:r>
              <a:rPr lang="en-US" sz="1200"/>
              <a:t>” </a:t>
            </a:r>
            <a:r>
              <a:rPr lang="en-US" sz="1200" err="1"/>
              <a:t>como</a:t>
            </a:r>
            <a:r>
              <a:rPr lang="en-US" sz="1200"/>
              <a:t> </a:t>
            </a:r>
            <a:r>
              <a:rPr lang="en-US" sz="1200" err="1"/>
              <a:t>uma</a:t>
            </a:r>
            <a:r>
              <a:rPr lang="en-US" sz="1200"/>
              <a:t> </a:t>
            </a:r>
            <a:r>
              <a:rPr lang="en-US" sz="1200" err="1"/>
              <a:t>fábula</a:t>
            </a:r>
            <a:r>
              <a:rPr lang="en-US" sz="1200"/>
              <a:t> </a:t>
            </a:r>
            <a:r>
              <a:rPr lang="en-US" sz="1200" err="1"/>
              <a:t>moderna</a:t>
            </a:r>
            <a:r>
              <a:rPr lang="en-US" sz="1200"/>
              <a:t>, visto que as </a:t>
            </a:r>
            <a:r>
              <a:rPr lang="en-US" sz="1200" err="1"/>
              <a:t>personagens</a:t>
            </a:r>
            <a:r>
              <a:rPr lang="en-US" sz="1200"/>
              <a:t> </a:t>
            </a:r>
            <a:r>
              <a:rPr lang="en-US" sz="1200" err="1"/>
              <a:t>são</a:t>
            </a:r>
            <a:r>
              <a:rPr lang="en-US" sz="1200"/>
              <a:t> </a:t>
            </a:r>
            <a:r>
              <a:rPr lang="en-US" sz="1200" err="1"/>
              <a:t>animais</a:t>
            </a:r>
            <a:r>
              <a:rPr lang="en-US" sz="1200"/>
              <a:t> </a:t>
            </a:r>
            <a:r>
              <a:rPr lang="en-US" sz="1200" err="1"/>
              <a:t>falantes</a:t>
            </a:r>
            <a:r>
              <a:rPr lang="en-US" sz="1200"/>
              <a:t> e que, de </a:t>
            </a:r>
            <a:r>
              <a:rPr lang="en-US" sz="1200" err="1"/>
              <a:t>cerra</a:t>
            </a:r>
            <a:r>
              <a:rPr lang="en-US" sz="1200"/>
              <a:t> forma, </a:t>
            </a:r>
            <a:r>
              <a:rPr lang="en-US" sz="1200" err="1"/>
              <a:t>reproduzem</a:t>
            </a:r>
            <a:r>
              <a:rPr lang="en-US" sz="1200"/>
              <a:t> </a:t>
            </a:r>
            <a:r>
              <a:rPr lang="en-US" sz="1200" err="1"/>
              <a:t>elementos</a:t>
            </a:r>
            <a:r>
              <a:rPr lang="en-US" sz="1200"/>
              <a:t> de </a:t>
            </a:r>
            <a:r>
              <a:rPr lang="en-US" sz="1200" err="1"/>
              <a:t>nossa</a:t>
            </a:r>
            <a:r>
              <a:rPr lang="en-US" sz="1200"/>
              <a:t> </a:t>
            </a:r>
            <a:r>
              <a:rPr lang="en-US" sz="1200" err="1"/>
              <a:t>sociedade</a:t>
            </a:r>
            <a:r>
              <a:rPr lang="en-US" sz="1200"/>
              <a:t>. </a:t>
            </a:r>
            <a:r>
              <a:rPr lang="en-US" sz="1200" err="1"/>
              <a:t>Correlacione</a:t>
            </a:r>
            <a:r>
              <a:rPr lang="en-US" sz="1200"/>
              <a:t> a </a:t>
            </a:r>
            <a:r>
              <a:rPr lang="en-US" sz="1200" err="1"/>
              <a:t>personagem</a:t>
            </a:r>
            <a:r>
              <a:rPr lang="en-US" sz="1200"/>
              <a:t> a </a:t>
            </a:r>
            <a:r>
              <a:rPr lang="en-US" sz="1200" err="1"/>
              <a:t>sua</a:t>
            </a:r>
            <a:r>
              <a:rPr lang="en-US" sz="1200"/>
              <a:t> </a:t>
            </a:r>
            <a:r>
              <a:rPr lang="en-US" sz="1200" err="1"/>
              <a:t>descrição</a:t>
            </a:r>
            <a:r>
              <a:rPr lang="en-US" sz="1200"/>
              <a:t>.</a:t>
            </a:r>
          </a:p>
          <a:p>
            <a:r>
              <a:rPr lang="en-US" sz="1200"/>
              <a:t>(A) Bola-de-Neve                 </a:t>
            </a:r>
            <a:br>
              <a:rPr lang="en-US" sz="1200"/>
            </a:br>
            <a:r>
              <a:rPr lang="en-US" sz="1200"/>
              <a:t>(B) Napoleão             </a:t>
            </a:r>
            <a:br>
              <a:rPr lang="en-US" sz="1200"/>
            </a:br>
            <a:r>
              <a:rPr lang="en-US" sz="1200"/>
              <a:t>(C) Benjamin             </a:t>
            </a:r>
            <a:br>
              <a:rPr lang="en-US" sz="1200"/>
            </a:br>
            <a:r>
              <a:rPr lang="en-US" sz="1200"/>
              <a:t>(D) Quitéria               </a:t>
            </a:r>
            <a:br>
              <a:rPr lang="en-US" sz="1200"/>
            </a:br>
            <a:r>
              <a:rPr lang="en-US" sz="1200"/>
              <a:t>(E) Mimosa</a:t>
            </a:r>
            <a:br>
              <a:rPr lang="en-US" sz="1200"/>
            </a:br>
            <a:r>
              <a:rPr lang="en-US" sz="1200"/>
              <a:t>(F) Major</a:t>
            </a:r>
            <a:br>
              <a:rPr lang="en-US" sz="1200"/>
            </a:br>
            <a:r>
              <a:rPr lang="en-US" sz="1200"/>
              <a:t>(G) Sr. Jones</a:t>
            </a:r>
            <a:br>
              <a:rPr lang="en-US" sz="1200"/>
            </a:br>
            <a:r>
              <a:rPr lang="en-US" sz="1200"/>
              <a:t>(H) </a:t>
            </a:r>
            <a:r>
              <a:rPr lang="en-US" sz="1200" err="1"/>
              <a:t>Whymper</a:t>
            </a:r>
            <a:endParaRPr lang="en-US" sz="1200" err="1">
              <a:ea typeface="Calibri"/>
              <a:cs typeface="Calibri"/>
            </a:endParaRPr>
          </a:p>
        </p:txBody>
      </p:sp>
      <p:sp>
        <p:nvSpPr>
          <p:cNvPr id="4" name="CaixaDeTexto 3">
            <a:extLst>
              <a:ext uri="{FF2B5EF4-FFF2-40B4-BE49-F238E27FC236}">
                <a16:creationId xmlns:a16="http://schemas.microsoft.com/office/drawing/2014/main" id="{D6642981-7D0A-4261-4CC8-793A42FD9766}"/>
              </a:ext>
            </a:extLst>
          </p:cNvPr>
          <p:cNvSpPr txBox="1"/>
          <p:nvPr/>
        </p:nvSpPr>
        <p:spPr>
          <a:xfrm>
            <a:off x="5690839" y="3609278"/>
            <a:ext cx="6683298"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444444"/>
                </a:solidFill>
                <a:latin typeface="Calibri"/>
                <a:ea typeface="Open Sans"/>
                <a:cs typeface="Open Sans"/>
              </a:rPr>
              <a:t>(     ) Burro, animal </a:t>
            </a:r>
            <a:r>
              <a:rPr lang="en-US" sz="1200" err="1">
                <a:solidFill>
                  <a:srgbClr val="444444"/>
                </a:solidFill>
                <a:latin typeface="Calibri"/>
                <a:ea typeface="Open Sans"/>
                <a:cs typeface="Open Sans"/>
              </a:rPr>
              <a:t>mais</a:t>
            </a:r>
            <a:r>
              <a:rPr lang="en-US" sz="1200">
                <a:solidFill>
                  <a:srgbClr val="444444"/>
                </a:solidFill>
                <a:latin typeface="Calibri"/>
                <a:ea typeface="Open Sans"/>
                <a:cs typeface="Open Sans"/>
              </a:rPr>
              <a:t> </a:t>
            </a:r>
            <a:r>
              <a:rPr lang="en-US" sz="1200" err="1">
                <a:solidFill>
                  <a:srgbClr val="444444"/>
                </a:solidFill>
                <a:latin typeface="Calibri"/>
                <a:ea typeface="Open Sans"/>
                <a:cs typeface="Open Sans"/>
              </a:rPr>
              <a:t>idoso</a:t>
            </a:r>
            <a:r>
              <a:rPr lang="en-US" sz="1200">
                <a:solidFill>
                  <a:srgbClr val="444444"/>
                </a:solidFill>
                <a:latin typeface="Calibri"/>
                <a:ea typeface="Open Sans"/>
                <a:cs typeface="Open Sans"/>
              </a:rPr>
              <a:t> da fazenda e o </a:t>
            </a:r>
            <a:r>
              <a:rPr lang="en-US" sz="1200" err="1">
                <a:solidFill>
                  <a:srgbClr val="444444"/>
                </a:solidFill>
                <a:latin typeface="Calibri"/>
                <a:ea typeface="Open Sans"/>
                <a:cs typeface="Open Sans"/>
              </a:rPr>
              <a:t>mais</a:t>
            </a:r>
            <a:r>
              <a:rPr lang="en-US" sz="1200">
                <a:solidFill>
                  <a:srgbClr val="444444"/>
                </a:solidFill>
                <a:latin typeface="Calibri"/>
                <a:ea typeface="Open Sans"/>
                <a:cs typeface="Open Sans"/>
              </a:rPr>
              <a:t> </a:t>
            </a:r>
            <a:r>
              <a:rPr lang="en-US" sz="1200" err="1">
                <a:solidFill>
                  <a:srgbClr val="444444"/>
                </a:solidFill>
                <a:latin typeface="Calibri"/>
                <a:ea typeface="Open Sans"/>
                <a:cs typeface="Open Sans"/>
              </a:rPr>
              <a:t>moderado</a:t>
            </a:r>
            <a:r>
              <a:rPr lang="en-US" sz="1200">
                <a:solidFill>
                  <a:srgbClr val="444444"/>
                </a:solidFill>
                <a:latin typeface="Calibri"/>
                <a:ea typeface="Open Sans"/>
                <a:cs typeface="Open Sans"/>
              </a:rPr>
              <a:t>.</a:t>
            </a:r>
            <a:br>
              <a:rPr lang="en-US" sz="1200"/>
            </a:br>
            <a:r>
              <a:rPr lang="en-US" sz="1200">
                <a:solidFill>
                  <a:srgbClr val="444444"/>
                </a:solidFill>
                <a:latin typeface="Calibri"/>
                <a:ea typeface="Open Sans"/>
                <a:cs typeface="Open Sans"/>
              </a:rPr>
              <a:t>(     ) Defensor e amigo de Napoleão, </a:t>
            </a:r>
            <a:r>
              <a:rPr lang="en-US" sz="1200" err="1">
                <a:solidFill>
                  <a:srgbClr val="444444"/>
                </a:solidFill>
                <a:latin typeface="Calibri"/>
                <a:ea typeface="Open Sans"/>
                <a:cs typeface="Open Sans"/>
              </a:rPr>
              <a:t>responsável</a:t>
            </a:r>
            <a:r>
              <a:rPr lang="en-US" sz="1200">
                <a:solidFill>
                  <a:srgbClr val="444444"/>
                </a:solidFill>
                <a:latin typeface="Calibri"/>
                <a:ea typeface="Open Sans"/>
                <a:cs typeface="Open Sans"/>
              </a:rPr>
              <a:t> pela </a:t>
            </a:r>
            <a:r>
              <a:rPr lang="en-US" sz="1200" err="1">
                <a:solidFill>
                  <a:srgbClr val="444444"/>
                </a:solidFill>
                <a:latin typeface="Calibri"/>
                <a:ea typeface="Open Sans"/>
                <a:cs typeface="Open Sans"/>
              </a:rPr>
              <a:t>comunicação</a:t>
            </a:r>
            <a:r>
              <a:rPr lang="en-US" sz="1200">
                <a:solidFill>
                  <a:srgbClr val="444444"/>
                </a:solidFill>
                <a:latin typeface="Calibri"/>
                <a:ea typeface="Open Sans"/>
                <a:cs typeface="Open Sans"/>
              </a:rPr>
              <a:t> da nova </a:t>
            </a:r>
            <a:r>
              <a:rPr lang="en-US" sz="1200" err="1">
                <a:solidFill>
                  <a:srgbClr val="444444"/>
                </a:solidFill>
                <a:latin typeface="Calibri"/>
                <a:ea typeface="Open Sans"/>
                <a:cs typeface="Open Sans"/>
              </a:rPr>
              <a:t>administração</a:t>
            </a:r>
            <a:r>
              <a:rPr lang="en-US" sz="1200">
                <a:solidFill>
                  <a:srgbClr val="444444"/>
                </a:solidFill>
                <a:latin typeface="Calibri"/>
                <a:ea typeface="Open Sans"/>
                <a:cs typeface="Open Sans"/>
              </a:rPr>
              <a:t>.</a:t>
            </a:r>
            <a:br>
              <a:rPr lang="en-US" sz="1200"/>
            </a:br>
            <a:r>
              <a:rPr lang="en-US" sz="1200">
                <a:solidFill>
                  <a:srgbClr val="444444"/>
                </a:solidFill>
                <a:latin typeface="Calibri"/>
                <a:ea typeface="Open Sans"/>
                <a:cs typeface="Open Sans"/>
              </a:rPr>
              <a:t>(     ) </a:t>
            </a:r>
            <a:r>
              <a:rPr lang="en-US" sz="1200" err="1">
                <a:solidFill>
                  <a:srgbClr val="444444"/>
                </a:solidFill>
                <a:latin typeface="Calibri"/>
                <a:ea typeface="Open Sans"/>
                <a:cs typeface="Open Sans"/>
              </a:rPr>
              <a:t>Líder</a:t>
            </a:r>
            <a:r>
              <a:rPr lang="en-US" sz="1200">
                <a:solidFill>
                  <a:srgbClr val="444444"/>
                </a:solidFill>
                <a:latin typeface="Calibri"/>
                <a:ea typeface="Open Sans"/>
                <a:cs typeface="Open Sans"/>
              </a:rPr>
              <a:t> da </a:t>
            </a:r>
            <a:r>
              <a:rPr lang="en-US" sz="1200" err="1">
                <a:solidFill>
                  <a:srgbClr val="444444"/>
                </a:solidFill>
                <a:latin typeface="Calibri"/>
                <a:ea typeface="Open Sans"/>
                <a:cs typeface="Open Sans"/>
              </a:rPr>
              <a:t>revolução</a:t>
            </a:r>
            <a:r>
              <a:rPr lang="en-US" sz="1200">
                <a:solidFill>
                  <a:srgbClr val="444444"/>
                </a:solidFill>
                <a:latin typeface="Calibri"/>
                <a:ea typeface="Open Sans"/>
                <a:cs typeface="Open Sans"/>
              </a:rPr>
              <a:t>, </a:t>
            </a:r>
            <a:r>
              <a:rPr lang="en-US" sz="1200" err="1">
                <a:solidFill>
                  <a:srgbClr val="444444"/>
                </a:solidFill>
                <a:latin typeface="Calibri"/>
                <a:ea typeface="Open Sans"/>
                <a:cs typeface="Open Sans"/>
              </a:rPr>
              <a:t>depois</a:t>
            </a:r>
            <a:r>
              <a:rPr lang="en-US" sz="1200">
                <a:solidFill>
                  <a:srgbClr val="444444"/>
                </a:solidFill>
                <a:latin typeface="Calibri"/>
                <a:ea typeface="Open Sans"/>
                <a:cs typeface="Open Sans"/>
              </a:rPr>
              <a:t> da </a:t>
            </a:r>
            <a:r>
              <a:rPr lang="en-US" sz="1200" err="1">
                <a:solidFill>
                  <a:srgbClr val="444444"/>
                </a:solidFill>
                <a:latin typeface="Calibri"/>
                <a:ea typeface="Open Sans"/>
                <a:cs typeface="Open Sans"/>
              </a:rPr>
              <a:t>morte</a:t>
            </a:r>
            <a:r>
              <a:rPr lang="en-US" sz="1200">
                <a:solidFill>
                  <a:srgbClr val="444444"/>
                </a:solidFill>
                <a:latin typeface="Calibri"/>
                <a:ea typeface="Open Sans"/>
                <a:cs typeface="Open Sans"/>
              </a:rPr>
              <a:t> do Major, e </a:t>
            </a:r>
            <a:r>
              <a:rPr lang="en-US" sz="1200" err="1">
                <a:solidFill>
                  <a:srgbClr val="444444"/>
                </a:solidFill>
                <a:latin typeface="Calibri"/>
                <a:ea typeface="Open Sans"/>
                <a:cs typeface="Open Sans"/>
              </a:rPr>
              <a:t>considerado</a:t>
            </a:r>
            <a:r>
              <a:rPr lang="en-US" sz="1200">
                <a:solidFill>
                  <a:srgbClr val="444444"/>
                </a:solidFill>
                <a:latin typeface="Calibri"/>
                <a:ea typeface="Open Sans"/>
                <a:cs typeface="Open Sans"/>
              </a:rPr>
              <a:t> </a:t>
            </a:r>
            <a:r>
              <a:rPr lang="en-US" sz="1200" err="1">
                <a:solidFill>
                  <a:srgbClr val="444444"/>
                </a:solidFill>
                <a:latin typeface="Calibri"/>
                <a:ea typeface="Open Sans"/>
                <a:cs typeface="Open Sans"/>
              </a:rPr>
              <a:t>como</a:t>
            </a:r>
            <a:r>
              <a:rPr lang="en-US" sz="1200">
                <a:solidFill>
                  <a:srgbClr val="444444"/>
                </a:solidFill>
                <a:latin typeface="Calibri"/>
                <a:ea typeface="Open Sans"/>
                <a:cs typeface="Open Sans"/>
              </a:rPr>
              <a:t> </a:t>
            </a:r>
            <a:r>
              <a:rPr lang="en-US" sz="1200" err="1">
                <a:solidFill>
                  <a:srgbClr val="444444"/>
                </a:solidFill>
                <a:latin typeface="Calibri"/>
                <a:ea typeface="Open Sans"/>
                <a:cs typeface="Open Sans"/>
              </a:rPr>
              <a:t>traidor</a:t>
            </a:r>
            <a:r>
              <a:rPr lang="en-US" sz="1200">
                <a:solidFill>
                  <a:srgbClr val="444444"/>
                </a:solidFill>
                <a:latin typeface="Calibri"/>
                <a:ea typeface="Open Sans"/>
                <a:cs typeface="Open Sans"/>
              </a:rPr>
              <a:t>.</a:t>
            </a:r>
            <a:br>
              <a:rPr lang="en-US" sz="1200"/>
            </a:br>
            <a:r>
              <a:rPr lang="en-US" sz="1200">
                <a:solidFill>
                  <a:srgbClr val="444444"/>
                </a:solidFill>
                <a:latin typeface="Calibri"/>
                <a:ea typeface="Open Sans"/>
                <a:cs typeface="Open Sans"/>
              </a:rPr>
              <a:t>(     ) </a:t>
            </a:r>
            <a:r>
              <a:rPr lang="en-US" sz="1200" err="1">
                <a:solidFill>
                  <a:srgbClr val="444444"/>
                </a:solidFill>
                <a:latin typeface="Calibri"/>
                <a:ea typeface="Open Sans"/>
                <a:cs typeface="Open Sans"/>
              </a:rPr>
              <a:t>Advogado</a:t>
            </a:r>
            <a:r>
              <a:rPr lang="en-US" sz="1200">
                <a:solidFill>
                  <a:srgbClr val="444444"/>
                </a:solidFill>
                <a:latin typeface="Calibri"/>
                <a:ea typeface="Open Sans"/>
                <a:cs typeface="Open Sans"/>
              </a:rPr>
              <a:t> </a:t>
            </a:r>
            <a:r>
              <a:rPr lang="en-US" sz="1200" err="1">
                <a:solidFill>
                  <a:srgbClr val="444444"/>
                </a:solidFill>
                <a:latin typeface="Calibri"/>
                <a:ea typeface="Open Sans"/>
                <a:cs typeface="Open Sans"/>
              </a:rPr>
              <a:t>ardiloso</a:t>
            </a:r>
            <a:r>
              <a:rPr lang="en-US" sz="1200">
                <a:solidFill>
                  <a:srgbClr val="444444"/>
                </a:solidFill>
                <a:latin typeface="Calibri"/>
                <a:ea typeface="Open Sans"/>
                <a:cs typeface="Open Sans"/>
              </a:rPr>
              <a:t> de Napoleão.</a:t>
            </a:r>
            <a:br>
              <a:rPr lang="en-US" sz="1200"/>
            </a:br>
            <a:r>
              <a:rPr lang="en-US" sz="1200">
                <a:solidFill>
                  <a:srgbClr val="444444"/>
                </a:solidFill>
                <a:latin typeface="Calibri"/>
                <a:ea typeface="Open Sans"/>
                <a:cs typeface="Open Sans"/>
              </a:rPr>
              <a:t>(     ) </a:t>
            </a:r>
            <a:r>
              <a:rPr lang="en-US" sz="1200" err="1">
                <a:solidFill>
                  <a:srgbClr val="444444"/>
                </a:solidFill>
                <a:latin typeface="Calibri"/>
                <a:ea typeface="Open Sans"/>
                <a:cs typeface="Open Sans"/>
              </a:rPr>
              <a:t>Companheira</a:t>
            </a:r>
            <a:r>
              <a:rPr lang="en-US" sz="1200">
                <a:solidFill>
                  <a:srgbClr val="444444"/>
                </a:solidFill>
                <a:latin typeface="Calibri"/>
                <a:ea typeface="Open Sans"/>
                <a:cs typeface="Open Sans"/>
              </a:rPr>
              <a:t> de Sansão e </a:t>
            </a:r>
            <a:r>
              <a:rPr lang="en-US" sz="1200" err="1">
                <a:solidFill>
                  <a:srgbClr val="444444"/>
                </a:solidFill>
                <a:latin typeface="Calibri"/>
                <a:ea typeface="Open Sans"/>
                <a:cs typeface="Open Sans"/>
              </a:rPr>
              <a:t>como</a:t>
            </a:r>
            <a:r>
              <a:rPr lang="en-US" sz="1200">
                <a:solidFill>
                  <a:srgbClr val="444444"/>
                </a:solidFill>
                <a:latin typeface="Calibri"/>
                <a:ea typeface="Open Sans"/>
                <a:cs typeface="Open Sans"/>
              </a:rPr>
              <a:t> </a:t>
            </a:r>
            <a:r>
              <a:rPr lang="en-US" sz="1200" err="1">
                <a:solidFill>
                  <a:srgbClr val="444444"/>
                </a:solidFill>
                <a:latin typeface="Calibri"/>
                <a:ea typeface="Open Sans"/>
                <a:cs typeface="Open Sans"/>
              </a:rPr>
              <a:t>ele</a:t>
            </a:r>
            <a:r>
              <a:rPr lang="en-US" sz="1200">
                <a:solidFill>
                  <a:srgbClr val="444444"/>
                </a:solidFill>
                <a:latin typeface="Calibri"/>
                <a:ea typeface="Open Sans"/>
                <a:cs typeface="Open Sans"/>
              </a:rPr>
              <a:t> </a:t>
            </a:r>
            <a:r>
              <a:rPr lang="en-US" sz="1200" err="1">
                <a:solidFill>
                  <a:srgbClr val="444444"/>
                </a:solidFill>
                <a:latin typeface="Calibri"/>
                <a:ea typeface="Open Sans"/>
                <a:cs typeface="Open Sans"/>
              </a:rPr>
              <a:t>responsável</a:t>
            </a:r>
            <a:r>
              <a:rPr lang="en-US" sz="1200">
                <a:solidFill>
                  <a:srgbClr val="444444"/>
                </a:solidFill>
                <a:latin typeface="Calibri"/>
                <a:ea typeface="Open Sans"/>
                <a:cs typeface="Open Sans"/>
              </a:rPr>
              <a:t> </a:t>
            </a:r>
            <a:r>
              <a:rPr lang="en-US" sz="1200" err="1">
                <a:solidFill>
                  <a:srgbClr val="444444"/>
                </a:solidFill>
                <a:latin typeface="Calibri"/>
                <a:ea typeface="Open Sans"/>
                <a:cs typeface="Open Sans"/>
              </a:rPr>
              <a:t>por</a:t>
            </a:r>
            <a:r>
              <a:rPr lang="en-US" sz="1200">
                <a:solidFill>
                  <a:srgbClr val="444444"/>
                </a:solidFill>
                <a:latin typeface="Calibri"/>
                <a:ea typeface="Open Sans"/>
                <a:cs typeface="Open Sans"/>
              </a:rPr>
              <a:t> boa </a:t>
            </a:r>
            <a:r>
              <a:rPr lang="en-US" sz="1200" err="1">
                <a:solidFill>
                  <a:srgbClr val="444444"/>
                </a:solidFill>
                <a:latin typeface="Calibri"/>
                <a:ea typeface="Open Sans"/>
                <a:cs typeface="Open Sans"/>
              </a:rPr>
              <a:t>parte</a:t>
            </a:r>
            <a:r>
              <a:rPr lang="en-US" sz="1200">
                <a:solidFill>
                  <a:srgbClr val="444444"/>
                </a:solidFill>
                <a:latin typeface="Calibri"/>
                <a:ea typeface="Open Sans"/>
                <a:cs typeface="Open Sans"/>
              </a:rPr>
              <a:t> do </a:t>
            </a:r>
            <a:r>
              <a:rPr lang="en-US" sz="1200" err="1">
                <a:solidFill>
                  <a:srgbClr val="444444"/>
                </a:solidFill>
                <a:latin typeface="Calibri"/>
                <a:ea typeface="Open Sans"/>
                <a:cs typeface="Open Sans"/>
              </a:rPr>
              <a:t>trabalho</a:t>
            </a:r>
            <a:r>
              <a:rPr lang="en-US" sz="1200">
                <a:solidFill>
                  <a:srgbClr val="444444"/>
                </a:solidFill>
                <a:latin typeface="Calibri"/>
                <a:ea typeface="Open Sans"/>
                <a:cs typeface="Open Sans"/>
              </a:rPr>
              <a:t> </a:t>
            </a:r>
            <a:r>
              <a:rPr lang="en-US" sz="1200" err="1">
                <a:solidFill>
                  <a:srgbClr val="444444"/>
                </a:solidFill>
                <a:latin typeface="Calibri"/>
                <a:ea typeface="Open Sans"/>
                <a:cs typeface="Open Sans"/>
              </a:rPr>
              <a:t>duro</a:t>
            </a:r>
            <a:r>
              <a:rPr lang="en-US" sz="1200">
                <a:solidFill>
                  <a:srgbClr val="444444"/>
                </a:solidFill>
                <a:latin typeface="Calibri"/>
                <a:ea typeface="Open Sans"/>
                <a:cs typeface="Open Sans"/>
              </a:rPr>
              <a:t>.</a:t>
            </a:r>
            <a:br>
              <a:rPr lang="en-US" sz="1200"/>
            </a:br>
            <a:r>
              <a:rPr lang="en-US" sz="1200">
                <a:solidFill>
                  <a:srgbClr val="444444"/>
                </a:solidFill>
                <a:latin typeface="Calibri"/>
                <a:ea typeface="Open Sans"/>
                <a:cs typeface="Open Sans"/>
              </a:rPr>
              <a:t>(     ) O </a:t>
            </a:r>
            <a:r>
              <a:rPr lang="en-US" sz="1200" err="1">
                <a:solidFill>
                  <a:srgbClr val="444444"/>
                </a:solidFill>
                <a:latin typeface="Calibri"/>
                <a:ea typeface="Open Sans"/>
                <a:cs typeface="Open Sans"/>
              </a:rPr>
              <a:t>cavalo</a:t>
            </a:r>
            <a:r>
              <a:rPr lang="en-US" sz="1200">
                <a:solidFill>
                  <a:srgbClr val="444444"/>
                </a:solidFill>
                <a:latin typeface="Calibri"/>
                <a:ea typeface="Open Sans"/>
                <a:cs typeface="Open Sans"/>
              </a:rPr>
              <a:t> </a:t>
            </a:r>
            <a:r>
              <a:rPr lang="en-US" sz="1200" err="1">
                <a:solidFill>
                  <a:srgbClr val="444444"/>
                </a:solidFill>
                <a:latin typeface="Calibri"/>
                <a:ea typeface="Open Sans"/>
                <a:cs typeface="Open Sans"/>
              </a:rPr>
              <a:t>trabalhador</a:t>
            </a:r>
            <a:r>
              <a:rPr lang="en-US" sz="1200">
                <a:solidFill>
                  <a:srgbClr val="444444"/>
                </a:solidFill>
                <a:latin typeface="Calibri"/>
                <a:ea typeface="Open Sans"/>
                <a:cs typeface="Open Sans"/>
              </a:rPr>
              <a:t> que </a:t>
            </a:r>
            <a:r>
              <a:rPr lang="en-US" sz="1200" err="1">
                <a:solidFill>
                  <a:srgbClr val="444444"/>
                </a:solidFill>
                <a:latin typeface="Calibri"/>
                <a:ea typeface="Open Sans"/>
                <a:cs typeface="Open Sans"/>
              </a:rPr>
              <a:t>tem</a:t>
            </a:r>
            <a:r>
              <a:rPr lang="en-US" sz="1200">
                <a:solidFill>
                  <a:srgbClr val="444444"/>
                </a:solidFill>
                <a:latin typeface="Calibri"/>
                <a:ea typeface="Open Sans"/>
                <a:cs typeface="Open Sans"/>
              </a:rPr>
              <a:t> um </a:t>
            </a:r>
            <a:r>
              <a:rPr lang="en-US" sz="1200" err="1">
                <a:solidFill>
                  <a:srgbClr val="444444"/>
                </a:solidFill>
                <a:latin typeface="Calibri"/>
                <a:ea typeface="Open Sans"/>
                <a:cs typeface="Open Sans"/>
              </a:rPr>
              <a:t>fim</a:t>
            </a:r>
            <a:r>
              <a:rPr lang="en-US" sz="1200">
                <a:solidFill>
                  <a:srgbClr val="444444"/>
                </a:solidFill>
                <a:latin typeface="Calibri"/>
                <a:ea typeface="Open Sans"/>
                <a:cs typeface="Open Sans"/>
              </a:rPr>
              <a:t> </a:t>
            </a:r>
            <a:r>
              <a:rPr lang="en-US" sz="1200" err="1">
                <a:solidFill>
                  <a:srgbClr val="444444"/>
                </a:solidFill>
                <a:latin typeface="Calibri"/>
                <a:ea typeface="Open Sans"/>
                <a:cs typeface="Open Sans"/>
              </a:rPr>
              <a:t>trágico</a:t>
            </a:r>
            <a:r>
              <a:rPr lang="en-US" sz="1200">
                <a:solidFill>
                  <a:srgbClr val="444444"/>
                </a:solidFill>
                <a:latin typeface="Calibri"/>
                <a:ea typeface="Open Sans"/>
                <a:cs typeface="Open Sans"/>
              </a:rPr>
              <a:t>.</a:t>
            </a:r>
            <a:br>
              <a:rPr lang="en-US" sz="1200"/>
            </a:br>
            <a:r>
              <a:rPr lang="en-US" sz="1200">
                <a:solidFill>
                  <a:srgbClr val="444444"/>
                </a:solidFill>
                <a:latin typeface="Calibri"/>
                <a:ea typeface="Open Sans"/>
                <a:cs typeface="Open Sans"/>
              </a:rPr>
              <a:t>(     ) Figura </a:t>
            </a:r>
            <a:r>
              <a:rPr lang="en-US" sz="1200" err="1">
                <a:solidFill>
                  <a:srgbClr val="444444"/>
                </a:solidFill>
                <a:latin typeface="Calibri"/>
                <a:ea typeface="Open Sans"/>
                <a:cs typeface="Open Sans"/>
              </a:rPr>
              <a:t>responsável</a:t>
            </a:r>
            <a:r>
              <a:rPr lang="en-US" sz="1200">
                <a:solidFill>
                  <a:srgbClr val="444444"/>
                </a:solidFill>
                <a:latin typeface="Calibri"/>
                <a:ea typeface="Open Sans"/>
                <a:cs typeface="Open Sans"/>
              </a:rPr>
              <a:t> pela </a:t>
            </a:r>
            <a:r>
              <a:rPr lang="en-US" sz="1200" err="1">
                <a:solidFill>
                  <a:srgbClr val="444444"/>
                </a:solidFill>
                <a:latin typeface="Calibri"/>
                <a:ea typeface="Open Sans"/>
                <a:cs typeface="Open Sans"/>
              </a:rPr>
              <a:t>ideia</a:t>
            </a:r>
            <a:r>
              <a:rPr lang="en-US" sz="1200">
                <a:solidFill>
                  <a:srgbClr val="444444"/>
                </a:solidFill>
                <a:latin typeface="Calibri"/>
                <a:ea typeface="Open Sans"/>
                <a:cs typeface="Open Sans"/>
              </a:rPr>
              <a:t> da </a:t>
            </a:r>
            <a:r>
              <a:rPr lang="en-US" sz="1200" err="1">
                <a:solidFill>
                  <a:srgbClr val="444444"/>
                </a:solidFill>
                <a:latin typeface="Calibri"/>
                <a:ea typeface="Open Sans"/>
                <a:cs typeface="Open Sans"/>
              </a:rPr>
              <a:t>revolução</a:t>
            </a:r>
            <a:r>
              <a:rPr lang="en-US" sz="1200">
                <a:solidFill>
                  <a:srgbClr val="444444"/>
                </a:solidFill>
                <a:latin typeface="Calibri"/>
                <a:ea typeface="Open Sans"/>
                <a:cs typeface="Open Sans"/>
              </a:rPr>
              <a:t> contra o </a:t>
            </a:r>
            <a:r>
              <a:rPr lang="en-US" sz="1200" err="1">
                <a:solidFill>
                  <a:srgbClr val="444444"/>
                </a:solidFill>
                <a:latin typeface="Calibri"/>
                <a:ea typeface="Open Sans"/>
                <a:cs typeface="Open Sans"/>
              </a:rPr>
              <a:t>fazendeiro</a:t>
            </a:r>
            <a:r>
              <a:rPr lang="en-US" sz="1200">
                <a:solidFill>
                  <a:srgbClr val="444444"/>
                </a:solidFill>
                <a:latin typeface="Calibri"/>
                <a:ea typeface="Open Sans"/>
                <a:cs typeface="Open Sans"/>
              </a:rPr>
              <a:t>.</a:t>
            </a:r>
            <a:br>
              <a:rPr lang="en-US" sz="1200"/>
            </a:br>
            <a:r>
              <a:rPr lang="en-US" sz="1200">
                <a:solidFill>
                  <a:srgbClr val="444444"/>
                </a:solidFill>
                <a:latin typeface="Calibri"/>
                <a:ea typeface="Open Sans"/>
                <a:cs typeface="Open Sans"/>
              </a:rPr>
              <a:t>(     ) Uma </a:t>
            </a:r>
            <a:r>
              <a:rPr lang="en-US" sz="1200" err="1">
                <a:solidFill>
                  <a:srgbClr val="444444"/>
                </a:solidFill>
                <a:latin typeface="Calibri"/>
                <a:ea typeface="Open Sans"/>
                <a:cs typeface="Open Sans"/>
              </a:rPr>
              <a:t>égua</a:t>
            </a:r>
            <a:r>
              <a:rPr lang="en-US" sz="1200">
                <a:solidFill>
                  <a:srgbClr val="444444"/>
                </a:solidFill>
                <a:latin typeface="Calibri"/>
                <a:ea typeface="Open Sans"/>
                <a:cs typeface="Open Sans"/>
              </a:rPr>
              <a:t> </a:t>
            </a:r>
            <a:r>
              <a:rPr lang="en-US" sz="1200" err="1">
                <a:solidFill>
                  <a:srgbClr val="444444"/>
                </a:solidFill>
                <a:latin typeface="Calibri"/>
                <a:ea typeface="Open Sans"/>
                <a:cs typeface="Open Sans"/>
              </a:rPr>
              <a:t>branca</a:t>
            </a:r>
            <a:r>
              <a:rPr lang="en-US" sz="1200">
                <a:solidFill>
                  <a:srgbClr val="444444"/>
                </a:solidFill>
                <a:latin typeface="Calibri"/>
                <a:ea typeface="Open Sans"/>
                <a:cs typeface="Open Sans"/>
              </a:rPr>
              <a:t> que </a:t>
            </a:r>
            <a:r>
              <a:rPr lang="en-US" sz="1200" err="1">
                <a:solidFill>
                  <a:srgbClr val="444444"/>
                </a:solidFill>
                <a:latin typeface="Calibri"/>
                <a:ea typeface="Open Sans"/>
                <a:cs typeface="Open Sans"/>
              </a:rPr>
              <a:t>tinha</a:t>
            </a:r>
            <a:r>
              <a:rPr lang="en-US" sz="1200">
                <a:solidFill>
                  <a:srgbClr val="444444"/>
                </a:solidFill>
                <a:latin typeface="Calibri"/>
                <a:ea typeface="Open Sans"/>
                <a:cs typeface="Open Sans"/>
              </a:rPr>
              <a:t> </a:t>
            </a:r>
            <a:r>
              <a:rPr lang="en-US" sz="1200" err="1">
                <a:solidFill>
                  <a:srgbClr val="444444"/>
                </a:solidFill>
                <a:latin typeface="Calibri"/>
                <a:ea typeface="Open Sans"/>
                <a:cs typeface="Open Sans"/>
              </a:rPr>
              <a:t>como</a:t>
            </a:r>
            <a:r>
              <a:rPr lang="en-US" sz="1200">
                <a:solidFill>
                  <a:srgbClr val="444444"/>
                </a:solidFill>
                <a:latin typeface="Calibri"/>
                <a:ea typeface="Open Sans"/>
                <a:cs typeface="Open Sans"/>
              </a:rPr>
              <a:t> </a:t>
            </a:r>
            <a:r>
              <a:rPr lang="en-US" sz="1200" err="1">
                <a:solidFill>
                  <a:srgbClr val="444444"/>
                </a:solidFill>
                <a:latin typeface="Calibri"/>
                <a:ea typeface="Open Sans"/>
                <a:cs typeface="Open Sans"/>
              </a:rPr>
              <a:t>fraco</a:t>
            </a:r>
            <a:r>
              <a:rPr lang="en-US" sz="1200">
                <a:solidFill>
                  <a:srgbClr val="444444"/>
                </a:solidFill>
                <a:latin typeface="Calibri"/>
                <a:ea typeface="Open Sans"/>
                <a:cs typeface="Open Sans"/>
              </a:rPr>
              <a:t> a </a:t>
            </a:r>
            <a:r>
              <a:rPr lang="en-US" sz="1200" err="1">
                <a:solidFill>
                  <a:srgbClr val="444444"/>
                </a:solidFill>
                <a:latin typeface="Calibri"/>
                <a:ea typeface="Open Sans"/>
                <a:cs typeface="Open Sans"/>
              </a:rPr>
              <a:t>vaidade</a:t>
            </a:r>
            <a:r>
              <a:rPr lang="en-US" sz="1200">
                <a:solidFill>
                  <a:srgbClr val="444444"/>
                </a:solidFill>
                <a:latin typeface="Calibri"/>
                <a:ea typeface="Open Sans"/>
                <a:cs typeface="Open Sans"/>
              </a:rPr>
              <a:t> e a gula. </a:t>
            </a:r>
            <a:r>
              <a:rPr lang="en-US" sz="1200" err="1">
                <a:solidFill>
                  <a:srgbClr val="444444"/>
                </a:solidFill>
                <a:latin typeface="Calibri"/>
                <a:ea typeface="Open Sans"/>
                <a:cs typeface="Open Sans"/>
              </a:rPr>
              <a:t>Gostava</a:t>
            </a:r>
            <a:r>
              <a:rPr lang="en-US" sz="1200">
                <a:solidFill>
                  <a:srgbClr val="444444"/>
                </a:solidFill>
                <a:latin typeface="Calibri"/>
                <a:ea typeface="Open Sans"/>
                <a:cs typeface="Open Sans"/>
              </a:rPr>
              <a:t> </a:t>
            </a:r>
            <a:r>
              <a:rPr lang="en-US" sz="1200" err="1">
                <a:solidFill>
                  <a:srgbClr val="444444"/>
                </a:solidFill>
                <a:latin typeface="Calibri"/>
                <a:ea typeface="Open Sans"/>
                <a:cs typeface="Open Sans"/>
              </a:rPr>
              <a:t>muito</a:t>
            </a:r>
            <a:r>
              <a:rPr lang="en-US" sz="1200">
                <a:solidFill>
                  <a:srgbClr val="444444"/>
                </a:solidFill>
                <a:latin typeface="Calibri"/>
                <a:ea typeface="Open Sans"/>
                <a:cs typeface="Open Sans"/>
              </a:rPr>
              <a:t> de </a:t>
            </a:r>
            <a:r>
              <a:rPr lang="en-US" sz="1200" err="1">
                <a:solidFill>
                  <a:srgbClr val="444444"/>
                </a:solidFill>
                <a:latin typeface="Calibri"/>
                <a:ea typeface="Open Sans"/>
                <a:cs typeface="Open Sans"/>
              </a:rPr>
              <a:t>andar</a:t>
            </a:r>
            <a:r>
              <a:rPr lang="en-US" sz="1200">
                <a:solidFill>
                  <a:srgbClr val="444444"/>
                </a:solidFill>
                <a:latin typeface="Calibri"/>
                <a:ea typeface="Open Sans"/>
                <a:cs typeface="Open Sans"/>
              </a:rPr>
              <a:t> com </a:t>
            </a:r>
            <a:r>
              <a:rPr lang="en-US" sz="1200" err="1">
                <a:solidFill>
                  <a:srgbClr val="444444"/>
                </a:solidFill>
                <a:latin typeface="Calibri"/>
                <a:ea typeface="Open Sans"/>
                <a:cs typeface="Open Sans"/>
              </a:rPr>
              <a:t>fitas</a:t>
            </a:r>
            <a:r>
              <a:rPr lang="en-US" sz="1200">
                <a:solidFill>
                  <a:srgbClr val="444444"/>
                </a:solidFill>
                <a:latin typeface="Calibri"/>
                <a:ea typeface="Open Sans"/>
                <a:cs typeface="Open Sans"/>
              </a:rPr>
              <a:t> e de comer </a:t>
            </a:r>
            <a:r>
              <a:rPr lang="en-US" sz="1200" err="1">
                <a:solidFill>
                  <a:srgbClr val="444444"/>
                </a:solidFill>
                <a:latin typeface="Calibri"/>
                <a:ea typeface="Open Sans"/>
                <a:cs typeface="Open Sans"/>
              </a:rPr>
              <a:t>torrões</a:t>
            </a:r>
            <a:r>
              <a:rPr lang="en-US" sz="1200">
                <a:solidFill>
                  <a:srgbClr val="444444"/>
                </a:solidFill>
                <a:latin typeface="Calibri"/>
                <a:ea typeface="Open Sans"/>
                <a:cs typeface="Open Sans"/>
              </a:rPr>
              <a:t> de </a:t>
            </a:r>
            <a:r>
              <a:rPr lang="en-US" sz="1200" err="1">
                <a:solidFill>
                  <a:srgbClr val="444444"/>
                </a:solidFill>
                <a:latin typeface="Calibri"/>
                <a:ea typeface="Open Sans"/>
                <a:cs typeface="Open Sans"/>
              </a:rPr>
              <a:t>açúcar</a:t>
            </a:r>
            <a:r>
              <a:rPr lang="en-US" sz="1200">
                <a:solidFill>
                  <a:srgbClr val="444444"/>
                </a:solidFill>
                <a:latin typeface="Calibri"/>
                <a:ea typeface="Open Sans"/>
                <a:cs typeface="Open Sans"/>
              </a:rPr>
              <a:t>.</a:t>
            </a:r>
            <a:br>
              <a:rPr lang="en-US" sz="1200"/>
            </a:br>
            <a:r>
              <a:rPr lang="en-US" sz="1200">
                <a:solidFill>
                  <a:srgbClr val="444444"/>
                </a:solidFill>
                <a:latin typeface="Calibri"/>
                <a:ea typeface="Open Sans"/>
                <a:cs typeface="Open Sans"/>
              </a:rPr>
              <a:t>(     ) Figura </a:t>
            </a:r>
            <a:r>
              <a:rPr lang="en-US" sz="1200" err="1">
                <a:solidFill>
                  <a:srgbClr val="444444"/>
                </a:solidFill>
                <a:latin typeface="Calibri"/>
                <a:ea typeface="Open Sans"/>
                <a:cs typeface="Open Sans"/>
              </a:rPr>
              <a:t>autoritária</a:t>
            </a:r>
            <a:r>
              <a:rPr lang="en-US" sz="1200">
                <a:solidFill>
                  <a:srgbClr val="444444"/>
                </a:solidFill>
                <a:latin typeface="Calibri"/>
                <a:ea typeface="Open Sans"/>
                <a:cs typeface="Open Sans"/>
              </a:rPr>
              <a:t> que </a:t>
            </a:r>
            <a:r>
              <a:rPr lang="en-US" sz="1200" err="1">
                <a:solidFill>
                  <a:srgbClr val="444444"/>
                </a:solidFill>
                <a:latin typeface="Calibri"/>
                <a:ea typeface="Open Sans"/>
                <a:cs typeface="Open Sans"/>
              </a:rPr>
              <a:t>chega</a:t>
            </a:r>
            <a:r>
              <a:rPr lang="en-US" sz="1200">
                <a:solidFill>
                  <a:srgbClr val="444444"/>
                </a:solidFill>
                <a:latin typeface="Calibri"/>
                <a:ea typeface="Open Sans"/>
                <a:cs typeface="Open Sans"/>
              </a:rPr>
              <a:t> a </a:t>
            </a:r>
            <a:r>
              <a:rPr lang="en-US" sz="1200" err="1">
                <a:solidFill>
                  <a:srgbClr val="444444"/>
                </a:solidFill>
                <a:latin typeface="Calibri"/>
                <a:ea typeface="Open Sans"/>
                <a:cs typeface="Open Sans"/>
              </a:rPr>
              <a:t>liderar</a:t>
            </a:r>
            <a:r>
              <a:rPr lang="en-US" sz="1200">
                <a:solidFill>
                  <a:srgbClr val="444444"/>
                </a:solidFill>
                <a:latin typeface="Calibri"/>
                <a:ea typeface="Open Sans"/>
                <a:cs typeface="Open Sans"/>
              </a:rPr>
              <a:t> o </a:t>
            </a:r>
            <a:r>
              <a:rPr lang="en-US" sz="1200" err="1">
                <a:solidFill>
                  <a:srgbClr val="444444"/>
                </a:solidFill>
                <a:latin typeface="Calibri"/>
                <a:ea typeface="Open Sans"/>
                <a:cs typeface="Open Sans"/>
              </a:rPr>
              <a:t>grupo</a:t>
            </a:r>
            <a:r>
              <a:rPr lang="en-US" sz="1200">
                <a:solidFill>
                  <a:srgbClr val="444444"/>
                </a:solidFill>
                <a:latin typeface="Calibri"/>
                <a:ea typeface="Open Sans"/>
                <a:cs typeface="Open Sans"/>
              </a:rPr>
              <a:t> de </a:t>
            </a:r>
            <a:r>
              <a:rPr lang="en-US" sz="1200" err="1">
                <a:solidFill>
                  <a:srgbClr val="444444"/>
                </a:solidFill>
                <a:latin typeface="Calibri"/>
                <a:ea typeface="Open Sans"/>
                <a:cs typeface="Open Sans"/>
              </a:rPr>
              <a:t>animais</a:t>
            </a:r>
            <a:r>
              <a:rPr lang="en-US" sz="1200">
                <a:solidFill>
                  <a:srgbClr val="444444"/>
                </a:solidFill>
                <a:latin typeface="Calibri"/>
                <a:ea typeface="Open Sans"/>
                <a:cs typeface="Open Sans"/>
              </a:rPr>
              <a:t>.</a:t>
            </a:r>
            <a:br>
              <a:rPr lang="en-US" sz="1200"/>
            </a:br>
            <a:r>
              <a:rPr lang="en-US" sz="1200">
                <a:solidFill>
                  <a:srgbClr val="444444"/>
                </a:solidFill>
                <a:latin typeface="Calibri"/>
                <a:ea typeface="Open Sans"/>
                <a:cs typeface="Open Sans"/>
              </a:rPr>
              <a:t>(     ) </a:t>
            </a:r>
            <a:r>
              <a:rPr lang="en-US" sz="1200" err="1">
                <a:solidFill>
                  <a:srgbClr val="444444"/>
                </a:solidFill>
                <a:latin typeface="Calibri"/>
                <a:ea typeface="Open Sans"/>
                <a:cs typeface="Open Sans"/>
              </a:rPr>
              <a:t>Fazendeiro</a:t>
            </a:r>
            <a:r>
              <a:rPr lang="en-US" sz="1200">
                <a:solidFill>
                  <a:srgbClr val="444444"/>
                </a:solidFill>
                <a:latin typeface="Calibri"/>
                <a:ea typeface="Open Sans"/>
                <a:cs typeface="Open Sans"/>
              </a:rPr>
              <a:t>, </a:t>
            </a:r>
            <a:r>
              <a:rPr lang="en-US" sz="1200" err="1">
                <a:solidFill>
                  <a:srgbClr val="444444"/>
                </a:solidFill>
                <a:latin typeface="Calibri"/>
                <a:ea typeface="Open Sans"/>
                <a:cs typeface="Open Sans"/>
              </a:rPr>
              <a:t>proprietário</a:t>
            </a:r>
            <a:r>
              <a:rPr lang="en-US" sz="1200">
                <a:solidFill>
                  <a:srgbClr val="444444"/>
                </a:solidFill>
                <a:latin typeface="Calibri"/>
                <a:ea typeface="Open Sans"/>
                <a:cs typeface="Open Sans"/>
              </a:rPr>
              <a:t> do </a:t>
            </a:r>
            <a:r>
              <a:rPr lang="en-US" sz="1200" err="1">
                <a:solidFill>
                  <a:srgbClr val="444444"/>
                </a:solidFill>
                <a:latin typeface="Calibri"/>
                <a:ea typeface="Open Sans"/>
                <a:cs typeface="Open Sans"/>
              </a:rPr>
              <a:t>sítio</a:t>
            </a:r>
            <a:r>
              <a:rPr lang="en-US" sz="1200">
                <a:solidFill>
                  <a:srgbClr val="444444"/>
                </a:solidFill>
                <a:latin typeface="Calibri"/>
                <a:ea typeface="Open Sans"/>
                <a:cs typeface="Open Sans"/>
              </a:rPr>
              <a:t>, que </a:t>
            </a:r>
            <a:r>
              <a:rPr lang="en-US" sz="1200" err="1">
                <a:solidFill>
                  <a:srgbClr val="444444"/>
                </a:solidFill>
                <a:latin typeface="Calibri"/>
                <a:ea typeface="Open Sans"/>
                <a:cs typeface="Open Sans"/>
              </a:rPr>
              <a:t>explora</a:t>
            </a:r>
            <a:r>
              <a:rPr lang="en-US" sz="1200">
                <a:solidFill>
                  <a:srgbClr val="444444"/>
                </a:solidFill>
                <a:latin typeface="Calibri"/>
                <a:ea typeface="Open Sans"/>
                <a:cs typeface="Open Sans"/>
              </a:rPr>
              <a:t> </a:t>
            </a:r>
            <a:r>
              <a:rPr lang="en-US" sz="1200" err="1">
                <a:solidFill>
                  <a:srgbClr val="444444"/>
                </a:solidFill>
                <a:latin typeface="Calibri"/>
                <a:ea typeface="Open Sans"/>
                <a:cs typeface="Open Sans"/>
              </a:rPr>
              <a:t>os</a:t>
            </a:r>
            <a:r>
              <a:rPr lang="en-US" sz="1200">
                <a:solidFill>
                  <a:srgbClr val="444444"/>
                </a:solidFill>
                <a:latin typeface="Calibri"/>
                <a:ea typeface="Open Sans"/>
                <a:cs typeface="Open Sans"/>
              </a:rPr>
              <a:t> </a:t>
            </a:r>
            <a:r>
              <a:rPr lang="en-US" sz="1200" err="1">
                <a:solidFill>
                  <a:srgbClr val="444444"/>
                </a:solidFill>
                <a:latin typeface="Calibri"/>
                <a:ea typeface="Open Sans"/>
                <a:cs typeface="Open Sans"/>
              </a:rPr>
              <a:t>animais</a:t>
            </a:r>
            <a:r>
              <a:rPr lang="en-US" sz="1200">
                <a:solidFill>
                  <a:srgbClr val="444444"/>
                </a:solidFill>
                <a:latin typeface="Calibri"/>
                <a:ea typeface="Open Sans"/>
                <a:cs typeface="Open Sans"/>
              </a:rPr>
              <a:t>.</a:t>
            </a:r>
            <a:endParaRPr lang="en-US" sz="1200">
              <a:latin typeface="Calibri"/>
            </a:endParaRPr>
          </a:p>
        </p:txBody>
      </p:sp>
    </p:spTree>
    <p:extLst>
      <p:ext uri="{BB962C8B-B14F-4D97-AF65-F5344CB8AC3E}">
        <p14:creationId xmlns:p14="http://schemas.microsoft.com/office/powerpoint/2010/main" val="1643097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2"/>
          <a:stretch>
            <a:fillRect/>
          </a:stretch>
        </p:blipFill>
        <p:spPr>
          <a:xfrm>
            <a:off x="1883" y="-2390"/>
            <a:ext cx="12188234" cy="6862783"/>
          </a:xfrm>
          <a:prstGeom prst="rect">
            <a:avLst/>
          </a:prstGeom>
        </p:spPr>
      </p:pic>
      <p:sp>
        <p:nvSpPr>
          <p:cNvPr id="2" name="CaixaDeTexto 1">
            <a:extLst>
              <a:ext uri="{FF2B5EF4-FFF2-40B4-BE49-F238E27FC236}">
                <a16:creationId xmlns:a16="http://schemas.microsoft.com/office/drawing/2014/main" id="{14C9B80F-60DC-3863-6BDE-A122E61F782F}"/>
              </a:ext>
            </a:extLst>
          </p:cNvPr>
          <p:cNvSpPr txBox="1"/>
          <p:nvPr/>
        </p:nvSpPr>
        <p:spPr>
          <a:xfrm>
            <a:off x="468351" y="1620644"/>
            <a:ext cx="1050259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444444"/>
                </a:solidFill>
                <a:latin typeface="Open Sans"/>
                <a:ea typeface="Open Sans"/>
                <a:cs typeface="Open Sans"/>
              </a:rPr>
              <a:t>09) </a:t>
            </a:r>
            <a:r>
              <a:rPr lang="en-US" sz="1200" err="1">
                <a:solidFill>
                  <a:srgbClr val="444444"/>
                </a:solidFill>
                <a:latin typeface="Open Sans"/>
                <a:ea typeface="Open Sans"/>
                <a:cs typeface="Open Sans"/>
              </a:rPr>
              <a:t>Os</a:t>
            </a:r>
            <a:r>
              <a:rPr lang="en-US" sz="1200">
                <a:solidFill>
                  <a:srgbClr val="444444"/>
                </a:solidFill>
                <a:latin typeface="Open Sans"/>
                <a:ea typeface="Open Sans"/>
                <a:cs typeface="Open Sans"/>
              </a:rPr>
              <a:t> </a:t>
            </a:r>
            <a:r>
              <a:rPr lang="en-US" sz="1200" err="1">
                <a:solidFill>
                  <a:srgbClr val="444444"/>
                </a:solidFill>
                <a:latin typeface="Open Sans"/>
                <a:ea typeface="Open Sans"/>
                <a:cs typeface="Open Sans"/>
              </a:rPr>
              <a:t>bichos</a:t>
            </a:r>
            <a:r>
              <a:rPr lang="en-US" sz="1200">
                <a:solidFill>
                  <a:srgbClr val="444444"/>
                </a:solidFill>
                <a:latin typeface="Open Sans"/>
                <a:ea typeface="Open Sans"/>
                <a:cs typeface="Open Sans"/>
              </a:rPr>
              <a:t>, </a:t>
            </a:r>
            <a:r>
              <a:rPr lang="en-US" sz="1200" err="1">
                <a:solidFill>
                  <a:srgbClr val="444444"/>
                </a:solidFill>
                <a:latin typeface="Open Sans"/>
                <a:ea typeface="Open Sans"/>
                <a:cs typeface="Open Sans"/>
              </a:rPr>
              <a:t>ao</a:t>
            </a:r>
            <a:r>
              <a:rPr lang="en-US" sz="1200">
                <a:solidFill>
                  <a:srgbClr val="444444"/>
                </a:solidFill>
                <a:latin typeface="Open Sans"/>
                <a:ea typeface="Open Sans"/>
                <a:cs typeface="Open Sans"/>
              </a:rPr>
              <a:t> </a:t>
            </a:r>
            <a:r>
              <a:rPr lang="en-US" sz="1200" err="1">
                <a:solidFill>
                  <a:srgbClr val="444444"/>
                </a:solidFill>
                <a:latin typeface="Open Sans"/>
                <a:ea typeface="Open Sans"/>
                <a:cs typeface="Open Sans"/>
              </a:rPr>
              <a:t>chegarem</a:t>
            </a:r>
            <a:r>
              <a:rPr lang="en-US" sz="1200">
                <a:solidFill>
                  <a:srgbClr val="444444"/>
                </a:solidFill>
                <a:latin typeface="Open Sans"/>
                <a:ea typeface="Open Sans"/>
                <a:cs typeface="Open Sans"/>
              </a:rPr>
              <a:t> </a:t>
            </a:r>
            <a:r>
              <a:rPr lang="en-US" sz="1200" err="1">
                <a:solidFill>
                  <a:srgbClr val="444444"/>
                </a:solidFill>
                <a:latin typeface="Open Sans"/>
                <a:ea typeface="Open Sans"/>
                <a:cs typeface="Open Sans"/>
              </a:rPr>
              <a:t>ao</a:t>
            </a:r>
            <a:r>
              <a:rPr lang="en-US" sz="1200">
                <a:solidFill>
                  <a:srgbClr val="444444"/>
                </a:solidFill>
                <a:latin typeface="Open Sans"/>
                <a:ea typeface="Open Sans"/>
                <a:cs typeface="Open Sans"/>
              </a:rPr>
              <a:t> </a:t>
            </a:r>
            <a:r>
              <a:rPr lang="en-US" sz="1200" err="1">
                <a:solidFill>
                  <a:srgbClr val="444444"/>
                </a:solidFill>
                <a:latin typeface="Open Sans"/>
                <a:ea typeface="Open Sans"/>
                <a:cs typeface="Open Sans"/>
              </a:rPr>
              <a:t>poder</a:t>
            </a:r>
            <a:r>
              <a:rPr lang="en-US" sz="1200">
                <a:solidFill>
                  <a:srgbClr val="444444"/>
                </a:solidFill>
                <a:latin typeface="Open Sans"/>
                <a:ea typeface="Open Sans"/>
                <a:cs typeface="Open Sans"/>
              </a:rPr>
              <a:t>, </a:t>
            </a:r>
            <a:r>
              <a:rPr lang="en-US" sz="1200" err="1">
                <a:solidFill>
                  <a:srgbClr val="444444"/>
                </a:solidFill>
                <a:latin typeface="Open Sans"/>
                <a:ea typeface="Open Sans"/>
                <a:cs typeface="Open Sans"/>
              </a:rPr>
              <a:t>instituem</a:t>
            </a:r>
            <a:r>
              <a:rPr lang="en-US" sz="1200">
                <a:solidFill>
                  <a:srgbClr val="444444"/>
                </a:solidFill>
                <a:latin typeface="Open Sans"/>
                <a:ea typeface="Open Sans"/>
                <a:cs typeface="Open Sans"/>
              </a:rPr>
              <a:t> “</a:t>
            </a:r>
            <a:r>
              <a:rPr lang="en-US" sz="1200" err="1">
                <a:solidFill>
                  <a:srgbClr val="444444"/>
                </a:solidFill>
                <a:latin typeface="Open Sans"/>
                <a:ea typeface="Open Sans"/>
                <a:cs typeface="Open Sans"/>
              </a:rPr>
              <a:t>Os</a:t>
            </a:r>
            <a:r>
              <a:rPr lang="en-US" sz="1200">
                <a:solidFill>
                  <a:srgbClr val="444444"/>
                </a:solidFill>
                <a:latin typeface="Open Sans"/>
                <a:ea typeface="Open Sans"/>
                <a:cs typeface="Open Sans"/>
              </a:rPr>
              <a:t> </a:t>
            </a:r>
            <a:r>
              <a:rPr lang="en-US" sz="1200" err="1">
                <a:solidFill>
                  <a:srgbClr val="444444"/>
                </a:solidFill>
                <a:latin typeface="Open Sans"/>
                <a:ea typeface="Open Sans"/>
                <a:cs typeface="Open Sans"/>
              </a:rPr>
              <a:t>sete</a:t>
            </a:r>
            <a:r>
              <a:rPr lang="en-US" sz="1200">
                <a:solidFill>
                  <a:srgbClr val="444444"/>
                </a:solidFill>
                <a:latin typeface="Open Sans"/>
                <a:ea typeface="Open Sans"/>
                <a:cs typeface="Open Sans"/>
              </a:rPr>
              <a:t> </a:t>
            </a:r>
            <a:r>
              <a:rPr lang="en-US" sz="1200" err="1">
                <a:solidFill>
                  <a:srgbClr val="444444"/>
                </a:solidFill>
                <a:latin typeface="Open Sans"/>
                <a:ea typeface="Open Sans"/>
                <a:cs typeface="Open Sans"/>
              </a:rPr>
              <a:t>mandamentos</a:t>
            </a:r>
            <a:r>
              <a:rPr lang="en-US" sz="1200">
                <a:solidFill>
                  <a:srgbClr val="444444"/>
                </a:solidFill>
                <a:latin typeface="Open Sans"/>
                <a:ea typeface="Open Sans"/>
                <a:cs typeface="Open Sans"/>
              </a:rPr>
              <a:t> do </a:t>
            </a:r>
            <a:r>
              <a:rPr lang="en-US" sz="1200" err="1">
                <a:solidFill>
                  <a:srgbClr val="444444"/>
                </a:solidFill>
                <a:latin typeface="Open Sans"/>
                <a:ea typeface="Open Sans"/>
                <a:cs typeface="Open Sans"/>
              </a:rPr>
              <a:t>Animalismo</a:t>
            </a:r>
            <a:r>
              <a:rPr lang="en-US" sz="1200">
                <a:solidFill>
                  <a:srgbClr val="444444"/>
                </a:solidFill>
                <a:latin typeface="Open Sans"/>
                <a:ea typeface="Open Sans"/>
                <a:cs typeface="Open Sans"/>
              </a:rPr>
              <a:t>”, mas no </a:t>
            </a:r>
            <a:r>
              <a:rPr lang="en-US" sz="1200" err="1">
                <a:solidFill>
                  <a:srgbClr val="444444"/>
                </a:solidFill>
                <a:latin typeface="Open Sans"/>
                <a:ea typeface="Open Sans"/>
                <a:cs typeface="Open Sans"/>
              </a:rPr>
              <a:t>decorrer</a:t>
            </a:r>
            <a:r>
              <a:rPr lang="en-US" sz="1200">
                <a:solidFill>
                  <a:srgbClr val="444444"/>
                </a:solidFill>
                <a:latin typeface="Open Sans"/>
                <a:ea typeface="Open Sans"/>
                <a:cs typeface="Open Sans"/>
              </a:rPr>
              <a:t> da </a:t>
            </a:r>
            <a:r>
              <a:rPr lang="en-US" sz="1200" err="1">
                <a:solidFill>
                  <a:srgbClr val="444444"/>
                </a:solidFill>
                <a:latin typeface="Open Sans"/>
                <a:ea typeface="Open Sans"/>
                <a:cs typeface="Open Sans"/>
              </a:rPr>
              <a:t>evolução</a:t>
            </a:r>
            <a:r>
              <a:rPr lang="en-US" sz="1200">
                <a:solidFill>
                  <a:srgbClr val="444444"/>
                </a:solidFill>
                <a:latin typeface="Open Sans"/>
                <a:ea typeface="Open Sans"/>
                <a:cs typeface="Open Sans"/>
              </a:rPr>
              <a:t> da </a:t>
            </a:r>
            <a:r>
              <a:rPr lang="en-US" sz="1200" err="1">
                <a:solidFill>
                  <a:srgbClr val="444444"/>
                </a:solidFill>
                <a:latin typeface="Open Sans"/>
                <a:ea typeface="Open Sans"/>
                <a:cs typeface="Open Sans"/>
              </a:rPr>
              <a:t>história</a:t>
            </a:r>
            <a:r>
              <a:rPr lang="en-US" sz="1200">
                <a:solidFill>
                  <a:srgbClr val="444444"/>
                </a:solidFill>
                <a:latin typeface="Open Sans"/>
                <a:ea typeface="Open Sans"/>
                <a:cs typeface="Open Sans"/>
              </a:rPr>
              <a:t>, </a:t>
            </a:r>
            <a:r>
              <a:rPr lang="en-US" sz="1200" err="1">
                <a:solidFill>
                  <a:srgbClr val="444444"/>
                </a:solidFill>
                <a:latin typeface="Open Sans"/>
                <a:ea typeface="Open Sans"/>
                <a:cs typeface="Open Sans"/>
              </a:rPr>
              <a:t>eles</a:t>
            </a:r>
            <a:r>
              <a:rPr lang="en-US" sz="1200">
                <a:solidFill>
                  <a:srgbClr val="444444"/>
                </a:solidFill>
                <a:latin typeface="Open Sans"/>
                <a:ea typeface="Open Sans"/>
                <a:cs typeface="Open Sans"/>
              </a:rPr>
              <a:t> </a:t>
            </a:r>
            <a:r>
              <a:rPr lang="en-US" sz="1200" err="1">
                <a:solidFill>
                  <a:srgbClr val="444444"/>
                </a:solidFill>
                <a:latin typeface="Open Sans"/>
                <a:ea typeface="Open Sans"/>
                <a:cs typeface="Open Sans"/>
              </a:rPr>
              <a:t>acabam</a:t>
            </a:r>
            <a:r>
              <a:rPr lang="en-US" sz="1200">
                <a:solidFill>
                  <a:srgbClr val="444444"/>
                </a:solidFill>
                <a:latin typeface="Open Sans"/>
                <a:ea typeface="Open Sans"/>
                <a:cs typeface="Open Sans"/>
              </a:rPr>
              <a:t> </a:t>
            </a:r>
            <a:r>
              <a:rPr lang="en-US" sz="1200" err="1">
                <a:solidFill>
                  <a:srgbClr val="444444"/>
                </a:solidFill>
                <a:latin typeface="Open Sans"/>
                <a:ea typeface="Open Sans"/>
                <a:cs typeface="Open Sans"/>
              </a:rPr>
              <a:t>desobedecendo</a:t>
            </a:r>
            <a:r>
              <a:rPr lang="en-US" sz="1200">
                <a:solidFill>
                  <a:srgbClr val="444444"/>
                </a:solidFill>
                <a:latin typeface="Open Sans"/>
                <a:ea typeface="Open Sans"/>
                <a:cs typeface="Open Sans"/>
              </a:rPr>
              <a:t> </a:t>
            </a:r>
            <a:r>
              <a:rPr lang="en-US" sz="1200" err="1">
                <a:solidFill>
                  <a:srgbClr val="444444"/>
                </a:solidFill>
                <a:latin typeface="Open Sans"/>
                <a:ea typeface="Open Sans"/>
                <a:cs typeface="Open Sans"/>
              </a:rPr>
              <a:t>seu</a:t>
            </a:r>
            <a:r>
              <a:rPr lang="en-US" sz="1200">
                <a:solidFill>
                  <a:srgbClr val="444444"/>
                </a:solidFill>
                <a:latin typeface="Open Sans"/>
                <a:ea typeface="Open Sans"/>
                <a:cs typeface="Open Sans"/>
              </a:rPr>
              <a:t> </a:t>
            </a:r>
            <a:r>
              <a:rPr lang="en-US" sz="1200" err="1">
                <a:solidFill>
                  <a:srgbClr val="444444"/>
                </a:solidFill>
                <a:latin typeface="Open Sans"/>
                <a:ea typeface="Open Sans"/>
                <a:cs typeface="Open Sans"/>
              </a:rPr>
              <a:t>código</a:t>
            </a:r>
            <a:r>
              <a:rPr lang="en-US" sz="1200">
                <a:solidFill>
                  <a:srgbClr val="444444"/>
                </a:solidFill>
                <a:latin typeface="Open Sans"/>
                <a:ea typeface="Open Sans"/>
                <a:cs typeface="Open Sans"/>
              </a:rPr>
              <a:t> de leis. </a:t>
            </a:r>
            <a:r>
              <a:rPr lang="en-US" sz="1200" err="1">
                <a:solidFill>
                  <a:srgbClr val="444444"/>
                </a:solidFill>
                <a:latin typeface="Open Sans"/>
                <a:ea typeface="Open Sans"/>
                <a:cs typeface="Open Sans"/>
              </a:rPr>
              <a:t>Correlacione</a:t>
            </a:r>
            <a:r>
              <a:rPr lang="en-US" sz="1200">
                <a:solidFill>
                  <a:srgbClr val="444444"/>
                </a:solidFill>
                <a:latin typeface="Open Sans"/>
                <a:ea typeface="Open Sans"/>
                <a:cs typeface="Open Sans"/>
              </a:rPr>
              <a:t> o </a:t>
            </a:r>
            <a:r>
              <a:rPr lang="en-US" sz="1200" err="1">
                <a:solidFill>
                  <a:srgbClr val="444444"/>
                </a:solidFill>
                <a:latin typeface="Open Sans"/>
                <a:ea typeface="Open Sans"/>
                <a:cs typeface="Open Sans"/>
              </a:rPr>
              <a:t>mandamento</a:t>
            </a:r>
            <a:r>
              <a:rPr lang="en-US" sz="1200">
                <a:solidFill>
                  <a:srgbClr val="444444"/>
                </a:solidFill>
                <a:latin typeface="Open Sans"/>
                <a:ea typeface="Open Sans"/>
                <a:cs typeface="Open Sans"/>
              </a:rPr>
              <a:t> com </a:t>
            </a:r>
            <a:r>
              <a:rPr lang="en-US" sz="1200" err="1">
                <a:solidFill>
                  <a:srgbClr val="444444"/>
                </a:solidFill>
                <a:latin typeface="Open Sans"/>
                <a:ea typeface="Open Sans"/>
                <a:cs typeface="Open Sans"/>
              </a:rPr>
              <a:t>sua</a:t>
            </a:r>
            <a:r>
              <a:rPr lang="en-US" sz="1200">
                <a:solidFill>
                  <a:srgbClr val="444444"/>
                </a:solidFill>
                <a:latin typeface="Open Sans"/>
                <a:ea typeface="Open Sans"/>
                <a:cs typeface="Open Sans"/>
              </a:rPr>
              <a:t> </a:t>
            </a:r>
            <a:r>
              <a:rPr lang="en-US" sz="1200" err="1">
                <a:solidFill>
                  <a:srgbClr val="444444"/>
                </a:solidFill>
                <a:latin typeface="Open Sans"/>
                <a:ea typeface="Open Sans"/>
                <a:cs typeface="Open Sans"/>
              </a:rPr>
              <a:t>respectiva</a:t>
            </a:r>
            <a:r>
              <a:rPr lang="en-US" sz="1200">
                <a:solidFill>
                  <a:srgbClr val="444444"/>
                </a:solidFill>
                <a:latin typeface="Open Sans"/>
                <a:ea typeface="Open Sans"/>
                <a:cs typeface="Open Sans"/>
              </a:rPr>
              <a:t> </a:t>
            </a:r>
            <a:r>
              <a:rPr lang="en-US" sz="1200" err="1">
                <a:solidFill>
                  <a:srgbClr val="444444"/>
                </a:solidFill>
                <a:latin typeface="Open Sans"/>
                <a:ea typeface="Open Sans"/>
                <a:cs typeface="Open Sans"/>
              </a:rPr>
              <a:t>transgressão</a:t>
            </a:r>
            <a:r>
              <a:rPr lang="en-US" sz="1200">
                <a:solidFill>
                  <a:srgbClr val="444444"/>
                </a:solidFill>
                <a:latin typeface="Open Sans"/>
                <a:ea typeface="Open Sans"/>
                <a:cs typeface="Open Sans"/>
              </a:rPr>
              <a:t>.</a:t>
            </a:r>
          </a:p>
          <a:p>
            <a:r>
              <a:rPr lang="en-US" sz="1200">
                <a:solidFill>
                  <a:srgbClr val="444444"/>
                </a:solidFill>
                <a:latin typeface="Open Sans"/>
                <a:ea typeface="Open Sans"/>
                <a:cs typeface="Open Sans"/>
              </a:rPr>
              <a:t>( A ) NENHUM ANIMAL DORMIRÁ NA CAMA.</a:t>
            </a:r>
            <a:br>
              <a:rPr lang="en-US" sz="1200">
                <a:latin typeface="Open Sans"/>
                <a:ea typeface="Open Sans"/>
                <a:cs typeface="Open Sans"/>
              </a:rPr>
            </a:br>
            <a:r>
              <a:rPr lang="en-US" sz="1200">
                <a:solidFill>
                  <a:srgbClr val="444444"/>
                </a:solidFill>
                <a:latin typeface="Open Sans"/>
                <a:ea typeface="Open Sans"/>
                <a:cs typeface="Open Sans"/>
              </a:rPr>
              <a:t>( B ) NENHUM ANIMAL BEBERÁ ÁLCOOL.</a:t>
            </a:r>
            <a:br>
              <a:rPr lang="en-US" sz="1200">
                <a:latin typeface="Open Sans"/>
                <a:ea typeface="Open Sans"/>
                <a:cs typeface="Open Sans"/>
              </a:rPr>
            </a:br>
            <a:r>
              <a:rPr lang="en-US" sz="1200">
                <a:solidFill>
                  <a:srgbClr val="444444"/>
                </a:solidFill>
                <a:latin typeface="Open Sans"/>
                <a:ea typeface="Open Sans"/>
                <a:cs typeface="Open Sans"/>
              </a:rPr>
              <a:t>( C ) NENHUM ANIMAL MATARÁ OUTRO ANIMAL.</a:t>
            </a:r>
            <a:br>
              <a:rPr lang="en-US" sz="1200">
                <a:latin typeface="Open Sans"/>
                <a:ea typeface="Open Sans"/>
                <a:cs typeface="Open Sans"/>
              </a:rPr>
            </a:br>
            <a:r>
              <a:rPr lang="en-US" sz="1200">
                <a:solidFill>
                  <a:srgbClr val="444444"/>
                </a:solidFill>
                <a:latin typeface="Open Sans"/>
                <a:ea typeface="Open Sans"/>
                <a:cs typeface="Open Sans"/>
              </a:rPr>
              <a:t>( D ) QUALQUER COISA QUE ANDA SOBRE DUAS PERNAS É INIMIGO.</a:t>
            </a:r>
            <a:br>
              <a:rPr lang="en-US" sz="1200">
                <a:latin typeface="Open Sans"/>
                <a:ea typeface="Open Sans"/>
                <a:cs typeface="Open Sans"/>
              </a:rPr>
            </a:br>
            <a:r>
              <a:rPr lang="en-US" sz="1200">
                <a:solidFill>
                  <a:srgbClr val="444444"/>
                </a:solidFill>
                <a:latin typeface="Open Sans"/>
                <a:ea typeface="Open Sans"/>
                <a:cs typeface="Open Sans"/>
              </a:rPr>
              <a:t>( E ) O QUE ANDA SOBRE QUATRO PERNAS, OU TENHA ASAS, É AMIGO.</a:t>
            </a:r>
            <a:br>
              <a:rPr lang="en-US" sz="1200">
                <a:latin typeface="Open Sans"/>
                <a:ea typeface="Open Sans"/>
                <a:cs typeface="Open Sans"/>
              </a:rPr>
            </a:br>
            <a:r>
              <a:rPr lang="en-US" sz="1200">
                <a:solidFill>
                  <a:srgbClr val="444444"/>
                </a:solidFill>
                <a:latin typeface="Open Sans"/>
                <a:ea typeface="Open Sans"/>
                <a:cs typeface="Open Sans"/>
              </a:rPr>
              <a:t>( F ) NENHUM ANIMAL USARÁ ROUPA.</a:t>
            </a:r>
          </a:p>
        </p:txBody>
      </p:sp>
      <p:sp>
        <p:nvSpPr>
          <p:cNvPr id="3" name="CaixaDeTexto 2">
            <a:extLst>
              <a:ext uri="{FF2B5EF4-FFF2-40B4-BE49-F238E27FC236}">
                <a16:creationId xmlns:a16="http://schemas.microsoft.com/office/drawing/2014/main" id="{F691F693-4420-A2AB-F927-6B9751D8DD2C}"/>
              </a:ext>
            </a:extLst>
          </p:cNvPr>
          <p:cNvSpPr txBox="1"/>
          <p:nvPr/>
        </p:nvSpPr>
        <p:spPr>
          <a:xfrm>
            <a:off x="468352" y="3284034"/>
            <a:ext cx="9629078"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444444"/>
                </a:solidFill>
                <a:latin typeface="Open Sans"/>
                <a:ea typeface="Open Sans"/>
                <a:cs typeface="Open Sans"/>
              </a:rPr>
              <a:t>(    ) “(…) verificaremos que o papel de Bola-de-Neve foi muito exagerado […], pronuncio a sentença de morte para Bola-de-Neve”.</a:t>
            </a:r>
            <a:br>
              <a:rPr lang="en-US" sz="1200">
                <a:solidFill>
                  <a:srgbClr val="444444"/>
                </a:solidFill>
                <a:latin typeface="Open Sans"/>
                <a:ea typeface="Open Sans"/>
                <a:cs typeface="Open Sans"/>
              </a:rPr>
            </a:br>
            <a:r>
              <a:rPr lang="en-US" sz="1200">
                <a:solidFill>
                  <a:srgbClr val="444444"/>
                </a:solidFill>
                <a:latin typeface="Open Sans"/>
                <a:ea typeface="Open Sans"/>
                <a:cs typeface="Open Sans"/>
              </a:rPr>
              <a:t>(    ) “ (…) os porcos haviam conseguido, não se sabia de que maneira, dinheiro para adquirir outra caixa de uísque”.</a:t>
            </a:r>
            <a:br>
              <a:rPr lang="en-US" sz="1200">
                <a:solidFill>
                  <a:srgbClr val="444444"/>
                </a:solidFill>
                <a:latin typeface="Open Sans"/>
                <a:ea typeface="Open Sans"/>
                <a:cs typeface="Open Sans"/>
              </a:rPr>
            </a:br>
            <a:r>
              <a:rPr lang="en-US" sz="1200">
                <a:solidFill>
                  <a:srgbClr val="444444"/>
                </a:solidFill>
                <a:latin typeface="Open Sans"/>
                <a:ea typeface="Open Sans"/>
                <a:cs typeface="Open Sans"/>
              </a:rPr>
              <a:t>(    ) “Napoleão assinara, por intermédio de Whymper, um contrato de fornecimento de quatrocentos ovos por semana.”</a:t>
            </a:r>
            <a:br>
              <a:rPr lang="en-US" sz="1200">
                <a:solidFill>
                  <a:srgbClr val="444444"/>
                </a:solidFill>
                <a:latin typeface="Open Sans"/>
                <a:ea typeface="Open Sans"/>
                <a:cs typeface="Open Sans"/>
              </a:rPr>
            </a:br>
            <a:r>
              <a:rPr lang="en-US" sz="1200">
                <a:solidFill>
                  <a:srgbClr val="444444"/>
                </a:solidFill>
                <a:latin typeface="Open Sans"/>
                <a:ea typeface="Open Sans"/>
                <a:cs typeface="Open Sans"/>
              </a:rPr>
              <a:t>(    ) “(…) E assim prosseguiu a sessão de confissões e execuções, até haver um montão de cadáveres aos pés de Napoleão.”</a:t>
            </a:r>
            <a:br>
              <a:rPr lang="en-US" sz="1200">
                <a:solidFill>
                  <a:srgbClr val="444444"/>
                </a:solidFill>
                <a:latin typeface="Open Sans"/>
                <a:ea typeface="Open Sans"/>
                <a:cs typeface="Open Sans"/>
              </a:rPr>
            </a:br>
            <a:r>
              <a:rPr lang="en-US" sz="1200">
                <a:solidFill>
                  <a:srgbClr val="444444"/>
                </a:solidFill>
                <a:latin typeface="Open Sans"/>
                <a:ea typeface="Open Sans"/>
                <a:cs typeface="Open Sans"/>
              </a:rPr>
              <a:t>(     ) “ (…) Nós retiramos os lençóis das camas da casa e dormimos entre cobertores.”</a:t>
            </a:r>
            <a:br>
              <a:rPr lang="en-US" sz="1200">
                <a:solidFill>
                  <a:srgbClr val="444444"/>
                </a:solidFill>
                <a:latin typeface="Open Sans"/>
                <a:ea typeface="Open Sans"/>
                <a:cs typeface="Open Sans"/>
              </a:rPr>
            </a:br>
            <a:r>
              <a:rPr lang="en-US" sz="1200">
                <a:solidFill>
                  <a:srgbClr val="444444"/>
                </a:solidFill>
                <a:latin typeface="Open Sans"/>
                <a:ea typeface="Open Sans"/>
                <a:cs typeface="Open Sans"/>
              </a:rPr>
              <a:t>(     ) “(…) Napoleão apresentando-se com um casaco negro, calções de caça e perneiras de couro.”</a:t>
            </a:r>
          </a:p>
          <a:p>
            <a:endParaRPr lang="en-US" sz="1200"/>
          </a:p>
        </p:txBody>
      </p:sp>
      <p:sp>
        <p:nvSpPr>
          <p:cNvPr id="4" name="CaixaDeTexto 3">
            <a:extLst>
              <a:ext uri="{FF2B5EF4-FFF2-40B4-BE49-F238E27FC236}">
                <a16:creationId xmlns:a16="http://schemas.microsoft.com/office/drawing/2014/main" id="{BA0AF3B2-E8C8-41F5-4C60-EB2734F3F5AA}"/>
              </a:ext>
            </a:extLst>
          </p:cNvPr>
          <p:cNvSpPr txBox="1"/>
          <p:nvPr/>
        </p:nvSpPr>
        <p:spPr>
          <a:xfrm>
            <a:off x="464634" y="4785730"/>
            <a:ext cx="1006583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200">
                <a:solidFill>
                  <a:srgbClr val="444444"/>
                </a:solidFill>
                <a:ea typeface="Calibri"/>
                <a:cs typeface="Calibri"/>
              </a:rPr>
              <a:t>10) Com a </a:t>
            </a:r>
            <a:r>
              <a:rPr lang="en-US" sz="1200" err="1">
                <a:solidFill>
                  <a:srgbClr val="444444"/>
                </a:solidFill>
                <a:ea typeface="Calibri"/>
                <a:cs typeface="Calibri"/>
              </a:rPr>
              <a:t>leitura</a:t>
            </a:r>
            <a:r>
              <a:rPr lang="en-US" sz="1200">
                <a:solidFill>
                  <a:srgbClr val="444444"/>
                </a:solidFill>
                <a:ea typeface="Calibri"/>
                <a:cs typeface="Calibri"/>
              </a:rPr>
              <a:t> do </a:t>
            </a:r>
            <a:r>
              <a:rPr lang="en-US" sz="1200" err="1">
                <a:solidFill>
                  <a:srgbClr val="444444"/>
                </a:solidFill>
                <a:ea typeface="Calibri"/>
                <a:cs typeface="Calibri"/>
              </a:rPr>
              <a:t>livro</a:t>
            </a:r>
            <a:r>
              <a:rPr lang="en-US" sz="1200">
                <a:solidFill>
                  <a:srgbClr val="444444"/>
                </a:solidFill>
                <a:ea typeface="Calibri"/>
                <a:cs typeface="Calibri"/>
              </a:rPr>
              <a:t> "A </a:t>
            </a:r>
            <a:r>
              <a:rPr lang="en-US" sz="1200" err="1">
                <a:solidFill>
                  <a:srgbClr val="444444"/>
                </a:solidFill>
                <a:ea typeface="Calibri"/>
                <a:cs typeface="Calibri"/>
              </a:rPr>
              <a:t>revolução</a:t>
            </a:r>
            <a:r>
              <a:rPr lang="en-US" sz="1200">
                <a:solidFill>
                  <a:srgbClr val="444444"/>
                </a:solidFill>
                <a:ea typeface="Calibri"/>
                <a:cs typeface="Calibri"/>
              </a:rPr>
              <a:t> dos </a:t>
            </a:r>
            <a:r>
              <a:rPr lang="en-US" sz="1200" err="1">
                <a:solidFill>
                  <a:srgbClr val="444444"/>
                </a:solidFill>
                <a:ea typeface="Calibri"/>
                <a:cs typeface="Calibri"/>
              </a:rPr>
              <a:t>Bichos</a:t>
            </a:r>
            <a:r>
              <a:rPr lang="en-US" sz="1200">
                <a:solidFill>
                  <a:srgbClr val="444444"/>
                </a:solidFill>
                <a:ea typeface="Calibri"/>
                <a:cs typeface="Calibri"/>
              </a:rPr>
              <a:t>" e as </a:t>
            </a:r>
            <a:r>
              <a:rPr lang="en-US" sz="1200" err="1">
                <a:solidFill>
                  <a:srgbClr val="444444"/>
                </a:solidFill>
                <a:ea typeface="Calibri"/>
                <a:cs typeface="Calibri"/>
              </a:rPr>
              <a:t>atividades</a:t>
            </a:r>
            <a:r>
              <a:rPr lang="en-US" sz="1200">
                <a:solidFill>
                  <a:srgbClr val="444444"/>
                </a:solidFill>
                <a:ea typeface="Calibri"/>
                <a:cs typeface="Calibri"/>
              </a:rPr>
              <a:t> </a:t>
            </a:r>
            <a:r>
              <a:rPr lang="en-US" sz="1200" err="1">
                <a:solidFill>
                  <a:srgbClr val="444444"/>
                </a:solidFill>
                <a:ea typeface="Calibri"/>
                <a:cs typeface="Calibri"/>
              </a:rPr>
              <a:t>desenvolvidas</a:t>
            </a:r>
            <a:r>
              <a:rPr lang="en-US" sz="1200">
                <a:solidFill>
                  <a:srgbClr val="444444"/>
                </a:solidFill>
                <a:ea typeface="Calibri"/>
                <a:cs typeface="Calibri"/>
              </a:rPr>
              <a:t> </a:t>
            </a:r>
            <a:r>
              <a:rPr lang="en-US" sz="1200" err="1">
                <a:solidFill>
                  <a:srgbClr val="444444"/>
                </a:solidFill>
                <a:ea typeface="Calibri"/>
                <a:cs typeface="Calibri"/>
              </a:rPr>
              <a:t>houve</a:t>
            </a:r>
            <a:r>
              <a:rPr lang="en-US" sz="1200">
                <a:solidFill>
                  <a:srgbClr val="444444"/>
                </a:solidFill>
                <a:ea typeface="Calibri"/>
                <a:cs typeface="Calibri"/>
              </a:rPr>
              <a:t> </a:t>
            </a:r>
            <a:r>
              <a:rPr lang="en-US" sz="1200" err="1">
                <a:solidFill>
                  <a:srgbClr val="444444"/>
                </a:solidFill>
                <a:ea typeface="Calibri"/>
                <a:cs typeface="Calibri"/>
              </a:rPr>
              <a:t>alguma</a:t>
            </a:r>
            <a:r>
              <a:rPr lang="en-US" sz="1200">
                <a:solidFill>
                  <a:srgbClr val="444444"/>
                </a:solidFill>
                <a:ea typeface="Calibri"/>
                <a:cs typeface="Calibri"/>
              </a:rPr>
              <a:t> </a:t>
            </a:r>
            <a:r>
              <a:rPr lang="en-US" sz="1200" err="1">
                <a:solidFill>
                  <a:srgbClr val="444444"/>
                </a:solidFill>
                <a:ea typeface="Calibri"/>
                <a:cs typeface="Calibri"/>
              </a:rPr>
              <a:t>mudança</a:t>
            </a:r>
            <a:r>
              <a:rPr lang="en-US" sz="1200">
                <a:solidFill>
                  <a:srgbClr val="444444"/>
                </a:solidFill>
                <a:ea typeface="Calibri"/>
                <a:cs typeface="Calibri"/>
              </a:rPr>
              <a:t> </a:t>
            </a:r>
            <a:r>
              <a:rPr lang="en-US" sz="1200" err="1">
                <a:solidFill>
                  <a:srgbClr val="444444"/>
                </a:solidFill>
                <a:ea typeface="Calibri"/>
                <a:cs typeface="Calibri"/>
              </a:rPr>
              <a:t>na</a:t>
            </a:r>
            <a:r>
              <a:rPr lang="en-US" sz="1200">
                <a:solidFill>
                  <a:srgbClr val="444444"/>
                </a:solidFill>
                <a:ea typeface="Calibri"/>
                <a:cs typeface="Calibri"/>
              </a:rPr>
              <a:t> </a:t>
            </a:r>
            <a:r>
              <a:rPr lang="en-US" sz="1200" err="1">
                <a:solidFill>
                  <a:srgbClr val="444444"/>
                </a:solidFill>
                <a:ea typeface="Calibri"/>
                <a:cs typeface="Calibri"/>
              </a:rPr>
              <a:t>sua</a:t>
            </a:r>
            <a:r>
              <a:rPr lang="en-US" sz="1200">
                <a:solidFill>
                  <a:srgbClr val="444444"/>
                </a:solidFill>
                <a:ea typeface="Calibri"/>
                <a:cs typeface="Calibri"/>
              </a:rPr>
              <a:t> </a:t>
            </a:r>
            <a:r>
              <a:rPr lang="en-US" sz="1200" err="1">
                <a:solidFill>
                  <a:srgbClr val="444444"/>
                </a:solidFill>
                <a:ea typeface="Calibri"/>
                <a:cs typeface="Calibri"/>
              </a:rPr>
              <a:t>percepção</a:t>
            </a:r>
            <a:r>
              <a:rPr lang="en-US" sz="1200">
                <a:solidFill>
                  <a:srgbClr val="444444"/>
                </a:solidFill>
                <a:ea typeface="Calibri"/>
                <a:cs typeface="Calibri"/>
              </a:rPr>
              <a:t> de </a:t>
            </a:r>
            <a:r>
              <a:rPr lang="en-US" sz="1200" err="1">
                <a:solidFill>
                  <a:srgbClr val="444444"/>
                </a:solidFill>
                <a:ea typeface="Calibri"/>
                <a:cs typeface="Calibri"/>
              </a:rPr>
              <a:t>LIteratura</a:t>
            </a:r>
            <a:r>
              <a:rPr lang="en-US" sz="1200">
                <a:solidFill>
                  <a:srgbClr val="444444"/>
                </a:solidFill>
                <a:ea typeface="Calibri"/>
                <a:cs typeface="Calibri"/>
              </a:rPr>
              <a:t>? </a:t>
            </a:r>
            <a:r>
              <a:rPr lang="en-US" sz="1200" err="1">
                <a:solidFill>
                  <a:srgbClr val="444444"/>
                </a:solidFill>
                <a:ea typeface="Calibri"/>
                <a:cs typeface="Calibri"/>
              </a:rPr>
              <a:t>Explique</a:t>
            </a:r>
            <a:r>
              <a:rPr lang="en-US" sz="1200">
                <a:solidFill>
                  <a:srgbClr val="444444"/>
                </a:solidFill>
                <a:ea typeface="Calibri"/>
                <a:cs typeface="Calibri"/>
              </a:rPr>
              <a:t> </a:t>
            </a:r>
            <a:r>
              <a:rPr lang="en-US" sz="1200" err="1">
                <a:solidFill>
                  <a:srgbClr val="444444"/>
                </a:solidFill>
                <a:ea typeface="Calibri"/>
                <a:cs typeface="Calibri"/>
              </a:rPr>
              <a:t>ou</a:t>
            </a:r>
            <a:r>
              <a:rPr lang="en-US" sz="1200">
                <a:solidFill>
                  <a:srgbClr val="444444"/>
                </a:solidFill>
                <a:ea typeface="Calibri"/>
                <a:cs typeface="Calibri"/>
              </a:rPr>
              <a:t> cite.</a:t>
            </a:r>
          </a:p>
        </p:txBody>
      </p:sp>
    </p:spTree>
    <p:extLst>
      <p:ext uri="{BB962C8B-B14F-4D97-AF65-F5344CB8AC3E}">
        <p14:creationId xmlns:p14="http://schemas.microsoft.com/office/powerpoint/2010/main" val="303145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2"/>
          <a:stretch>
            <a:fillRect/>
          </a:stretch>
        </p:blipFill>
        <p:spPr>
          <a:xfrm>
            <a:off x="1883" y="-2390"/>
            <a:ext cx="12188234" cy="6862783"/>
          </a:xfrm>
          <a:prstGeom prst="rect">
            <a:avLst/>
          </a:prstGeom>
        </p:spPr>
      </p:pic>
      <p:sp>
        <p:nvSpPr>
          <p:cNvPr id="2" name="CaixaDeTexto 1">
            <a:extLst>
              <a:ext uri="{FF2B5EF4-FFF2-40B4-BE49-F238E27FC236}">
                <a16:creationId xmlns:a16="http://schemas.microsoft.com/office/drawing/2014/main" id="{A1E6CE18-D17B-4DAD-62F2-936774368F42}"/>
              </a:ext>
            </a:extLst>
          </p:cNvPr>
          <p:cNvSpPr txBox="1"/>
          <p:nvPr/>
        </p:nvSpPr>
        <p:spPr>
          <a:xfrm>
            <a:off x="526434" y="2021854"/>
            <a:ext cx="11057679"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a:latin typeface="Calibri"/>
                <a:ea typeface="Open Sans"/>
                <a:cs typeface="Open Sans"/>
              </a:rPr>
              <a:t>(EF69LP44)</a:t>
            </a:r>
            <a:r>
              <a:rPr lang="en-US" sz="1400">
                <a:latin typeface="Calibri"/>
                <a:ea typeface="Open Sans"/>
                <a:cs typeface="Open Sans"/>
              </a:rPr>
              <a:t> </a:t>
            </a:r>
            <a:r>
              <a:rPr lang="en-US" sz="1400" err="1">
                <a:latin typeface="Calibri"/>
                <a:ea typeface="Open Sans"/>
                <a:cs typeface="Open Sans"/>
              </a:rPr>
              <a:t>Inferir</a:t>
            </a:r>
            <a:r>
              <a:rPr lang="en-US" sz="1400">
                <a:latin typeface="Calibri"/>
                <a:ea typeface="Open Sans"/>
                <a:cs typeface="Open Sans"/>
              </a:rPr>
              <a:t> a </a:t>
            </a:r>
            <a:r>
              <a:rPr lang="en-US" sz="1400" err="1">
                <a:latin typeface="Calibri"/>
                <a:ea typeface="Open Sans"/>
                <a:cs typeface="Open Sans"/>
              </a:rPr>
              <a:t>presença</a:t>
            </a:r>
            <a:r>
              <a:rPr lang="en-US" sz="1400">
                <a:latin typeface="Calibri"/>
                <a:ea typeface="Open Sans"/>
                <a:cs typeface="Open Sans"/>
              </a:rPr>
              <a:t> de </a:t>
            </a:r>
            <a:r>
              <a:rPr lang="en-US" sz="1400" err="1">
                <a:latin typeface="Calibri"/>
                <a:ea typeface="Open Sans"/>
                <a:cs typeface="Open Sans"/>
              </a:rPr>
              <a:t>valores</a:t>
            </a:r>
            <a:r>
              <a:rPr lang="en-US" sz="1400">
                <a:latin typeface="Calibri"/>
                <a:ea typeface="Open Sans"/>
                <a:cs typeface="Open Sans"/>
              </a:rPr>
              <a:t> </a:t>
            </a:r>
            <a:r>
              <a:rPr lang="en-US" sz="1400" err="1">
                <a:latin typeface="Calibri"/>
                <a:ea typeface="Open Sans"/>
                <a:cs typeface="Open Sans"/>
              </a:rPr>
              <a:t>sociais</a:t>
            </a:r>
            <a:r>
              <a:rPr lang="en-US" sz="1400">
                <a:latin typeface="Calibri"/>
                <a:ea typeface="Open Sans"/>
                <a:cs typeface="Open Sans"/>
              </a:rPr>
              <a:t>, </a:t>
            </a:r>
            <a:r>
              <a:rPr lang="en-US" sz="1400" err="1">
                <a:latin typeface="Calibri"/>
                <a:ea typeface="Open Sans"/>
                <a:cs typeface="Open Sans"/>
              </a:rPr>
              <a:t>culturais</a:t>
            </a:r>
            <a:r>
              <a:rPr lang="en-US" sz="1400">
                <a:latin typeface="Calibri"/>
                <a:ea typeface="Open Sans"/>
                <a:cs typeface="Open Sans"/>
              </a:rPr>
              <a:t> e </a:t>
            </a:r>
            <a:r>
              <a:rPr lang="en-US" sz="1400" err="1">
                <a:latin typeface="Calibri"/>
                <a:ea typeface="Open Sans"/>
                <a:cs typeface="Open Sans"/>
              </a:rPr>
              <a:t>humanos</a:t>
            </a:r>
            <a:r>
              <a:rPr lang="en-US" sz="1400">
                <a:latin typeface="Calibri"/>
                <a:ea typeface="Open Sans"/>
                <a:cs typeface="Open Sans"/>
              </a:rPr>
              <a:t> e de </a:t>
            </a:r>
            <a:r>
              <a:rPr lang="en-US" sz="1400" err="1">
                <a:latin typeface="Calibri"/>
                <a:ea typeface="Open Sans"/>
                <a:cs typeface="Open Sans"/>
              </a:rPr>
              <a:t>diferentes</a:t>
            </a:r>
            <a:r>
              <a:rPr lang="en-US" sz="1400">
                <a:latin typeface="Calibri"/>
                <a:ea typeface="Open Sans"/>
                <a:cs typeface="Open Sans"/>
              </a:rPr>
              <a:t> </a:t>
            </a:r>
            <a:r>
              <a:rPr lang="en-US" sz="1400" err="1">
                <a:latin typeface="Calibri"/>
                <a:ea typeface="Open Sans"/>
                <a:cs typeface="Open Sans"/>
              </a:rPr>
              <a:t>visões</a:t>
            </a:r>
            <a:r>
              <a:rPr lang="en-US" sz="1400">
                <a:latin typeface="Calibri"/>
                <a:ea typeface="Open Sans"/>
                <a:cs typeface="Open Sans"/>
              </a:rPr>
              <a:t> de </a:t>
            </a:r>
            <a:r>
              <a:rPr lang="en-US" sz="1400" err="1">
                <a:latin typeface="Calibri"/>
                <a:ea typeface="Open Sans"/>
                <a:cs typeface="Open Sans"/>
              </a:rPr>
              <a:t>mundo</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textos</a:t>
            </a:r>
            <a:r>
              <a:rPr lang="en-US" sz="1400">
                <a:latin typeface="Calibri"/>
                <a:ea typeface="Open Sans"/>
                <a:cs typeface="Open Sans"/>
              </a:rPr>
              <a:t> </a:t>
            </a:r>
            <a:r>
              <a:rPr lang="en-US" sz="1400" err="1">
                <a:latin typeface="Calibri"/>
                <a:ea typeface="Open Sans"/>
                <a:cs typeface="Open Sans"/>
              </a:rPr>
              <a:t>literários</a:t>
            </a:r>
            <a:r>
              <a:rPr lang="en-US" sz="1400">
                <a:latin typeface="Calibri"/>
                <a:ea typeface="Open Sans"/>
                <a:cs typeface="Open Sans"/>
              </a:rPr>
              <a:t>, </a:t>
            </a:r>
            <a:r>
              <a:rPr lang="en-US" sz="1400" err="1">
                <a:latin typeface="Calibri"/>
                <a:ea typeface="Open Sans"/>
                <a:cs typeface="Open Sans"/>
              </a:rPr>
              <a:t>reconhecendo</a:t>
            </a:r>
            <a:r>
              <a:rPr lang="en-US" sz="1400">
                <a:latin typeface="Calibri"/>
                <a:ea typeface="Open Sans"/>
                <a:cs typeface="Open Sans"/>
              </a:rPr>
              <a:t> nesses </a:t>
            </a:r>
            <a:r>
              <a:rPr lang="en-US" sz="1400" err="1">
                <a:latin typeface="Calibri"/>
                <a:ea typeface="Open Sans"/>
                <a:cs typeface="Open Sans"/>
              </a:rPr>
              <a:t>textos</a:t>
            </a:r>
            <a:r>
              <a:rPr lang="en-US" sz="1400">
                <a:latin typeface="Calibri"/>
                <a:ea typeface="Open Sans"/>
                <a:cs typeface="Open Sans"/>
              </a:rPr>
              <a:t> </a:t>
            </a:r>
            <a:r>
              <a:rPr lang="en-US" sz="1400" err="1">
                <a:latin typeface="Calibri"/>
                <a:ea typeface="Open Sans"/>
                <a:cs typeface="Open Sans"/>
              </a:rPr>
              <a:t>formas</a:t>
            </a:r>
            <a:r>
              <a:rPr lang="en-US" sz="1400">
                <a:latin typeface="Calibri"/>
                <a:ea typeface="Open Sans"/>
                <a:cs typeface="Open Sans"/>
              </a:rPr>
              <a:t> de </a:t>
            </a:r>
            <a:r>
              <a:rPr lang="en-US" sz="1400" err="1">
                <a:latin typeface="Calibri"/>
                <a:ea typeface="Open Sans"/>
                <a:cs typeface="Open Sans"/>
              </a:rPr>
              <a:t>estabelecer</a:t>
            </a:r>
            <a:r>
              <a:rPr lang="en-US" sz="1400">
                <a:latin typeface="Calibri"/>
                <a:ea typeface="Open Sans"/>
                <a:cs typeface="Open Sans"/>
              </a:rPr>
              <a:t> </a:t>
            </a:r>
            <a:r>
              <a:rPr lang="en-US" sz="1400" err="1">
                <a:latin typeface="Calibri"/>
                <a:ea typeface="Open Sans"/>
                <a:cs typeface="Open Sans"/>
              </a:rPr>
              <a:t>múltiplos</a:t>
            </a:r>
            <a:r>
              <a:rPr lang="en-US" sz="1400">
                <a:latin typeface="Calibri"/>
                <a:ea typeface="Open Sans"/>
                <a:cs typeface="Open Sans"/>
              </a:rPr>
              <a:t> </a:t>
            </a:r>
            <a:r>
              <a:rPr lang="en-US" sz="1400" err="1">
                <a:latin typeface="Calibri"/>
                <a:ea typeface="Open Sans"/>
                <a:cs typeface="Open Sans"/>
              </a:rPr>
              <a:t>olhares</a:t>
            </a:r>
            <a:r>
              <a:rPr lang="en-US" sz="1400">
                <a:latin typeface="Calibri"/>
                <a:ea typeface="Open Sans"/>
                <a:cs typeface="Open Sans"/>
              </a:rPr>
              <a:t> </a:t>
            </a:r>
            <a:r>
              <a:rPr lang="en-US" sz="1400" err="1">
                <a:latin typeface="Calibri"/>
                <a:ea typeface="Open Sans"/>
                <a:cs typeface="Open Sans"/>
              </a:rPr>
              <a:t>sobre</a:t>
            </a:r>
            <a:r>
              <a:rPr lang="en-US" sz="1400">
                <a:latin typeface="Calibri"/>
                <a:ea typeface="Open Sans"/>
                <a:cs typeface="Open Sans"/>
              </a:rPr>
              <a:t> as </a:t>
            </a:r>
            <a:r>
              <a:rPr lang="en-US" sz="1400" err="1">
                <a:latin typeface="Calibri"/>
                <a:ea typeface="Open Sans"/>
                <a:cs typeface="Open Sans"/>
              </a:rPr>
              <a:t>identidades</a:t>
            </a:r>
            <a:r>
              <a:rPr lang="en-US" sz="1400">
                <a:latin typeface="Calibri"/>
                <a:ea typeface="Open Sans"/>
                <a:cs typeface="Open Sans"/>
              </a:rPr>
              <a:t>, </a:t>
            </a:r>
            <a:r>
              <a:rPr lang="en-US" sz="1400" err="1">
                <a:latin typeface="Calibri"/>
                <a:ea typeface="Open Sans"/>
                <a:cs typeface="Open Sans"/>
              </a:rPr>
              <a:t>sociedades</a:t>
            </a:r>
            <a:r>
              <a:rPr lang="en-US" sz="1400">
                <a:latin typeface="Calibri"/>
                <a:ea typeface="Open Sans"/>
                <a:cs typeface="Open Sans"/>
              </a:rPr>
              <a:t> e </a:t>
            </a:r>
            <a:r>
              <a:rPr lang="en-US" sz="1400" err="1">
                <a:latin typeface="Calibri"/>
                <a:ea typeface="Open Sans"/>
                <a:cs typeface="Open Sans"/>
              </a:rPr>
              <a:t>culturas</a:t>
            </a:r>
            <a:r>
              <a:rPr lang="en-US" sz="1400">
                <a:latin typeface="Calibri"/>
                <a:ea typeface="Open Sans"/>
                <a:cs typeface="Open Sans"/>
              </a:rPr>
              <a:t> e </a:t>
            </a:r>
            <a:r>
              <a:rPr lang="en-US" sz="1400" err="1">
                <a:latin typeface="Calibri"/>
                <a:ea typeface="Open Sans"/>
                <a:cs typeface="Open Sans"/>
              </a:rPr>
              <a:t>considerando</a:t>
            </a:r>
            <a:r>
              <a:rPr lang="en-US" sz="1400">
                <a:latin typeface="Calibri"/>
                <a:ea typeface="Open Sans"/>
                <a:cs typeface="Open Sans"/>
              </a:rPr>
              <a:t> a </a:t>
            </a:r>
            <a:r>
              <a:rPr lang="en-US" sz="1400" err="1">
                <a:latin typeface="Calibri"/>
                <a:ea typeface="Open Sans"/>
                <a:cs typeface="Open Sans"/>
              </a:rPr>
              <a:t>autoria</a:t>
            </a:r>
            <a:r>
              <a:rPr lang="en-US" sz="1400">
                <a:latin typeface="Calibri"/>
                <a:ea typeface="Open Sans"/>
                <a:cs typeface="Open Sans"/>
              </a:rPr>
              <a:t> e o </a:t>
            </a:r>
            <a:r>
              <a:rPr lang="en-US" sz="1400" err="1">
                <a:latin typeface="Calibri"/>
                <a:ea typeface="Open Sans"/>
                <a:cs typeface="Open Sans"/>
              </a:rPr>
              <a:t>contexto</a:t>
            </a:r>
            <a:r>
              <a:rPr lang="en-US" sz="1400">
                <a:latin typeface="Calibri"/>
                <a:ea typeface="Open Sans"/>
                <a:cs typeface="Open Sans"/>
              </a:rPr>
              <a:t> social e </a:t>
            </a:r>
            <a:r>
              <a:rPr lang="en-US" sz="1400" err="1">
                <a:latin typeface="Calibri"/>
                <a:ea typeface="Open Sans"/>
                <a:cs typeface="Open Sans"/>
              </a:rPr>
              <a:t>histórico</a:t>
            </a:r>
            <a:r>
              <a:rPr lang="en-US" sz="1400">
                <a:latin typeface="Calibri"/>
                <a:ea typeface="Open Sans"/>
                <a:cs typeface="Open Sans"/>
              </a:rPr>
              <a:t> de </a:t>
            </a:r>
            <a:r>
              <a:rPr lang="en-US" sz="1400" err="1">
                <a:latin typeface="Calibri"/>
                <a:ea typeface="Open Sans"/>
                <a:cs typeface="Open Sans"/>
              </a:rPr>
              <a:t>sua</a:t>
            </a:r>
            <a:r>
              <a:rPr lang="en-US" sz="1400">
                <a:latin typeface="Calibri"/>
                <a:ea typeface="Open Sans"/>
                <a:cs typeface="Open Sans"/>
              </a:rPr>
              <a:t> </a:t>
            </a:r>
            <a:r>
              <a:rPr lang="en-US" sz="1400" err="1">
                <a:latin typeface="Calibri"/>
                <a:ea typeface="Open Sans"/>
                <a:cs typeface="Open Sans"/>
              </a:rPr>
              <a:t>produção</a:t>
            </a:r>
            <a:r>
              <a:rPr lang="en-US" sz="1400">
                <a:latin typeface="Calibri"/>
                <a:ea typeface="Open Sans"/>
                <a:cs typeface="Open Sans"/>
              </a:rPr>
              <a:t>.</a:t>
            </a:r>
            <a:br>
              <a:rPr lang="en-US" sz="1400"/>
            </a:br>
            <a:r>
              <a:rPr lang="en-US" sz="1400" b="1">
                <a:latin typeface="Calibri"/>
                <a:ea typeface="Open Sans"/>
                <a:cs typeface="Open Sans"/>
              </a:rPr>
              <a:t>(EF69LP45)</a:t>
            </a:r>
            <a:r>
              <a:rPr lang="en-US" sz="1400">
                <a:latin typeface="Calibri"/>
                <a:ea typeface="Open Sans"/>
                <a:cs typeface="Open Sans"/>
              </a:rPr>
              <a:t> </a:t>
            </a:r>
            <a:r>
              <a:rPr lang="en-US" sz="1400" err="1">
                <a:latin typeface="Calibri"/>
                <a:ea typeface="Open Sans"/>
                <a:cs typeface="Open Sans"/>
              </a:rPr>
              <a:t>Posicionar</a:t>
            </a:r>
            <a:r>
              <a:rPr lang="en-US" sz="1400">
                <a:latin typeface="Calibri"/>
                <a:ea typeface="Open Sans"/>
                <a:cs typeface="Open Sans"/>
              </a:rPr>
              <a:t>-se </a:t>
            </a:r>
            <a:r>
              <a:rPr lang="en-US" sz="1400" err="1">
                <a:latin typeface="Calibri"/>
                <a:ea typeface="Open Sans"/>
                <a:cs typeface="Open Sans"/>
              </a:rPr>
              <a:t>criticamente</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relação</a:t>
            </a:r>
            <a:r>
              <a:rPr lang="en-US" sz="1400">
                <a:latin typeface="Calibri"/>
                <a:ea typeface="Open Sans"/>
                <a:cs typeface="Open Sans"/>
              </a:rPr>
              <a:t> a </a:t>
            </a:r>
            <a:r>
              <a:rPr lang="en-US" sz="1400" err="1">
                <a:latin typeface="Calibri"/>
                <a:ea typeface="Open Sans"/>
                <a:cs typeface="Open Sans"/>
              </a:rPr>
              <a:t>textos</a:t>
            </a:r>
            <a:r>
              <a:rPr lang="en-US" sz="1400">
                <a:latin typeface="Calibri"/>
                <a:ea typeface="Open Sans"/>
                <a:cs typeface="Open Sans"/>
              </a:rPr>
              <a:t> </a:t>
            </a:r>
            <a:r>
              <a:rPr lang="en-US" sz="1400" err="1">
                <a:latin typeface="Calibri"/>
                <a:ea typeface="Open Sans"/>
                <a:cs typeface="Open Sans"/>
              </a:rPr>
              <a:t>pertencentes</a:t>
            </a:r>
            <a:r>
              <a:rPr lang="en-US" sz="1400">
                <a:latin typeface="Calibri"/>
                <a:ea typeface="Open Sans"/>
                <a:cs typeface="Open Sans"/>
              </a:rPr>
              <a:t> a </a:t>
            </a:r>
            <a:r>
              <a:rPr lang="en-US" sz="1400" err="1">
                <a:latin typeface="Calibri"/>
                <a:ea typeface="Open Sans"/>
                <a:cs typeface="Open Sans"/>
              </a:rPr>
              <a:t>gêneros</a:t>
            </a:r>
            <a:r>
              <a:rPr lang="en-US" sz="1400">
                <a:latin typeface="Calibri"/>
                <a:ea typeface="Open Sans"/>
                <a:cs typeface="Open Sans"/>
              </a:rPr>
              <a:t> </a:t>
            </a:r>
            <a:r>
              <a:rPr lang="en-US" sz="1400" err="1">
                <a:latin typeface="Calibri"/>
                <a:ea typeface="Open Sans"/>
                <a:cs typeface="Open Sans"/>
              </a:rPr>
              <a:t>como</a:t>
            </a:r>
            <a:r>
              <a:rPr lang="en-US" sz="1400">
                <a:latin typeface="Calibri"/>
                <a:ea typeface="Open Sans"/>
                <a:cs typeface="Open Sans"/>
              </a:rPr>
              <a:t> </a:t>
            </a:r>
            <a:r>
              <a:rPr lang="en-US" sz="1400" err="1">
                <a:latin typeface="Calibri"/>
                <a:ea typeface="Open Sans"/>
                <a:cs typeface="Open Sans"/>
              </a:rPr>
              <a:t>quarta-capa</a:t>
            </a:r>
            <a:r>
              <a:rPr lang="en-US" sz="1400">
                <a:latin typeface="Calibri"/>
                <a:ea typeface="Open Sans"/>
                <a:cs typeface="Open Sans"/>
              </a:rPr>
              <a:t>, </a:t>
            </a:r>
            <a:r>
              <a:rPr lang="en-US" sz="1400" err="1">
                <a:latin typeface="Calibri"/>
                <a:ea typeface="Open Sans"/>
                <a:cs typeface="Open Sans"/>
              </a:rPr>
              <a:t>programa</a:t>
            </a:r>
            <a:r>
              <a:rPr lang="en-US" sz="1400">
                <a:latin typeface="Calibri"/>
                <a:ea typeface="Open Sans"/>
                <a:cs typeface="Open Sans"/>
              </a:rPr>
              <a:t> (de </a:t>
            </a:r>
            <a:r>
              <a:rPr lang="en-US" sz="1400" err="1">
                <a:latin typeface="Calibri"/>
                <a:ea typeface="Open Sans"/>
                <a:cs typeface="Open Sans"/>
              </a:rPr>
              <a:t>teatro</a:t>
            </a:r>
            <a:r>
              <a:rPr lang="en-US" sz="1400">
                <a:latin typeface="Calibri"/>
                <a:ea typeface="Open Sans"/>
                <a:cs typeface="Open Sans"/>
              </a:rPr>
              <a:t>, </a:t>
            </a:r>
            <a:r>
              <a:rPr lang="en-US" sz="1400" err="1">
                <a:latin typeface="Calibri"/>
                <a:ea typeface="Open Sans"/>
                <a:cs typeface="Open Sans"/>
              </a:rPr>
              <a:t>dança</a:t>
            </a:r>
            <a:r>
              <a:rPr lang="en-US" sz="1400">
                <a:latin typeface="Calibri"/>
                <a:ea typeface="Open Sans"/>
                <a:cs typeface="Open Sans"/>
              </a:rPr>
              <a:t>, </a:t>
            </a:r>
            <a:r>
              <a:rPr lang="en-US" sz="1400" err="1">
                <a:latin typeface="Calibri"/>
                <a:ea typeface="Open Sans"/>
                <a:cs typeface="Open Sans"/>
              </a:rPr>
              <a:t>exposição</a:t>
            </a:r>
            <a:r>
              <a:rPr lang="en-US" sz="1400">
                <a:latin typeface="Calibri"/>
                <a:ea typeface="Open Sans"/>
                <a:cs typeface="Open Sans"/>
              </a:rPr>
              <a:t> etc.), </a:t>
            </a:r>
            <a:r>
              <a:rPr lang="en-US" sz="1400" err="1">
                <a:latin typeface="Calibri"/>
                <a:ea typeface="Open Sans"/>
                <a:cs typeface="Open Sans"/>
              </a:rPr>
              <a:t>sinopse</a:t>
            </a:r>
            <a:r>
              <a:rPr lang="en-US" sz="1400">
                <a:latin typeface="Calibri"/>
                <a:ea typeface="Open Sans"/>
                <a:cs typeface="Open Sans"/>
              </a:rPr>
              <a:t>, </a:t>
            </a:r>
            <a:r>
              <a:rPr lang="en-US" sz="1400" err="1">
                <a:latin typeface="Calibri"/>
                <a:ea typeface="Open Sans"/>
                <a:cs typeface="Open Sans"/>
              </a:rPr>
              <a:t>resenha</a:t>
            </a:r>
            <a:r>
              <a:rPr lang="en-US" sz="1400">
                <a:latin typeface="Calibri"/>
                <a:ea typeface="Open Sans"/>
                <a:cs typeface="Open Sans"/>
              </a:rPr>
              <a:t> </a:t>
            </a:r>
            <a:r>
              <a:rPr lang="en-US" sz="1400" err="1">
                <a:latin typeface="Calibri"/>
                <a:ea typeface="Open Sans"/>
                <a:cs typeface="Open Sans"/>
              </a:rPr>
              <a:t>crítica</a:t>
            </a:r>
            <a:r>
              <a:rPr lang="en-US" sz="1400">
                <a:latin typeface="Calibri"/>
                <a:ea typeface="Open Sans"/>
                <a:cs typeface="Open Sans"/>
              </a:rPr>
              <a:t>, </a:t>
            </a:r>
            <a:r>
              <a:rPr lang="en-US" sz="1400" err="1">
                <a:latin typeface="Calibri"/>
                <a:ea typeface="Open Sans"/>
                <a:cs typeface="Open Sans"/>
              </a:rPr>
              <a:t>comentário</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i="1">
                <a:latin typeface="Calibri"/>
                <a:ea typeface="Open Sans"/>
                <a:cs typeface="Open Sans"/>
              </a:rPr>
              <a:t>blog/vlog</a:t>
            </a:r>
            <a:r>
              <a:rPr lang="en-US" sz="1400">
                <a:latin typeface="Calibri"/>
                <a:ea typeface="Open Sans"/>
                <a:cs typeface="Open Sans"/>
              </a:rPr>
              <a:t> cultural etc., para </a:t>
            </a:r>
            <a:r>
              <a:rPr lang="en-US" sz="1400" err="1">
                <a:latin typeface="Calibri"/>
                <a:ea typeface="Open Sans"/>
                <a:cs typeface="Open Sans"/>
              </a:rPr>
              <a:t>selecionar</a:t>
            </a:r>
            <a:r>
              <a:rPr lang="en-US" sz="1400">
                <a:latin typeface="Calibri"/>
                <a:ea typeface="Open Sans"/>
                <a:cs typeface="Open Sans"/>
              </a:rPr>
              <a:t> </a:t>
            </a:r>
            <a:r>
              <a:rPr lang="en-US" sz="1400" err="1">
                <a:latin typeface="Calibri"/>
                <a:ea typeface="Open Sans"/>
                <a:cs typeface="Open Sans"/>
              </a:rPr>
              <a:t>obras</a:t>
            </a:r>
            <a:r>
              <a:rPr lang="en-US" sz="1400">
                <a:latin typeface="Calibri"/>
                <a:ea typeface="Open Sans"/>
                <a:cs typeface="Open Sans"/>
              </a:rPr>
              <a:t> </a:t>
            </a:r>
            <a:r>
              <a:rPr lang="en-US" sz="1400" err="1">
                <a:latin typeface="Calibri"/>
                <a:ea typeface="Open Sans"/>
                <a:cs typeface="Open Sans"/>
              </a:rPr>
              <a:t>literárias</a:t>
            </a:r>
            <a:r>
              <a:rPr lang="en-US" sz="1400">
                <a:latin typeface="Calibri"/>
                <a:ea typeface="Open Sans"/>
                <a:cs typeface="Open Sans"/>
              </a:rPr>
              <a:t> e </a:t>
            </a:r>
            <a:r>
              <a:rPr lang="en-US" sz="1400" err="1">
                <a:latin typeface="Calibri"/>
                <a:ea typeface="Open Sans"/>
                <a:cs typeface="Open Sans"/>
              </a:rPr>
              <a:t>outras</a:t>
            </a:r>
            <a:r>
              <a:rPr lang="en-US" sz="1400">
                <a:latin typeface="Calibri"/>
                <a:ea typeface="Open Sans"/>
                <a:cs typeface="Open Sans"/>
              </a:rPr>
              <a:t> </a:t>
            </a:r>
            <a:r>
              <a:rPr lang="en-US" sz="1400" err="1">
                <a:latin typeface="Calibri"/>
                <a:ea typeface="Open Sans"/>
                <a:cs typeface="Open Sans"/>
              </a:rPr>
              <a:t>manifestações</a:t>
            </a:r>
            <a:r>
              <a:rPr lang="en-US" sz="1400">
                <a:latin typeface="Calibri"/>
                <a:ea typeface="Open Sans"/>
                <a:cs typeface="Open Sans"/>
              </a:rPr>
              <a:t> </a:t>
            </a:r>
            <a:r>
              <a:rPr lang="en-US" sz="1400" err="1">
                <a:latin typeface="Calibri"/>
                <a:ea typeface="Open Sans"/>
                <a:cs typeface="Open Sans"/>
              </a:rPr>
              <a:t>artísticas</a:t>
            </a:r>
            <a:r>
              <a:rPr lang="en-US" sz="1400">
                <a:latin typeface="Calibri"/>
                <a:ea typeface="Open Sans"/>
                <a:cs typeface="Open Sans"/>
              </a:rPr>
              <a:t> (cinema, </a:t>
            </a:r>
            <a:r>
              <a:rPr lang="en-US" sz="1400" err="1">
                <a:latin typeface="Calibri"/>
                <a:ea typeface="Open Sans"/>
                <a:cs typeface="Open Sans"/>
              </a:rPr>
              <a:t>teatro</a:t>
            </a:r>
            <a:r>
              <a:rPr lang="en-US" sz="1400">
                <a:latin typeface="Calibri"/>
                <a:ea typeface="Open Sans"/>
                <a:cs typeface="Open Sans"/>
              </a:rPr>
              <a:t>, </a:t>
            </a:r>
            <a:r>
              <a:rPr lang="en-US" sz="1400" err="1">
                <a:latin typeface="Calibri"/>
                <a:ea typeface="Open Sans"/>
                <a:cs typeface="Open Sans"/>
              </a:rPr>
              <a:t>exposições</a:t>
            </a:r>
            <a:r>
              <a:rPr lang="en-US" sz="1400">
                <a:latin typeface="Calibri"/>
                <a:ea typeface="Open Sans"/>
                <a:cs typeface="Open Sans"/>
              </a:rPr>
              <a:t>, </a:t>
            </a:r>
            <a:r>
              <a:rPr lang="en-US" sz="1400" err="1">
                <a:latin typeface="Calibri"/>
                <a:ea typeface="Open Sans"/>
                <a:cs typeface="Open Sans"/>
              </a:rPr>
              <a:t>espetáculos</a:t>
            </a:r>
            <a:r>
              <a:rPr lang="en-US" sz="1400">
                <a:latin typeface="Calibri"/>
                <a:ea typeface="Open Sans"/>
                <a:cs typeface="Open Sans"/>
              </a:rPr>
              <a:t>, CD's, DVD's etc.), </a:t>
            </a:r>
            <a:r>
              <a:rPr lang="en-US" sz="1400" err="1">
                <a:latin typeface="Calibri"/>
                <a:ea typeface="Open Sans"/>
                <a:cs typeface="Open Sans"/>
              </a:rPr>
              <a:t>diferenciando</a:t>
            </a:r>
            <a:r>
              <a:rPr lang="en-US" sz="1400">
                <a:latin typeface="Calibri"/>
                <a:ea typeface="Open Sans"/>
                <a:cs typeface="Open Sans"/>
              </a:rPr>
              <a:t> as </a:t>
            </a:r>
            <a:r>
              <a:rPr lang="en-US" sz="1400" err="1">
                <a:latin typeface="Calibri"/>
                <a:ea typeface="Open Sans"/>
                <a:cs typeface="Open Sans"/>
              </a:rPr>
              <a:t>sequências</a:t>
            </a:r>
            <a:r>
              <a:rPr lang="en-US" sz="1400">
                <a:latin typeface="Calibri"/>
                <a:ea typeface="Open Sans"/>
                <a:cs typeface="Open Sans"/>
              </a:rPr>
              <a:t> </a:t>
            </a:r>
            <a:r>
              <a:rPr lang="en-US" sz="1400" err="1">
                <a:latin typeface="Calibri"/>
                <a:ea typeface="Open Sans"/>
                <a:cs typeface="Open Sans"/>
              </a:rPr>
              <a:t>descritivas</a:t>
            </a:r>
            <a:r>
              <a:rPr lang="en-US" sz="1400">
                <a:latin typeface="Calibri"/>
                <a:ea typeface="Open Sans"/>
                <a:cs typeface="Open Sans"/>
              </a:rPr>
              <a:t> e </a:t>
            </a:r>
            <a:r>
              <a:rPr lang="en-US" sz="1400" err="1">
                <a:latin typeface="Calibri"/>
                <a:ea typeface="Open Sans"/>
                <a:cs typeface="Open Sans"/>
              </a:rPr>
              <a:t>avaliativas</a:t>
            </a:r>
            <a:r>
              <a:rPr lang="en-US" sz="1400">
                <a:latin typeface="Calibri"/>
                <a:ea typeface="Open Sans"/>
                <a:cs typeface="Open Sans"/>
              </a:rPr>
              <a:t> e </a:t>
            </a:r>
            <a:r>
              <a:rPr lang="en-US" sz="1400" err="1">
                <a:latin typeface="Calibri"/>
                <a:ea typeface="Open Sans"/>
                <a:cs typeface="Open Sans"/>
              </a:rPr>
              <a:t>reconhecendo-os</a:t>
            </a:r>
            <a:r>
              <a:rPr lang="en-US" sz="1400">
                <a:latin typeface="Calibri"/>
                <a:ea typeface="Open Sans"/>
                <a:cs typeface="Open Sans"/>
              </a:rPr>
              <a:t> </a:t>
            </a:r>
            <a:r>
              <a:rPr lang="en-US" sz="1400" err="1">
                <a:latin typeface="Calibri"/>
                <a:ea typeface="Open Sans"/>
                <a:cs typeface="Open Sans"/>
              </a:rPr>
              <a:t>como</a:t>
            </a:r>
            <a:r>
              <a:rPr lang="en-US" sz="1400">
                <a:latin typeface="Calibri"/>
                <a:ea typeface="Open Sans"/>
                <a:cs typeface="Open Sans"/>
              </a:rPr>
              <a:t> </a:t>
            </a:r>
            <a:r>
              <a:rPr lang="en-US" sz="1400" err="1">
                <a:latin typeface="Calibri"/>
                <a:ea typeface="Open Sans"/>
                <a:cs typeface="Open Sans"/>
              </a:rPr>
              <a:t>gêneros</a:t>
            </a:r>
            <a:r>
              <a:rPr lang="en-US" sz="1400">
                <a:latin typeface="Calibri"/>
                <a:ea typeface="Open Sans"/>
                <a:cs typeface="Open Sans"/>
              </a:rPr>
              <a:t> que </a:t>
            </a:r>
            <a:r>
              <a:rPr lang="en-US" sz="1400" err="1">
                <a:latin typeface="Calibri"/>
                <a:ea typeface="Open Sans"/>
                <a:cs typeface="Open Sans"/>
              </a:rPr>
              <a:t>apoiam</a:t>
            </a:r>
            <a:r>
              <a:rPr lang="en-US" sz="1400">
                <a:latin typeface="Calibri"/>
                <a:ea typeface="Open Sans"/>
                <a:cs typeface="Open Sans"/>
              </a:rPr>
              <a:t> a </a:t>
            </a:r>
            <a:r>
              <a:rPr lang="en-US" sz="1400" err="1">
                <a:latin typeface="Calibri"/>
                <a:ea typeface="Open Sans"/>
                <a:cs typeface="Open Sans"/>
              </a:rPr>
              <a:t>escolha</a:t>
            </a:r>
            <a:r>
              <a:rPr lang="en-US" sz="1400">
                <a:latin typeface="Calibri"/>
                <a:ea typeface="Open Sans"/>
                <a:cs typeface="Open Sans"/>
              </a:rPr>
              <a:t> do </a:t>
            </a:r>
            <a:r>
              <a:rPr lang="en-US" sz="1400" err="1">
                <a:latin typeface="Calibri"/>
                <a:ea typeface="Open Sans"/>
                <a:cs typeface="Open Sans"/>
              </a:rPr>
              <a:t>livro</a:t>
            </a:r>
            <a:r>
              <a:rPr lang="en-US" sz="1400">
                <a:latin typeface="Calibri"/>
                <a:ea typeface="Open Sans"/>
                <a:cs typeface="Open Sans"/>
              </a:rPr>
              <a:t> </a:t>
            </a:r>
            <a:r>
              <a:rPr lang="en-US" sz="1400" err="1">
                <a:latin typeface="Calibri"/>
                <a:ea typeface="Open Sans"/>
                <a:cs typeface="Open Sans"/>
              </a:rPr>
              <a:t>ou</a:t>
            </a:r>
            <a:r>
              <a:rPr lang="en-US" sz="1400">
                <a:latin typeface="Calibri"/>
                <a:ea typeface="Open Sans"/>
                <a:cs typeface="Open Sans"/>
              </a:rPr>
              <a:t> </a:t>
            </a:r>
            <a:r>
              <a:rPr lang="en-US" sz="1400" err="1">
                <a:latin typeface="Calibri"/>
                <a:ea typeface="Open Sans"/>
                <a:cs typeface="Open Sans"/>
              </a:rPr>
              <a:t>produção</a:t>
            </a:r>
            <a:r>
              <a:rPr lang="en-US" sz="1400">
                <a:latin typeface="Calibri"/>
                <a:ea typeface="Open Sans"/>
                <a:cs typeface="Open Sans"/>
              </a:rPr>
              <a:t> cultural e </a:t>
            </a:r>
            <a:r>
              <a:rPr lang="en-US" sz="1400" err="1">
                <a:latin typeface="Calibri"/>
                <a:ea typeface="Open Sans"/>
                <a:cs typeface="Open Sans"/>
              </a:rPr>
              <a:t>consultando-os</a:t>
            </a:r>
            <a:r>
              <a:rPr lang="en-US" sz="1400">
                <a:latin typeface="Calibri"/>
                <a:ea typeface="Open Sans"/>
                <a:cs typeface="Open Sans"/>
              </a:rPr>
              <a:t> no </a:t>
            </a:r>
            <a:r>
              <a:rPr lang="en-US" sz="1400" err="1">
                <a:latin typeface="Calibri"/>
                <a:ea typeface="Open Sans"/>
                <a:cs typeface="Open Sans"/>
              </a:rPr>
              <a:t>momento</a:t>
            </a:r>
            <a:r>
              <a:rPr lang="en-US" sz="1400">
                <a:latin typeface="Calibri"/>
                <a:ea typeface="Open Sans"/>
                <a:cs typeface="Open Sans"/>
              </a:rPr>
              <a:t> de </a:t>
            </a:r>
            <a:r>
              <a:rPr lang="en-US" sz="1400" err="1">
                <a:latin typeface="Calibri"/>
                <a:ea typeface="Open Sans"/>
                <a:cs typeface="Open Sans"/>
              </a:rPr>
              <a:t>fazer</a:t>
            </a:r>
            <a:r>
              <a:rPr lang="en-US" sz="1400">
                <a:latin typeface="Calibri"/>
                <a:ea typeface="Open Sans"/>
                <a:cs typeface="Open Sans"/>
              </a:rPr>
              <a:t> </a:t>
            </a:r>
            <a:r>
              <a:rPr lang="en-US" sz="1400" err="1">
                <a:latin typeface="Calibri"/>
                <a:ea typeface="Open Sans"/>
                <a:cs typeface="Open Sans"/>
              </a:rPr>
              <a:t>escolhas</a:t>
            </a:r>
            <a:r>
              <a:rPr lang="en-US" sz="1400">
                <a:latin typeface="Calibri"/>
                <a:ea typeface="Open Sans"/>
                <a:cs typeface="Open Sans"/>
              </a:rPr>
              <a:t>, </a:t>
            </a:r>
            <a:r>
              <a:rPr lang="en-US" sz="1400" err="1">
                <a:latin typeface="Calibri"/>
                <a:ea typeface="Open Sans"/>
                <a:cs typeface="Open Sans"/>
              </a:rPr>
              <a:t>quando</a:t>
            </a:r>
            <a:r>
              <a:rPr lang="en-US" sz="1400">
                <a:latin typeface="Calibri"/>
                <a:ea typeface="Open Sans"/>
                <a:cs typeface="Open Sans"/>
              </a:rPr>
              <a:t> for o </a:t>
            </a:r>
            <a:r>
              <a:rPr lang="en-US" sz="1400" err="1">
                <a:latin typeface="Calibri"/>
                <a:ea typeface="Open Sans"/>
                <a:cs typeface="Open Sans"/>
              </a:rPr>
              <a:t>caso</a:t>
            </a:r>
            <a:r>
              <a:rPr lang="en-US" sz="1400">
                <a:latin typeface="Calibri"/>
                <a:ea typeface="Open Sans"/>
                <a:cs typeface="Open Sans"/>
              </a:rPr>
              <a:t>.</a:t>
            </a:r>
            <a:br>
              <a:rPr lang="en-US" sz="1400"/>
            </a:br>
            <a:r>
              <a:rPr lang="en-US" sz="1400" b="1">
                <a:latin typeface="Calibri"/>
                <a:ea typeface="Open Sans"/>
                <a:cs typeface="Open Sans"/>
              </a:rPr>
              <a:t>(EF69LP46)</a:t>
            </a:r>
            <a:r>
              <a:rPr lang="en-US" sz="1400">
                <a:latin typeface="Calibri"/>
                <a:ea typeface="Open Sans"/>
                <a:cs typeface="Open Sans"/>
              </a:rPr>
              <a:t> </a:t>
            </a:r>
            <a:r>
              <a:rPr lang="en-US" sz="1400" err="1">
                <a:latin typeface="Calibri"/>
                <a:ea typeface="Open Sans"/>
                <a:cs typeface="Open Sans"/>
              </a:rPr>
              <a:t>Participar</a:t>
            </a:r>
            <a:r>
              <a:rPr lang="en-US" sz="1400">
                <a:latin typeface="Calibri"/>
                <a:ea typeface="Open Sans"/>
                <a:cs typeface="Open Sans"/>
              </a:rPr>
              <a:t> de </a:t>
            </a:r>
            <a:r>
              <a:rPr lang="en-US" sz="1400" err="1">
                <a:latin typeface="Calibri"/>
                <a:ea typeface="Open Sans"/>
                <a:cs typeface="Open Sans"/>
              </a:rPr>
              <a:t>práticas</a:t>
            </a:r>
            <a:r>
              <a:rPr lang="en-US" sz="1400">
                <a:latin typeface="Calibri"/>
                <a:ea typeface="Open Sans"/>
                <a:cs typeface="Open Sans"/>
              </a:rPr>
              <a:t> de </a:t>
            </a:r>
            <a:r>
              <a:rPr lang="en-US" sz="1400" err="1">
                <a:latin typeface="Calibri"/>
                <a:ea typeface="Open Sans"/>
                <a:cs typeface="Open Sans"/>
              </a:rPr>
              <a:t>compartilhamento</a:t>
            </a:r>
            <a:r>
              <a:rPr lang="en-US" sz="1400">
                <a:latin typeface="Calibri"/>
                <a:ea typeface="Open Sans"/>
                <a:cs typeface="Open Sans"/>
              </a:rPr>
              <a:t> de </a:t>
            </a:r>
            <a:r>
              <a:rPr lang="en-US" sz="1400" err="1">
                <a:latin typeface="Calibri"/>
                <a:ea typeface="Open Sans"/>
                <a:cs typeface="Open Sans"/>
              </a:rPr>
              <a:t>leitura</a:t>
            </a:r>
            <a:r>
              <a:rPr lang="en-US" sz="1400">
                <a:latin typeface="Calibri"/>
                <a:ea typeface="Open Sans"/>
                <a:cs typeface="Open Sans"/>
              </a:rPr>
              <a:t>/</a:t>
            </a:r>
            <a:r>
              <a:rPr lang="en-US" sz="1400" err="1">
                <a:latin typeface="Calibri"/>
                <a:ea typeface="Open Sans"/>
                <a:cs typeface="Open Sans"/>
              </a:rPr>
              <a:t>recepção</a:t>
            </a:r>
            <a:r>
              <a:rPr lang="en-US" sz="1400">
                <a:latin typeface="Calibri"/>
                <a:ea typeface="Open Sans"/>
                <a:cs typeface="Open Sans"/>
              </a:rPr>
              <a:t> de </a:t>
            </a:r>
            <a:r>
              <a:rPr lang="en-US" sz="1400" err="1">
                <a:latin typeface="Calibri"/>
                <a:ea typeface="Open Sans"/>
                <a:cs typeface="Open Sans"/>
              </a:rPr>
              <a:t>obras</a:t>
            </a:r>
            <a:r>
              <a:rPr lang="en-US" sz="1400">
                <a:latin typeface="Calibri"/>
                <a:ea typeface="Open Sans"/>
                <a:cs typeface="Open Sans"/>
              </a:rPr>
              <a:t> </a:t>
            </a:r>
            <a:r>
              <a:rPr lang="en-US" sz="1400" err="1">
                <a:latin typeface="Calibri"/>
                <a:ea typeface="Open Sans"/>
                <a:cs typeface="Open Sans"/>
              </a:rPr>
              <a:t>literárias</a:t>
            </a:r>
            <a:r>
              <a:rPr lang="en-US" sz="1400">
                <a:latin typeface="Calibri"/>
                <a:ea typeface="Open Sans"/>
                <a:cs typeface="Open Sans"/>
              </a:rPr>
              <a:t>/</a:t>
            </a:r>
            <a:r>
              <a:rPr lang="en-US" sz="1400" err="1">
                <a:latin typeface="Calibri"/>
                <a:ea typeface="Open Sans"/>
                <a:cs typeface="Open Sans"/>
              </a:rPr>
              <a:t>manifestações</a:t>
            </a:r>
            <a:r>
              <a:rPr lang="en-US" sz="1400">
                <a:latin typeface="Calibri"/>
                <a:ea typeface="Open Sans"/>
                <a:cs typeface="Open Sans"/>
              </a:rPr>
              <a:t> </a:t>
            </a:r>
            <a:r>
              <a:rPr lang="en-US" sz="1400" err="1">
                <a:latin typeface="Calibri"/>
                <a:ea typeface="Open Sans"/>
                <a:cs typeface="Open Sans"/>
              </a:rPr>
              <a:t>artísticas</a:t>
            </a:r>
            <a:r>
              <a:rPr lang="en-US" sz="1400">
                <a:latin typeface="Calibri"/>
                <a:ea typeface="Open Sans"/>
                <a:cs typeface="Open Sans"/>
              </a:rPr>
              <a:t>, </a:t>
            </a:r>
            <a:r>
              <a:rPr lang="en-US" sz="1400" err="1">
                <a:latin typeface="Calibri"/>
                <a:ea typeface="Open Sans"/>
                <a:cs typeface="Open Sans"/>
              </a:rPr>
              <a:t>como</a:t>
            </a:r>
            <a:r>
              <a:rPr lang="en-US" sz="1400">
                <a:latin typeface="Calibri"/>
                <a:ea typeface="Open Sans"/>
                <a:cs typeface="Open Sans"/>
              </a:rPr>
              <a:t> </a:t>
            </a:r>
            <a:r>
              <a:rPr lang="en-US" sz="1400" err="1">
                <a:latin typeface="Calibri"/>
                <a:ea typeface="Open Sans"/>
                <a:cs typeface="Open Sans"/>
              </a:rPr>
              <a:t>rodas</a:t>
            </a:r>
            <a:r>
              <a:rPr lang="en-US" sz="1400">
                <a:latin typeface="Calibri"/>
                <a:ea typeface="Open Sans"/>
                <a:cs typeface="Open Sans"/>
              </a:rPr>
              <a:t> de </a:t>
            </a:r>
            <a:r>
              <a:rPr lang="en-US" sz="1400" err="1">
                <a:latin typeface="Calibri"/>
                <a:ea typeface="Open Sans"/>
                <a:cs typeface="Open Sans"/>
              </a:rPr>
              <a:t>leitura</a:t>
            </a:r>
            <a:r>
              <a:rPr lang="en-US" sz="1400">
                <a:latin typeface="Calibri"/>
                <a:ea typeface="Open Sans"/>
                <a:cs typeface="Open Sans"/>
              </a:rPr>
              <a:t>, </a:t>
            </a:r>
            <a:r>
              <a:rPr lang="en-US" sz="1400" err="1">
                <a:latin typeface="Calibri"/>
                <a:ea typeface="Open Sans"/>
                <a:cs typeface="Open Sans"/>
              </a:rPr>
              <a:t>clubes</a:t>
            </a:r>
            <a:r>
              <a:rPr lang="en-US" sz="1400">
                <a:latin typeface="Calibri"/>
                <a:ea typeface="Open Sans"/>
                <a:cs typeface="Open Sans"/>
              </a:rPr>
              <a:t> de </a:t>
            </a:r>
            <a:r>
              <a:rPr lang="en-US" sz="1400" err="1">
                <a:latin typeface="Calibri"/>
                <a:ea typeface="Open Sans"/>
                <a:cs typeface="Open Sans"/>
              </a:rPr>
              <a:t>leitura</a:t>
            </a:r>
            <a:r>
              <a:rPr lang="en-US" sz="1400">
                <a:latin typeface="Calibri"/>
                <a:ea typeface="Open Sans"/>
                <a:cs typeface="Open Sans"/>
              </a:rPr>
              <a:t>, </a:t>
            </a:r>
            <a:r>
              <a:rPr lang="en-US" sz="1400" err="1">
                <a:latin typeface="Calibri"/>
                <a:ea typeface="Open Sans"/>
                <a:cs typeface="Open Sans"/>
              </a:rPr>
              <a:t>eventos</a:t>
            </a:r>
            <a:r>
              <a:rPr lang="en-US" sz="1400">
                <a:latin typeface="Calibri"/>
                <a:ea typeface="Open Sans"/>
                <a:cs typeface="Open Sans"/>
              </a:rPr>
              <a:t> de </a:t>
            </a:r>
            <a:r>
              <a:rPr lang="en-US" sz="1400" err="1">
                <a:latin typeface="Calibri"/>
                <a:ea typeface="Open Sans"/>
                <a:cs typeface="Open Sans"/>
              </a:rPr>
              <a:t>contação</a:t>
            </a:r>
            <a:r>
              <a:rPr lang="en-US" sz="1400">
                <a:latin typeface="Calibri"/>
                <a:ea typeface="Open Sans"/>
                <a:cs typeface="Open Sans"/>
              </a:rPr>
              <a:t> de </a:t>
            </a:r>
            <a:r>
              <a:rPr lang="en-US" sz="1400" err="1">
                <a:latin typeface="Calibri"/>
                <a:ea typeface="Open Sans"/>
                <a:cs typeface="Open Sans"/>
              </a:rPr>
              <a:t>histórias</a:t>
            </a:r>
            <a:r>
              <a:rPr lang="en-US" sz="1400">
                <a:latin typeface="Calibri"/>
                <a:ea typeface="Open Sans"/>
                <a:cs typeface="Open Sans"/>
              </a:rPr>
              <a:t>, de </a:t>
            </a:r>
            <a:r>
              <a:rPr lang="en-US" sz="1400" err="1">
                <a:latin typeface="Calibri"/>
                <a:ea typeface="Open Sans"/>
                <a:cs typeface="Open Sans"/>
              </a:rPr>
              <a:t>leituras</a:t>
            </a:r>
            <a:r>
              <a:rPr lang="en-US" sz="1400">
                <a:latin typeface="Calibri"/>
                <a:ea typeface="Open Sans"/>
                <a:cs typeface="Open Sans"/>
              </a:rPr>
              <a:t> </a:t>
            </a:r>
            <a:r>
              <a:rPr lang="en-US" sz="1400" err="1">
                <a:latin typeface="Calibri"/>
                <a:ea typeface="Open Sans"/>
                <a:cs typeface="Open Sans"/>
              </a:rPr>
              <a:t>dramáticas</a:t>
            </a:r>
            <a:r>
              <a:rPr lang="en-US" sz="1400">
                <a:latin typeface="Calibri"/>
                <a:ea typeface="Open Sans"/>
                <a:cs typeface="Open Sans"/>
              </a:rPr>
              <a:t>, de </a:t>
            </a:r>
            <a:r>
              <a:rPr lang="en-US" sz="1400" err="1">
                <a:latin typeface="Calibri"/>
                <a:ea typeface="Open Sans"/>
                <a:cs typeface="Open Sans"/>
              </a:rPr>
              <a:t>apresentações</a:t>
            </a:r>
            <a:r>
              <a:rPr lang="en-US" sz="1400">
                <a:latin typeface="Calibri"/>
                <a:ea typeface="Open Sans"/>
                <a:cs typeface="Open Sans"/>
              </a:rPr>
              <a:t> </a:t>
            </a:r>
            <a:r>
              <a:rPr lang="en-US" sz="1400" err="1">
                <a:latin typeface="Calibri"/>
                <a:ea typeface="Open Sans"/>
                <a:cs typeface="Open Sans"/>
              </a:rPr>
              <a:t>teatrais</a:t>
            </a:r>
            <a:r>
              <a:rPr lang="en-US" sz="1400">
                <a:latin typeface="Calibri"/>
                <a:ea typeface="Open Sans"/>
                <a:cs typeface="Open Sans"/>
              </a:rPr>
              <a:t>, </a:t>
            </a:r>
            <a:r>
              <a:rPr lang="en-US" sz="1400" err="1">
                <a:latin typeface="Calibri"/>
                <a:ea typeface="Open Sans"/>
                <a:cs typeface="Open Sans"/>
              </a:rPr>
              <a:t>musicais</a:t>
            </a:r>
            <a:r>
              <a:rPr lang="en-US" sz="1400">
                <a:latin typeface="Calibri"/>
                <a:ea typeface="Open Sans"/>
                <a:cs typeface="Open Sans"/>
              </a:rPr>
              <a:t> e de </a:t>
            </a:r>
            <a:r>
              <a:rPr lang="en-US" sz="1400" err="1">
                <a:latin typeface="Calibri"/>
                <a:ea typeface="Open Sans"/>
                <a:cs typeface="Open Sans"/>
              </a:rPr>
              <a:t>filmes</a:t>
            </a:r>
            <a:r>
              <a:rPr lang="en-US" sz="1400">
                <a:latin typeface="Calibri"/>
                <a:ea typeface="Open Sans"/>
                <a:cs typeface="Open Sans"/>
              </a:rPr>
              <a:t>, </a:t>
            </a:r>
            <a:r>
              <a:rPr lang="en-US" sz="1400" err="1">
                <a:latin typeface="Calibri"/>
                <a:ea typeface="Open Sans"/>
                <a:cs typeface="Open Sans"/>
              </a:rPr>
              <a:t>cineclubes</a:t>
            </a:r>
            <a:r>
              <a:rPr lang="en-US" sz="1400">
                <a:latin typeface="Calibri"/>
                <a:ea typeface="Open Sans"/>
                <a:cs typeface="Open Sans"/>
              </a:rPr>
              <a:t>, </a:t>
            </a:r>
            <a:r>
              <a:rPr lang="en-US" sz="1400" err="1">
                <a:latin typeface="Calibri"/>
                <a:ea typeface="Open Sans"/>
                <a:cs typeface="Open Sans"/>
              </a:rPr>
              <a:t>festivais</a:t>
            </a:r>
            <a:r>
              <a:rPr lang="en-US" sz="1400">
                <a:latin typeface="Calibri"/>
                <a:ea typeface="Open Sans"/>
                <a:cs typeface="Open Sans"/>
              </a:rPr>
              <a:t> de </a:t>
            </a:r>
            <a:r>
              <a:rPr lang="en-US" sz="1400" err="1">
                <a:latin typeface="Calibri"/>
                <a:ea typeface="Open Sans"/>
                <a:cs typeface="Open Sans"/>
              </a:rPr>
              <a:t>vídeo</a:t>
            </a:r>
            <a:r>
              <a:rPr lang="en-US" sz="1400">
                <a:latin typeface="Calibri"/>
                <a:ea typeface="Open Sans"/>
                <a:cs typeface="Open Sans"/>
              </a:rPr>
              <a:t>, </a:t>
            </a:r>
            <a:r>
              <a:rPr lang="en-US" sz="1400" err="1">
                <a:latin typeface="Calibri"/>
                <a:ea typeface="Open Sans"/>
                <a:cs typeface="Open Sans"/>
              </a:rPr>
              <a:t>saraus</a:t>
            </a:r>
            <a:r>
              <a:rPr lang="en-US" sz="1400">
                <a:latin typeface="Calibri"/>
                <a:ea typeface="Open Sans"/>
                <a:cs typeface="Open Sans"/>
              </a:rPr>
              <a:t>, </a:t>
            </a:r>
            <a:r>
              <a:rPr lang="en-US" sz="1400" i="1">
                <a:latin typeface="Calibri"/>
                <a:ea typeface="Open Sans"/>
                <a:cs typeface="Open Sans"/>
              </a:rPr>
              <a:t>slams</a:t>
            </a:r>
            <a:r>
              <a:rPr lang="en-US" sz="1400">
                <a:latin typeface="Calibri"/>
                <a:ea typeface="Open Sans"/>
                <a:cs typeface="Open Sans"/>
              </a:rPr>
              <a:t>, </a:t>
            </a:r>
            <a:r>
              <a:rPr lang="en-US" sz="1400" err="1">
                <a:latin typeface="Calibri"/>
                <a:ea typeface="Open Sans"/>
                <a:cs typeface="Open Sans"/>
              </a:rPr>
              <a:t>canais</a:t>
            </a:r>
            <a:r>
              <a:rPr lang="en-US" sz="1400">
                <a:latin typeface="Calibri"/>
                <a:ea typeface="Open Sans"/>
                <a:cs typeface="Open Sans"/>
              </a:rPr>
              <a:t> de </a:t>
            </a:r>
            <a:r>
              <a:rPr lang="en-US" sz="1400" i="1">
                <a:latin typeface="Calibri"/>
                <a:ea typeface="Open Sans"/>
                <a:cs typeface="Open Sans"/>
              </a:rPr>
              <a:t>booktubers</a:t>
            </a:r>
            <a:r>
              <a:rPr lang="en-US" sz="1400">
                <a:latin typeface="Calibri"/>
                <a:ea typeface="Open Sans"/>
                <a:cs typeface="Open Sans"/>
              </a:rPr>
              <a:t>, redes </a:t>
            </a:r>
            <a:r>
              <a:rPr lang="en-US" sz="1400" err="1">
                <a:latin typeface="Calibri"/>
                <a:ea typeface="Open Sans"/>
                <a:cs typeface="Open Sans"/>
              </a:rPr>
              <a:t>sociais</a:t>
            </a:r>
            <a:r>
              <a:rPr lang="en-US" sz="1400">
                <a:latin typeface="Calibri"/>
                <a:ea typeface="Open Sans"/>
                <a:cs typeface="Open Sans"/>
              </a:rPr>
              <a:t> </a:t>
            </a:r>
            <a:r>
              <a:rPr lang="en-US" sz="1400" err="1">
                <a:latin typeface="Calibri"/>
                <a:ea typeface="Open Sans"/>
                <a:cs typeface="Open Sans"/>
              </a:rPr>
              <a:t>temáticas</a:t>
            </a:r>
            <a:r>
              <a:rPr lang="en-US" sz="1400">
                <a:latin typeface="Calibri"/>
                <a:ea typeface="Open Sans"/>
                <a:cs typeface="Open Sans"/>
              </a:rPr>
              <a:t> (de </a:t>
            </a:r>
            <a:r>
              <a:rPr lang="en-US" sz="1400" err="1">
                <a:latin typeface="Calibri"/>
                <a:ea typeface="Open Sans"/>
                <a:cs typeface="Open Sans"/>
              </a:rPr>
              <a:t>leitores</a:t>
            </a:r>
            <a:r>
              <a:rPr lang="en-US" sz="1400">
                <a:latin typeface="Calibri"/>
                <a:ea typeface="Open Sans"/>
                <a:cs typeface="Open Sans"/>
              </a:rPr>
              <a:t>, de </a:t>
            </a:r>
            <a:r>
              <a:rPr lang="en-US" sz="1400" err="1">
                <a:latin typeface="Calibri"/>
                <a:ea typeface="Open Sans"/>
                <a:cs typeface="Open Sans"/>
              </a:rPr>
              <a:t>cinéfilos</a:t>
            </a:r>
            <a:r>
              <a:rPr lang="en-US" sz="1400">
                <a:latin typeface="Calibri"/>
                <a:ea typeface="Open Sans"/>
                <a:cs typeface="Open Sans"/>
              </a:rPr>
              <a:t>, de </a:t>
            </a:r>
            <a:r>
              <a:rPr lang="en-US" sz="1400" err="1">
                <a:latin typeface="Calibri"/>
                <a:ea typeface="Open Sans"/>
                <a:cs typeface="Open Sans"/>
              </a:rPr>
              <a:t>música</a:t>
            </a:r>
            <a:r>
              <a:rPr lang="en-US" sz="1400">
                <a:latin typeface="Calibri"/>
                <a:ea typeface="Open Sans"/>
                <a:cs typeface="Open Sans"/>
              </a:rPr>
              <a:t> etc.), </a:t>
            </a:r>
            <a:r>
              <a:rPr lang="en-US" sz="1400" err="1">
                <a:latin typeface="Calibri"/>
                <a:ea typeface="Open Sans"/>
                <a:cs typeface="Open Sans"/>
              </a:rPr>
              <a:t>dentre</a:t>
            </a:r>
            <a:r>
              <a:rPr lang="en-US" sz="1400">
                <a:latin typeface="Calibri"/>
                <a:ea typeface="Open Sans"/>
                <a:cs typeface="Open Sans"/>
              </a:rPr>
              <a:t> outros, </a:t>
            </a:r>
            <a:r>
              <a:rPr lang="en-US" sz="1400" err="1">
                <a:latin typeface="Calibri"/>
                <a:ea typeface="Open Sans"/>
                <a:cs typeface="Open Sans"/>
              </a:rPr>
              <a:t>tecendo</a:t>
            </a:r>
            <a:r>
              <a:rPr lang="en-US" sz="1400">
                <a:latin typeface="Calibri"/>
                <a:ea typeface="Open Sans"/>
                <a:cs typeface="Open Sans"/>
              </a:rPr>
              <a:t>, </a:t>
            </a:r>
            <a:r>
              <a:rPr lang="en-US" sz="1400" err="1">
                <a:latin typeface="Calibri"/>
                <a:ea typeface="Open Sans"/>
                <a:cs typeface="Open Sans"/>
              </a:rPr>
              <a:t>quando</a:t>
            </a:r>
            <a:r>
              <a:rPr lang="en-US" sz="1400">
                <a:latin typeface="Calibri"/>
                <a:ea typeface="Open Sans"/>
                <a:cs typeface="Open Sans"/>
              </a:rPr>
              <a:t> </a:t>
            </a:r>
            <a:r>
              <a:rPr lang="en-US" sz="1400" err="1">
                <a:latin typeface="Calibri"/>
                <a:ea typeface="Open Sans"/>
                <a:cs typeface="Open Sans"/>
              </a:rPr>
              <a:t>possível</a:t>
            </a:r>
            <a:r>
              <a:rPr lang="en-US" sz="1400">
                <a:latin typeface="Calibri"/>
                <a:ea typeface="Open Sans"/>
                <a:cs typeface="Open Sans"/>
              </a:rPr>
              <a:t>, </a:t>
            </a:r>
            <a:r>
              <a:rPr lang="en-US" sz="1400" err="1">
                <a:latin typeface="Calibri"/>
                <a:ea typeface="Open Sans"/>
                <a:cs typeface="Open Sans"/>
              </a:rPr>
              <a:t>comentários</a:t>
            </a:r>
            <a:r>
              <a:rPr lang="en-US" sz="1400">
                <a:latin typeface="Calibri"/>
                <a:ea typeface="Open Sans"/>
                <a:cs typeface="Open Sans"/>
              </a:rPr>
              <a:t> de </a:t>
            </a:r>
            <a:r>
              <a:rPr lang="en-US" sz="1400" err="1">
                <a:latin typeface="Calibri"/>
                <a:ea typeface="Open Sans"/>
                <a:cs typeface="Open Sans"/>
              </a:rPr>
              <a:t>ordem</a:t>
            </a:r>
            <a:r>
              <a:rPr lang="en-US" sz="1400">
                <a:latin typeface="Calibri"/>
                <a:ea typeface="Open Sans"/>
                <a:cs typeface="Open Sans"/>
              </a:rPr>
              <a:t> </a:t>
            </a:r>
            <a:r>
              <a:rPr lang="en-US" sz="1400" err="1">
                <a:latin typeface="Calibri"/>
                <a:ea typeface="Open Sans"/>
                <a:cs typeface="Open Sans"/>
              </a:rPr>
              <a:t>estética</a:t>
            </a:r>
            <a:r>
              <a:rPr lang="en-US" sz="1400">
                <a:latin typeface="Calibri"/>
                <a:ea typeface="Open Sans"/>
                <a:cs typeface="Open Sans"/>
              </a:rPr>
              <a:t> e </a:t>
            </a:r>
            <a:r>
              <a:rPr lang="en-US" sz="1400" err="1">
                <a:latin typeface="Calibri"/>
                <a:ea typeface="Open Sans"/>
                <a:cs typeface="Open Sans"/>
              </a:rPr>
              <a:t>afetiva</a:t>
            </a:r>
            <a:r>
              <a:rPr lang="en-US" sz="1400">
                <a:latin typeface="Calibri"/>
                <a:ea typeface="Open Sans"/>
                <a:cs typeface="Open Sans"/>
              </a:rPr>
              <a:t> e </a:t>
            </a:r>
            <a:r>
              <a:rPr lang="en-US" sz="1400" err="1">
                <a:latin typeface="Calibri"/>
                <a:ea typeface="Open Sans"/>
                <a:cs typeface="Open Sans"/>
              </a:rPr>
              <a:t>justificando</a:t>
            </a:r>
            <a:r>
              <a:rPr lang="en-US" sz="1400">
                <a:latin typeface="Calibri"/>
                <a:ea typeface="Open Sans"/>
                <a:cs typeface="Open Sans"/>
              </a:rPr>
              <a:t> </a:t>
            </a:r>
            <a:r>
              <a:rPr lang="en-US" sz="1400" err="1">
                <a:latin typeface="Calibri"/>
                <a:ea typeface="Open Sans"/>
                <a:cs typeface="Open Sans"/>
              </a:rPr>
              <a:t>suas</a:t>
            </a:r>
            <a:r>
              <a:rPr lang="en-US" sz="1400">
                <a:latin typeface="Calibri"/>
                <a:ea typeface="Open Sans"/>
                <a:cs typeface="Open Sans"/>
              </a:rPr>
              <a:t> </a:t>
            </a:r>
            <a:r>
              <a:rPr lang="en-US" sz="1400" err="1">
                <a:latin typeface="Calibri"/>
                <a:ea typeface="Open Sans"/>
                <a:cs typeface="Open Sans"/>
              </a:rPr>
              <a:t>apreciações</a:t>
            </a:r>
            <a:r>
              <a:rPr lang="en-US" sz="1400">
                <a:latin typeface="Calibri"/>
                <a:ea typeface="Open Sans"/>
                <a:cs typeface="Open Sans"/>
              </a:rPr>
              <a:t>, </a:t>
            </a:r>
            <a:r>
              <a:rPr lang="en-US" sz="1400" err="1">
                <a:latin typeface="Calibri"/>
                <a:ea typeface="Open Sans"/>
                <a:cs typeface="Open Sans"/>
              </a:rPr>
              <a:t>escrevendo</a:t>
            </a:r>
            <a:r>
              <a:rPr lang="en-US" sz="1400">
                <a:latin typeface="Calibri"/>
                <a:ea typeface="Open Sans"/>
                <a:cs typeface="Open Sans"/>
              </a:rPr>
              <a:t> </a:t>
            </a:r>
            <a:r>
              <a:rPr lang="en-US" sz="1400" err="1">
                <a:latin typeface="Calibri"/>
                <a:ea typeface="Open Sans"/>
                <a:cs typeface="Open Sans"/>
              </a:rPr>
              <a:t>comentários</a:t>
            </a:r>
            <a:r>
              <a:rPr lang="en-US" sz="1400">
                <a:latin typeface="Calibri"/>
                <a:ea typeface="Open Sans"/>
                <a:cs typeface="Open Sans"/>
              </a:rPr>
              <a:t> e </a:t>
            </a:r>
            <a:r>
              <a:rPr lang="en-US" sz="1400" err="1">
                <a:latin typeface="Calibri"/>
                <a:ea typeface="Open Sans"/>
                <a:cs typeface="Open Sans"/>
              </a:rPr>
              <a:t>resenhas</a:t>
            </a:r>
            <a:r>
              <a:rPr lang="en-US" sz="1400">
                <a:latin typeface="Calibri"/>
                <a:ea typeface="Open Sans"/>
                <a:cs typeface="Open Sans"/>
              </a:rPr>
              <a:t> para </a:t>
            </a:r>
            <a:r>
              <a:rPr lang="en-US" sz="1400" err="1">
                <a:latin typeface="Calibri"/>
                <a:ea typeface="Open Sans"/>
                <a:cs typeface="Open Sans"/>
              </a:rPr>
              <a:t>jornais</a:t>
            </a:r>
            <a:r>
              <a:rPr lang="en-US" sz="1400">
                <a:latin typeface="Calibri"/>
                <a:ea typeface="Open Sans"/>
                <a:cs typeface="Open Sans"/>
              </a:rPr>
              <a:t>, </a:t>
            </a:r>
            <a:r>
              <a:rPr lang="en-US" sz="1400" i="1">
                <a:latin typeface="Calibri"/>
                <a:ea typeface="Open Sans"/>
                <a:cs typeface="Open Sans"/>
              </a:rPr>
              <a:t>blogs</a:t>
            </a:r>
            <a:r>
              <a:rPr lang="en-US" sz="1400">
                <a:latin typeface="Calibri"/>
                <a:ea typeface="Open Sans"/>
                <a:cs typeface="Open Sans"/>
              </a:rPr>
              <a:t> e redes </a:t>
            </a:r>
            <a:r>
              <a:rPr lang="en-US" sz="1400" err="1">
                <a:latin typeface="Calibri"/>
                <a:ea typeface="Open Sans"/>
                <a:cs typeface="Open Sans"/>
              </a:rPr>
              <a:t>sociais</a:t>
            </a:r>
            <a:r>
              <a:rPr lang="en-US" sz="1400">
                <a:latin typeface="Calibri"/>
                <a:ea typeface="Open Sans"/>
                <a:cs typeface="Open Sans"/>
              </a:rPr>
              <a:t> e </a:t>
            </a:r>
            <a:r>
              <a:rPr lang="en-US" sz="1400" err="1">
                <a:latin typeface="Calibri"/>
                <a:ea typeface="Open Sans"/>
                <a:cs typeface="Open Sans"/>
              </a:rPr>
              <a:t>utilizando</a:t>
            </a:r>
            <a:r>
              <a:rPr lang="en-US" sz="1400">
                <a:latin typeface="Calibri"/>
                <a:ea typeface="Open Sans"/>
                <a:cs typeface="Open Sans"/>
              </a:rPr>
              <a:t> </a:t>
            </a:r>
            <a:r>
              <a:rPr lang="en-US" sz="1400" err="1">
                <a:latin typeface="Calibri"/>
                <a:ea typeface="Open Sans"/>
                <a:cs typeface="Open Sans"/>
              </a:rPr>
              <a:t>formas</a:t>
            </a:r>
            <a:r>
              <a:rPr lang="en-US" sz="1400">
                <a:latin typeface="Calibri"/>
                <a:ea typeface="Open Sans"/>
                <a:cs typeface="Open Sans"/>
              </a:rPr>
              <a:t> de </a:t>
            </a:r>
            <a:r>
              <a:rPr lang="en-US" sz="1400" err="1">
                <a:latin typeface="Calibri"/>
                <a:ea typeface="Open Sans"/>
                <a:cs typeface="Open Sans"/>
              </a:rPr>
              <a:t>expressão</a:t>
            </a:r>
            <a:r>
              <a:rPr lang="en-US" sz="1400">
                <a:latin typeface="Calibri"/>
                <a:ea typeface="Open Sans"/>
                <a:cs typeface="Open Sans"/>
              </a:rPr>
              <a:t> das </a:t>
            </a:r>
            <a:r>
              <a:rPr lang="en-US" sz="1400" err="1">
                <a:latin typeface="Calibri"/>
                <a:ea typeface="Open Sans"/>
                <a:cs typeface="Open Sans"/>
              </a:rPr>
              <a:t>culturas</a:t>
            </a:r>
            <a:r>
              <a:rPr lang="en-US" sz="1400">
                <a:latin typeface="Calibri"/>
                <a:ea typeface="Open Sans"/>
                <a:cs typeface="Open Sans"/>
              </a:rPr>
              <a:t> </a:t>
            </a:r>
            <a:r>
              <a:rPr lang="en-US" sz="1400" err="1">
                <a:latin typeface="Calibri"/>
                <a:ea typeface="Open Sans"/>
                <a:cs typeface="Open Sans"/>
              </a:rPr>
              <a:t>juvenis</a:t>
            </a:r>
            <a:r>
              <a:rPr lang="en-US" sz="1400">
                <a:latin typeface="Calibri"/>
                <a:ea typeface="Open Sans"/>
                <a:cs typeface="Open Sans"/>
              </a:rPr>
              <a:t>, tais </a:t>
            </a:r>
            <a:r>
              <a:rPr lang="en-US" sz="1400" err="1">
                <a:latin typeface="Calibri"/>
                <a:ea typeface="Open Sans"/>
                <a:cs typeface="Open Sans"/>
              </a:rPr>
              <a:t>como</a:t>
            </a:r>
            <a:r>
              <a:rPr lang="en-US" sz="1400">
                <a:latin typeface="Calibri"/>
                <a:ea typeface="Open Sans"/>
                <a:cs typeface="Open Sans"/>
              </a:rPr>
              <a:t>, </a:t>
            </a:r>
            <a:r>
              <a:rPr lang="en-US" sz="1400" i="1">
                <a:latin typeface="Calibri"/>
                <a:ea typeface="Open Sans"/>
                <a:cs typeface="Open Sans"/>
              </a:rPr>
              <a:t>vlogs</a:t>
            </a:r>
            <a:r>
              <a:rPr lang="en-US" sz="1400">
                <a:latin typeface="Calibri"/>
                <a:ea typeface="Open Sans"/>
                <a:cs typeface="Open Sans"/>
              </a:rPr>
              <a:t> e </a:t>
            </a:r>
            <a:r>
              <a:rPr lang="en-US" sz="1400" i="1">
                <a:latin typeface="Calibri"/>
                <a:ea typeface="Open Sans"/>
                <a:cs typeface="Open Sans"/>
              </a:rPr>
              <a:t>podcasts</a:t>
            </a:r>
            <a:r>
              <a:rPr lang="en-US" sz="1400">
                <a:latin typeface="Calibri"/>
                <a:ea typeface="Open Sans"/>
                <a:cs typeface="Open Sans"/>
              </a:rPr>
              <a:t> </a:t>
            </a:r>
            <a:r>
              <a:rPr lang="en-US" sz="1400" err="1">
                <a:latin typeface="Calibri"/>
                <a:ea typeface="Open Sans"/>
                <a:cs typeface="Open Sans"/>
              </a:rPr>
              <a:t>culturais</a:t>
            </a:r>
            <a:r>
              <a:rPr lang="en-US" sz="1400">
                <a:latin typeface="Calibri"/>
                <a:ea typeface="Open Sans"/>
                <a:cs typeface="Open Sans"/>
              </a:rPr>
              <a:t> (</a:t>
            </a:r>
            <a:r>
              <a:rPr lang="en-US" sz="1400" err="1">
                <a:latin typeface="Calibri"/>
                <a:ea typeface="Open Sans"/>
                <a:cs typeface="Open Sans"/>
              </a:rPr>
              <a:t>literatura</a:t>
            </a:r>
            <a:r>
              <a:rPr lang="en-US" sz="1400">
                <a:latin typeface="Calibri"/>
                <a:ea typeface="Open Sans"/>
                <a:cs typeface="Open Sans"/>
              </a:rPr>
              <a:t>, cinema, </a:t>
            </a:r>
            <a:r>
              <a:rPr lang="en-US" sz="1400" err="1">
                <a:latin typeface="Calibri"/>
                <a:ea typeface="Open Sans"/>
                <a:cs typeface="Open Sans"/>
              </a:rPr>
              <a:t>teatro</a:t>
            </a:r>
            <a:r>
              <a:rPr lang="en-US" sz="1400">
                <a:latin typeface="Calibri"/>
                <a:ea typeface="Open Sans"/>
                <a:cs typeface="Open Sans"/>
              </a:rPr>
              <a:t>, </a:t>
            </a:r>
            <a:r>
              <a:rPr lang="en-US" sz="1400" err="1">
                <a:latin typeface="Calibri"/>
                <a:ea typeface="Open Sans"/>
                <a:cs typeface="Open Sans"/>
              </a:rPr>
              <a:t>música</a:t>
            </a:r>
            <a:r>
              <a:rPr lang="en-US" sz="1400">
                <a:latin typeface="Calibri"/>
                <a:ea typeface="Open Sans"/>
                <a:cs typeface="Open Sans"/>
              </a:rPr>
              <a:t>), playlists </a:t>
            </a:r>
            <a:r>
              <a:rPr lang="en-US" sz="1400" err="1">
                <a:latin typeface="Calibri"/>
                <a:ea typeface="Open Sans"/>
                <a:cs typeface="Open Sans"/>
              </a:rPr>
              <a:t>comentadas</a:t>
            </a:r>
            <a:r>
              <a:rPr lang="en-US" sz="1400">
                <a:latin typeface="Calibri"/>
                <a:ea typeface="Open Sans"/>
                <a:cs typeface="Open Sans"/>
              </a:rPr>
              <a:t>, </a:t>
            </a:r>
            <a:r>
              <a:rPr lang="en-US" sz="1400" i="1">
                <a:latin typeface="Calibri"/>
                <a:ea typeface="Open Sans"/>
                <a:cs typeface="Open Sans"/>
              </a:rPr>
              <a:t>fanfics</a:t>
            </a:r>
            <a:r>
              <a:rPr lang="en-US" sz="1400">
                <a:latin typeface="Calibri"/>
                <a:ea typeface="Open Sans"/>
                <a:cs typeface="Open Sans"/>
              </a:rPr>
              <a:t>, fanzines, </a:t>
            </a:r>
            <a:r>
              <a:rPr lang="en-US" sz="1400" i="1">
                <a:latin typeface="Calibri"/>
                <a:ea typeface="Open Sans"/>
                <a:cs typeface="Open Sans"/>
              </a:rPr>
              <a:t>e-zines</a:t>
            </a:r>
            <a:r>
              <a:rPr lang="en-US" sz="1400">
                <a:latin typeface="Calibri"/>
                <a:ea typeface="Open Sans"/>
                <a:cs typeface="Open Sans"/>
              </a:rPr>
              <a:t>, </a:t>
            </a:r>
            <a:r>
              <a:rPr lang="en-US" sz="1400" err="1">
                <a:latin typeface="Calibri"/>
                <a:ea typeface="Open Sans"/>
                <a:cs typeface="Open Sans"/>
              </a:rPr>
              <a:t>fanvídeos</a:t>
            </a:r>
            <a:r>
              <a:rPr lang="en-US" sz="1400">
                <a:latin typeface="Calibri"/>
                <a:ea typeface="Open Sans"/>
                <a:cs typeface="Open Sans"/>
              </a:rPr>
              <a:t>, </a:t>
            </a:r>
            <a:r>
              <a:rPr lang="en-US" sz="1400" err="1">
                <a:latin typeface="Calibri"/>
                <a:ea typeface="Open Sans"/>
                <a:cs typeface="Open Sans"/>
              </a:rPr>
              <a:t>fanclipes</a:t>
            </a:r>
            <a:r>
              <a:rPr lang="en-US" sz="1400">
                <a:latin typeface="Calibri"/>
                <a:ea typeface="Open Sans"/>
                <a:cs typeface="Open Sans"/>
              </a:rPr>
              <a:t>, </a:t>
            </a:r>
            <a:r>
              <a:rPr lang="en-US" sz="1400" i="1">
                <a:latin typeface="Calibri"/>
                <a:ea typeface="Open Sans"/>
                <a:cs typeface="Open Sans"/>
              </a:rPr>
              <a:t>posts </a:t>
            </a:r>
            <a:r>
              <a:rPr lang="en-US" sz="1400" i="1" err="1">
                <a:latin typeface="Calibri"/>
                <a:ea typeface="Open Sans"/>
                <a:cs typeface="Open Sans"/>
              </a:rPr>
              <a:t>em</a:t>
            </a:r>
            <a:r>
              <a:rPr lang="en-US" sz="1400" i="1">
                <a:latin typeface="Calibri"/>
                <a:ea typeface="Open Sans"/>
                <a:cs typeface="Open Sans"/>
              </a:rPr>
              <a:t> </a:t>
            </a:r>
            <a:r>
              <a:rPr lang="en-US" sz="1400" i="1" err="1">
                <a:latin typeface="Calibri"/>
                <a:ea typeface="Open Sans"/>
                <a:cs typeface="Open Sans"/>
              </a:rPr>
              <a:t>fanpages</a:t>
            </a:r>
            <a:r>
              <a:rPr lang="en-US" sz="1400">
                <a:latin typeface="Calibri"/>
                <a:ea typeface="Open Sans"/>
                <a:cs typeface="Open Sans"/>
              </a:rPr>
              <a:t>, </a:t>
            </a:r>
            <a:r>
              <a:rPr lang="en-US" sz="1400" i="1">
                <a:latin typeface="Calibri"/>
                <a:ea typeface="Open Sans"/>
                <a:cs typeface="Open Sans"/>
              </a:rPr>
              <a:t>trailer</a:t>
            </a:r>
            <a:r>
              <a:rPr lang="en-US" sz="1400">
                <a:latin typeface="Calibri"/>
                <a:ea typeface="Open Sans"/>
                <a:cs typeface="Open Sans"/>
              </a:rPr>
              <a:t> </a:t>
            </a:r>
            <a:r>
              <a:rPr lang="en-US" sz="1400" err="1">
                <a:latin typeface="Calibri"/>
                <a:ea typeface="Open Sans"/>
                <a:cs typeface="Open Sans"/>
              </a:rPr>
              <a:t>honesto</a:t>
            </a:r>
            <a:r>
              <a:rPr lang="en-US" sz="1400">
                <a:latin typeface="Calibri"/>
                <a:ea typeface="Open Sans"/>
                <a:cs typeface="Open Sans"/>
              </a:rPr>
              <a:t>, </a:t>
            </a:r>
            <a:r>
              <a:rPr lang="en-US" sz="1400" err="1">
                <a:latin typeface="Calibri"/>
                <a:ea typeface="Open Sans"/>
                <a:cs typeface="Open Sans"/>
              </a:rPr>
              <a:t>vídeo-minuto</a:t>
            </a:r>
            <a:r>
              <a:rPr lang="en-US" sz="1400">
                <a:latin typeface="Calibri"/>
                <a:ea typeface="Open Sans"/>
                <a:cs typeface="Open Sans"/>
              </a:rPr>
              <a:t>, </a:t>
            </a:r>
            <a:r>
              <a:rPr lang="en-US" sz="1400" err="1">
                <a:latin typeface="Calibri"/>
                <a:ea typeface="Open Sans"/>
                <a:cs typeface="Open Sans"/>
              </a:rPr>
              <a:t>dentre</a:t>
            </a:r>
            <a:r>
              <a:rPr lang="en-US" sz="1400">
                <a:latin typeface="Calibri"/>
                <a:ea typeface="Open Sans"/>
                <a:cs typeface="Open Sans"/>
              </a:rPr>
              <a:t> </a:t>
            </a:r>
            <a:r>
              <a:rPr lang="en-US" sz="1400" err="1">
                <a:latin typeface="Calibri"/>
                <a:ea typeface="Open Sans"/>
                <a:cs typeface="Open Sans"/>
              </a:rPr>
              <a:t>outras</a:t>
            </a:r>
            <a:r>
              <a:rPr lang="en-US" sz="1400">
                <a:latin typeface="Calibri"/>
                <a:ea typeface="Open Sans"/>
                <a:cs typeface="Open Sans"/>
              </a:rPr>
              <a:t> </a:t>
            </a:r>
            <a:r>
              <a:rPr lang="en-US" sz="1400" err="1">
                <a:latin typeface="Calibri"/>
                <a:ea typeface="Open Sans"/>
                <a:cs typeface="Open Sans"/>
              </a:rPr>
              <a:t>possibilidades</a:t>
            </a:r>
            <a:r>
              <a:rPr lang="en-US" sz="1400">
                <a:latin typeface="Calibri"/>
                <a:ea typeface="Open Sans"/>
                <a:cs typeface="Open Sans"/>
              </a:rPr>
              <a:t> de </a:t>
            </a:r>
            <a:r>
              <a:rPr lang="en-US" sz="1400" err="1">
                <a:latin typeface="Calibri"/>
                <a:ea typeface="Open Sans"/>
                <a:cs typeface="Open Sans"/>
              </a:rPr>
              <a:t>práticas</a:t>
            </a:r>
            <a:r>
              <a:rPr lang="en-US" sz="1400">
                <a:latin typeface="Calibri"/>
                <a:ea typeface="Open Sans"/>
                <a:cs typeface="Open Sans"/>
              </a:rPr>
              <a:t> de </a:t>
            </a:r>
            <a:r>
              <a:rPr lang="en-US" sz="1400" err="1">
                <a:latin typeface="Calibri"/>
                <a:ea typeface="Open Sans"/>
                <a:cs typeface="Open Sans"/>
              </a:rPr>
              <a:t>apreciação</a:t>
            </a:r>
            <a:r>
              <a:rPr lang="en-US" sz="1400">
                <a:latin typeface="Calibri"/>
                <a:ea typeface="Open Sans"/>
                <a:cs typeface="Open Sans"/>
              </a:rPr>
              <a:t> e de </a:t>
            </a:r>
            <a:r>
              <a:rPr lang="en-US" sz="1400" err="1">
                <a:latin typeface="Calibri"/>
                <a:ea typeface="Open Sans"/>
                <a:cs typeface="Open Sans"/>
              </a:rPr>
              <a:t>manifestação</a:t>
            </a:r>
            <a:r>
              <a:rPr lang="en-US" sz="1400">
                <a:latin typeface="Calibri"/>
                <a:ea typeface="Open Sans"/>
                <a:cs typeface="Open Sans"/>
              </a:rPr>
              <a:t> da </a:t>
            </a:r>
            <a:r>
              <a:rPr lang="en-US" sz="1400" err="1">
                <a:latin typeface="Calibri"/>
                <a:ea typeface="Open Sans"/>
                <a:cs typeface="Open Sans"/>
              </a:rPr>
              <a:t>cultura</a:t>
            </a:r>
            <a:r>
              <a:rPr lang="en-US" sz="1400">
                <a:latin typeface="Calibri"/>
                <a:ea typeface="Open Sans"/>
                <a:cs typeface="Open Sans"/>
              </a:rPr>
              <a:t> de </a:t>
            </a:r>
            <a:r>
              <a:rPr lang="en-US" sz="1400" err="1">
                <a:latin typeface="Calibri"/>
                <a:ea typeface="Open Sans"/>
                <a:cs typeface="Open Sans"/>
              </a:rPr>
              <a:t>fãs</a:t>
            </a:r>
            <a:r>
              <a:rPr lang="en-US" sz="1400">
                <a:latin typeface="Calibri"/>
                <a:ea typeface="Open Sans"/>
                <a:cs typeface="Open Sans"/>
              </a:rPr>
              <a:t>.</a:t>
            </a:r>
            <a:endParaRPr lang="en-US" sz="1400">
              <a:latin typeface="Calibri"/>
            </a:endParaRPr>
          </a:p>
        </p:txBody>
      </p:sp>
      <p:sp>
        <p:nvSpPr>
          <p:cNvPr id="3" name="CaixaDeTexto 2">
            <a:extLst>
              <a:ext uri="{FF2B5EF4-FFF2-40B4-BE49-F238E27FC236}">
                <a16:creationId xmlns:a16="http://schemas.microsoft.com/office/drawing/2014/main" id="{264ABBA7-9B64-1853-4CD2-492DDA5B897D}"/>
              </a:ext>
            </a:extLst>
          </p:cNvPr>
          <p:cNvSpPr txBox="1"/>
          <p:nvPr/>
        </p:nvSpPr>
        <p:spPr>
          <a:xfrm>
            <a:off x="441768" y="3875589"/>
            <a:ext cx="1105767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n-US" sz="1400">
              <a:latin typeface="Calibri"/>
              <a:ea typeface="Open Sans"/>
              <a:cs typeface="Open Sans"/>
            </a:endParaRPr>
          </a:p>
        </p:txBody>
      </p:sp>
      <p:sp>
        <p:nvSpPr>
          <p:cNvPr id="4" name="CaixaDeTexto 3">
            <a:extLst>
              <a:ext uri="{FF2B5EF4-FFF2-40B4-BE49-F238E27FC236}">
                <a16:creationId xmlns:a16="http://schemas.microsoft.com/office/drawing/2014/main" id="{F921799B-2B9E-FD50-31B5-257699269150}"/>
              </a:ext>
            </a:extLst>
          </p:cNvPr>
          <p:cNvSpPr txBox="1"/>
          <p:nvPr/>
        </p:nvSpPr>
        <p:spPr>
          <a:xfrm>
            <a:off x="4182009" y="1133771"/>
            <a:ext cx="38331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b="1">
                <a:ea typeface="Calibri"/>
                <a:cs typeface="Calibri"/>
              </a:rPr>
              <a:t>HABILIDADE – LEITURA/LITERATURA</a:t>
            </a:r>
            <a:endParaRPr lang="pt-BR" b="1"/>
          </a:p>
        </p:txBody>
      </p:sp>
    </p:spTree>
    <p:extLst>
      <p:ext uri="{BB962C8B-B14F-4D97-AF65-F5344CB8AC3E}">
        <p14:creationId xmlns:p14="http://schemas.microsoft.com/office/powerpoint/2010/main" val="31999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2"/>
          <a:stretch>
            <a:fillRect/>
          </a:stretch>
        </p:blipFill>
        <p:spPr>
          <a:xfrm>
            <a:off x="1883" y="-49427"/>
            <a:ext cx="12188234" cy="6862783"/>
          </a:xfrm>
          <a:prstGeom prst="rect">
            <a:avLst/>
          </a:prstGeom>
        </p:spPr>
      </p:pic>
      <p:sp>
        <p:nvSpPr>
          <p:cNvPr id="2" name="CaixaDeTexto 1">
            <a:extLst>
              <a:ext uri="{FF2B5EF4-FFF2-40B4-BE49-F238E27FC236}">
                <a16:creationId xmlns:a16="http://schemas.microsoft.com/office/drawing/2014/main" id="{7C37E1A8-FC67-A82A-05C4-A5C4A77B9B16}"/>
              </a:ext>
            </a:extLst>
          </p:cNvPr>
          <p:cNvSpPr txBox="1"/>
          <p:nvPr/>
        </p:nvSpPr>
        <p:spPr>
          <a:xfrm>
            <a:off x="566921" y="2778852"/>
            <a:ext cx="1098051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a:latin typeface="Calibri"/>
                <a:ea typeface="Open Sans"/>
                <a:cs typeface="Open Sans"/>
              </a:rPr>
              <a:t>(EF69LP49)</a:t>
            </a:r>
            <a:r>
              <a:rPr lang="en-US" sz="1400">
                <a:latin typeface="Calibri"/>
                <a:ea typeface="Open Sans"/>
                <a:cs typeface="Open Sans"/>
              </a:rPr>
              <a:t> </a:t>
            </a:r>
            <a:r>
              <a:rPr lang="en-US" sz="1400" err="1">
                <a:latin typeface="Calibri"/>
                <a:ea typeface="Open Sans"/>
                <a:cs typeface="Open Sans"/>
              </a:rPr>
              <a:t>Mostrar</a:t>
            </a:r>
            <a:r>
              <a:rPr lang="en-US" sz="1400">
                <a:latin typeface="Calibri"/>
                <a:ea typeface="Open Sans"/>
                <a:cs typeface="Open Sans"/>
              </a:rPr>
              <a:t>-se </a:t>
            </a:r>
            <a:r>
              <a:rPr lang="en-US" sz="1400" err="1">
                <a:latin typeface="Calibri"/>
                <a:ea typeface="Open Sans"/>
                <a:cs typeface="Open Sans"/>
              </a:rPr>
              <a:t>interessado</a:t>
            </a:r>
            <a:r>
              <a:rPr lang="en-US" sz="1400">
                <a:latin typeface="Calibri"/>
                <a:ea typeface="Open Sans"/>
                <a:cs typeface="Open Sans"/>
              </a:rPr>
              <a:t> e </a:t>
            </a:r>
            <a:r>
              <a:rPr lang="en-US" sz="1400" err="1">
                <a:latin typeface="Calibri"/>
                <a:ea typeface="Open Sans"/>
                <a:cs typeface="Open Sans"/>
              </a:rPr>
              <a:t>envolvido</a:t>
            </a:r>
            <a:r>
              <a:rPr lang="en-US" sz="1400">
                <a:latin typeface="Calibri"/>
                <a:ea typeface="Open Sans"/>
                <a:cs typeface="Open Sans"/>
              </a:rPr>
              <a:t> pela </a:t>
            </a:r>
            <a:r>
              <a:rPr lang="en-US" sz="1400" err="1">
                <a:latin typeface="Calibri"/>
                <a:ea typeface="Open Sans"/>
                <a:cs typeface="Open Sans"/>
              </a:rPr>
              <a:t>leitura</a:t>
            </a:r>
            <a:r>
              <a:rPr lang="en-US" sz="1400">
                <a:latin typeface="Calibri"/>
                <a:ea typeface="Open Sans"/>
                <a:cs typeface="Open Sans"/>
              </a:rPr>
              <a:t> de </a:t>
            </a:r>
            <a:r>
              <a:rPr lang="en-US" sz="1400" err="1">
                <a:latin typeface="Calibri"/>
                <a:ea typeface="Open Sans"/>
                <a:cs typeface="Open Sans"/>
              </a:rPr>
              <a:t>livros</a:t>
            </a:r>
            <a:r>
              <a:rPr lang="en-US" sz="1400">
                <a:latin typeface="Calibri"/>
                <a:ea typeface="Open Sans"/>
                <a:cs typeface="Open Sans"/>
              </a:rPr>
              <a:t> de </a:t>
            </a:r>
            <a:r>
              <a:rPr lang="en-US" sz="1400" err="1">
                <a:latin typeface="Calibri"/>
                <a:ea typeface="Open Sans"/>
                <a:cs typeface="Open Sans"/>
              </a:rPr>
              <a:t>literatura</a:t>
            </a:r>
            <a:r>
              <a:rPr lang="en-US" sz="1400">
                <a:latin typeface="Calibri"/>
                <a:ea typeface="Open Sans"/>
                <a:cs typeface="Open Sans"/>
              </a:rPr>
              <a:t> e </a:t>
            </a:r>
            <a:r>
              <a:rPr lang="en-US" sz="1400" err="1">
                <a:latin typeface="Calibri"/>
                <a:ea typeface="Open Sans"/>
                <a:cs typeface="Open Sans"/>
              </a:rPr>
              <a:t>por</a:t>
            </a:r>
            <a:r>
              <a:rPr lang="en-US" sz="1400">
                <a:latin typeface="Calibri"/>
                <a:ea typeface="Open Sans"/>
                <a:cs typeface="Open Sans"/>
              </a:rPr>
              <a:t> </a:t>
            </a:r>
            <a:r>
              <a:rPr lang="en-US" sz="1400" err="1">
                <a:latin typeface="Calibri"/>
                <a:ea typeface="Open Sans"/>
                <a:cs typeface="Open Sans"/>
              </a:rPr>
              <a:t>outras</a:t>
            </a:r>
            <a:r>
              <a:rPr lang="en-US" sz="1400">
                <a:latin typeface="Calibri"/>
                <a:ea typeface="Open Sans"/>
                <a:cs typeface="Open Sans"/>
              </a:rPr>
              <a:t> </a:t>
            </a:r>
            <a:r>
              <a:rPr lang="en-US" sz="1400" err="1">
                <a:latin typeface="Calibri"/>
                <a:ea typeface="Open Sans"/>
                <a:cs typeface="Open Sans"/>
              </a:rPr>
              <a:t>produções</a:t>
            </a:r>
            <a:r>
              <a:rPr lang="en-US" sz="1400">
                <a:latin typeface="Calibri"/>
                <a:ea typeface="Open Sans"/>
                <a:cs typeface="Open Sans"/>
              </a:rPr>
              <a:t> </a:t>
            </a:r>
            <a:r>
              <a:rPr lang="en-US" sz="1400" err="1">
                <a:latin typeface="Calibri"/>
                <a:ea typeface="Open Sans"/>
                <a:cs typeface="Open Sans"/>
              </a:rPr>
              <a:t>culturais</a:t>
            </a:r>
            <a:r>
              <a:rPr lang="en-US" sz="1400">
                <a:latin typeface="Calibri"/>
                <a:ea typeface="Open Sans"/>
                <a:cs typeface="Open Sans"/>
              </a:rPr>
              <a:t> do campo e </a:t>
            </a:r>
            <a:r>
              <a:rPr lang="en-US" sz="1400" err="1">
                <a:latin typeface="Calibri"/>
                <a:ea typeface="Open Sans"/>
                <a:cs typeface="Open Sans"/>
              </a:rPr>
              <a:t>receptivo</a:t>
            </a:r>
            <a:r>
              <a:rPr lang="en-US" sz="1400">
                <a:latin typeface="Calibri"/>
                <a:ea typeface="Open Sans"/>
                <a:cs typeface="Open Sans"/>
              </a:rPr>
              <a:t> a </a:t>
            </a:r>
            <a:r>
              <a:rPr lang="en-US" sz="1400" err="1">
                <a:latin typeface="Calibri"/>
                <a:ea typeface="Open Sans"/>
                <a:cs typeface="Open Sans"/>
              </a:rPr>
              <a:t>textos</a:t>
            </a:r>
            <a:r>
              <a:rPr lang="en-US" sz="1400">
                <a:latin typeface="Calibri"/>
                <a:ea typeface="Open Sans"/>
                <a:cs typeface="Open Sans"/>
              </a:rPr>
              <a:t> que </a:t>
            </a:r>
            <a:r>
              <a:rPr lang="en-US" sz="1400" err="1">
                <a:latin typeface="Calibri"/>
                <a:ea typeface="Open Sans"/>
                <a:cs typeface="Open Sans"/>
              </a:rPr>
              <a:t>rompam</a:t>
            </a:r>
            <a:r>
              <a:rPr lang="en-US" sz="1400">
                <a:latin typeface="Calibri"/>
                <a:ea typeface="Open Sans"/>
                <a:cs typeface="Open Sans"/>
              </a:rPr>
              <a:t> com </a:t>
            </a:r>
            <a:r>
              <a:rPr lang="en-US" sz="1400" err="1">
                <a:latin typeface="Calibri"/>
                <a:ea typeface="Open Sans"/>
                <a:cs typeface="Open Sans"/>
              </a:rPr>
              <a:t>seu</a:t>
            </a:r>
            <a:r>
              <a:rPr lang="en-US" sz="1400">
                <a:latin typeface="Calibri"/>
                <a:ea typeface="Open Sans"/>
                <a:cs typeface="Open Sans"/>
              </a:rPr>
              <a:t> </a:t>
            </a:r>
            <a:r>
              <a:rPr lang="en-US" sz="1400" err="1">
                <a:latin typeface="Calibri"/>
                <a:ea typeface="Open Sans"/>
                <a:cs typeface="Open Sans"/>
              </a:rPr>
              <a:t>universo</a:t>
            </a:r>
            <a:r>
              <a:rPr lang="en-US" sz="1400">
                <a:latin typeface="Calibri"/>
                <a:ea typeface="Open Sans"/>
                <a:cs typeface="Open Sans"/>
              </a:rPr>
              <a:t> de </a:t>
            </a:r>
            <a:r>
              <a:rPr lang="en-US" sz="1400" err="1">
                <a:latin typeface="Calibri"/>
                <a:ea typeface="Open Sans"/>
                <a:cs typeface="Open Sans"/>
              </a:rPr>
              <a:t>expectativas</a:t>
            </a:r>
            <a:r>
              <a:rPr lang="en-US" sz="1400">
                <a:latin typeface="Calibri"/>
                <a:ea typeface="Open Sans"/>
                <a:cs typeface="Open Sans"/>
              </a:rPr>
              <a:t>, que </a:t>
            </a:r>
            <a:r>
              <a:rPr lang="en-US" sz="1400" err="1">
                <a:latin typeface="Calibri"/>
                <a:ea typeface="Open Sans"/>
                <a:cs typeface="Open Sans"/>
              </a:rPr>
              <a:t>representem</a:t>
            </a:r>
            <a:r>
              <a:rPr lang="en-US" sz="1400">
                <a:latin typeface="Calibri"/>
                <a:ea typeface="Open Sans"/>
                <a:cs typeface="Open Sans"/>
              </a:rPr>
              <a:t> um </a:t>
            </a:r>
            <a:r>
              <a:rPr lang="en-US" sz="1400" err="1">
                <a:latin typeface="Calibri"/>
                <a:ea typeface="Open Sans"/>
                <a:cs typeface="Open Sans"/>
              </a:rPr>
              <a:t>desafio</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relação</a:t>
            </a:r>
            <a:r>
              <a:rPr lang="en-US" sz="1400">
                <a:latin typeface="Calibri"/>
                <a:ea typeface="Open Sans"/>
                <a:cs typeface="Open Sans"/>
              </a:rPr>
              <a:t> </a:t>
            </a:r>
            <a:r>
              <a:rPr lang="en-US" sz="1400" err="1">
                <a:latin typeface="Calibri"/>
                <a:ea typeface="Open Sans"/>
                <a:cs typeface="Open Sans"/>
              </a:rPr>
              <a:t>às</a:t>
            </a:r>
            <a:r>
              <a:rPr lang="en-US" sz="1400">
                <a:latin typeface="Calibri"/>
                <a:ea typeface="Open Sans"/>
                <a:cs typeface="Open Sans"/>
              </a:rPr>
              <a:t> </a:t>
            </a:r>
            <a:r>
              <a:rPr lang="en-US" sz="1400" err="1">
                <a:latin typeface="Calibri"/>
                <a:ea typeface="Open Sans"/>
                <a:cs typeface="Open Sans"/>
              </a:rPr>
              <a:t>suas</a:t>
            </a:r>
            <a:r>
              <a:rPr lang="en-US" sz="1400">
                <a:latin typeface="Calibri"/>
                <a:ea typeface="Open Sans"/>
                <a:cs typeface="Open Sans"/>
              </a:rPr>
              <a:t> </a:t>
            </a:r>
            <a:r>
              <a:rPr lang="en-US" sz="1400" err="1">
                <a:latin typeface="Calibri"/>
                <a:ea typeface="Open Sans"/>
                <a:cs typeface="Open Sans"/>
              </a:rPr>
              <a:t>possibilidades</a:t>
            </a:r>
            <a:r>
              <a:rPr lang="en-US" sz="1400">
                <a:latin typeface="Calibri"/>
                <a:ea typeface="Open Sans"/>
                <a:cs typeface="Open Sans"/>
              </a:rPr>
              <a:t> </a:t>
            </a:r>
            <a:r>
              <a:rPr lang="en-US" sz="1400" err="1">
                <a:latin typeface="Calibri"/>
                <a:ea typeface="Open Sans"/>
                <a:cs typeface="Open Sans"/>
              </a:rPr>
              <a:t>atuais</a:t>
            </a:r>
            <a:r>
              <a:rPr lang="en-US" sz="1400">
                <a:latin typeface="Calibri"/>
                <a:ea typeface="Open Sans"/>
                <a:cs typeface="Open Sans"/>
              </a:rPr>
              <a:t> e </a:t>
            </a:r>
            <a:r>
              <a:rPr lang="en-US" sz="1400" err="1">
                <a:latin typeface="Calibri"/>
                <a:ea typeface="Open Sans"/>
                <a:cs typeface="Open Sans"/>
              </a:rPr>
              <a:t>suas</a:t>
            </a:r>
            <a:r>
              <a:rPr lang="en-US" sz="1400">
                <a:latin typeface="Calibri"/>
                <a:ea typeface="Open Sans"/>
                <a:cs typeface="Open Sans"/>
              </a:rPr>
              <a:t> </a:t>
            </a:r>
            <a:r>
              <a:rPr lang="en-US" sz="1400" err="1">
                <a:latin typeface="Calibri"/>
                <a:ea typeface="Open Sans"/>
                <a:cs typeface="Open Sans"/>
              </a:rPr>
              <a:t>experiências</a:t>
            </a:r>
            <a:r>
              <a:rPr lang="en-US" sz="1400">
                <a:latin typeface="Calibri"/>
                <a:ea typeface="Open Sans"/>
                <a:cs typeface="Open Sans"/>
              </a:rPr>
              <a:t> </a:t>
            </a:r>
            <a:r>
              <a:rPr lang="en-US" sz="1400" err="1">
                <a:latin typeface="Calibri"/>
                <a:ea typeface="Open Sans"/>
                <a:cs typeface="Open Sans"/>
              </a:rPr>
              <a:t>anteriores</a:t>
            </a:r>
            <a:r>
              <a:rPr lang="en-US" sz="1400">
                <a:latin typeface="Calibri"/>
                <a:ea typeface="Open Sans"/>
                <a:cs typeface="Open Sans"/>
              </a:rPr>
              <a:t> de </a:t>
            </a:r>
            <a:r>
              <a:rPr lang="en-US" sz="1400" err="1">
                <a:latin typeface="Calibri"/>
                <a:ea typeface="Open Sans"/>
                <a:cs typeface="Open Sans"/>
              </a:rPr>
              <a:t>leitura</a:t>
            </a:r>
            <a:r>
              <a:rPr lang="en-US" sz="1400">
                <a:latin typeface="Calibri"/>
                <a:ea typeface="Open Sans"/>
                <a:cs typeface="Open Sans"/>
              </a:rPr>
              <a:t>, </a:t>
            </a:r>
            <a:r>
              <a:rPr lang="en-US" sz="1400" err="1">
                <a:latin typeface="Calibri"/>
                <a:ea typeface="Open Sans"/>
                <a:cs typeface="Open Sans"/>
              </a:rPr>
              <a:t>apoiando</a:t>
            </a:r>
            <a:r>
              <a:rPr lang="en-US" sz="1400">
                <a:latin typeface="Calibri"/>
                <a:ea typeface="Open Sans"/>
                <a:cs typeface="Open Sans"/>
              </a:rPr>
              <a:t>-se </a:t>
            </a:r>
            <a:r>
              <a:rPr lang="en-US" sz="1400" err="1">
                <a:latin typeface="Calibri"/>
                <a:ea typeface="Open Sans"/>
                <a:cs typeface="Open Sans"/>
              </a:rPr>
              <a:t>nas</a:t>
            </a:r>
            <a:r>
              <a:rPr lang="en-US" sz="1400">
                <a:latin typeface="Calibri"/>
                <a:ea typeface="Open Sans"/>
                <a:cs typeface="Open Sans"/>
              </a:rPr>
              <a:t> </a:t>
            </a:r>
            <a:r>
              <a:rPr lang="en-US" sz="1400" err="1">
                <a:latin typeface="Calibri"/>
                <a:ea typeface="Open Sans"/>
                <a:cs typeface="Open Sans"/>
              </a:rPr>
              <a:t>marcas</a:t>
            </a:r>
            <a:r>
              <a:rPr lang="en-US" sz="1400">
                <a:latin typeface="Calibri"/>
                <a:ea typeface="Open Sans"/>
                <a:cs typeface="Open Sans"/>
              </a:rPr>
              <a:t> </a:t>
            </a:r>
            <a:r>
              <a:rPr lang="en-US" sz="1400" err="1">
                <a:latin typeface="Calibri"/>
                <a:ea typeface="Open Sans"/>
                <a:cs typeface="Open Sans"/>
              </a:rPr>
              <a:t>linguísticas</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seu</a:t>
            </a:r>
            <a:r>
              <a:rPr lang="en-US" sz="1400">
                <a:latin typeface="Calibri"/>
                <a:ea typeface="Open Sans"/>
                <a:cs typeface="Open Sans"/>
              </a:rPr>
              <a:t> </a:t>
            </a:r>
            <a:r>
              <a:rPr lang="en-US" sz="1400" err="1">
                <a:latin typeface="Calibri"/>
                <a:ea typeface="Open Sans"/>
                <a:cs typeface="Open Sans"/>
              </a:rPr>
              <a:t>conhecimento</a:t>
            </a:r>
            <a:r>
              <a:rPr lang="en-US" sz="1400">
                <a:latin typeface="Calibri"/>
                <a:ea typeface="Open Sans"/>
                <a:cs typeface="Open Sans"/>
              </a:rPr>
              <a:t> </a:t>
            </a:r>
            <a:r>
              <a:rPr lang="en-US" sz="1400" err="1">
                <a:latin typeface="Calibri"/>
                <a:ea typeface="Open Sans"/>
                <a:cs typeface="Open Sans"/>
              </a:rPr>
              <a:t>sobre</a:t>
            </a:r>
            <a:r>
              <a:rPr lang="en-US" sz="1400">
                <a:latin typeface="Calibri"/>
                <a:ea typeface="Open Sans"/>
                <a:cs typeface="Open Sans"/>
              </a:rPr>
              <a:t> </a:t>
            </a:r>
            <a:r>
              <a:rPr lang="en-US" sz="1400" err="1">
                <a:latin typeface="Calibri"/>
                <a:ea typeface="Open Sans"/>
                <a:cs typeface="Open Sans"/>
              </a:rPr>
              <a:t>os</a:t>
            </a:r>
            <a:r>
              <a:rPr lang="en-US" sz="1400">
                <a:latin typeface="Calibri"/>
                <a:ea typeface="Open Sans"/>
                <a:cs typeface="Open Sans"/>
              </a:rPr>
              <a:t> </a:t>
            </a:r>
            <a:r>
              <a:rPr lang="en-US" sz="1400" err="1">
                <a:latin typeface="Calibri"/>
                <a:ea typeface="Open Sans"/>
                <a:cs typeface="Open Sans"/>
              </a:rPr>
              <a:t>gêneros</a:t>
            </a:r>
            <a:r>
              <a:rPr lang="en-US" sz="1400">
                <a:latin typeface="Calibri"/>
                <a:ea typeface="Open Sans"/>
                <a:cs typeface="Open Sans"/>
              </a:rPr>
              <a:t> e a </a:t>
            </a:r>
            <a:r>
              <a:rPr lang="en-US" sz="1400" err="1">
                <a:latin typeface="Calibri"/>
                <a:ea typeface="Open Sans"/>
                <a:cs typeface="Open Sans"/>
              </a:rPr>
              <a:t>temática</a:t>
            </a:r>
            <a:r>
              <a:rPr lang="en-US" sz="1400">
                <a:latin typeface="Calibri"/>
                <a:ea typeface="Open Sans"/>
                <a:cs typeface="Open Sans"/>
              </a:rPr>
              <a:t> e </a:t>
            </a:r>
            <a:r>
              <a:rPr lang="en-US" sz="1400" err="1">
                <a:latin typeface="Calibri"/>
                <a:ea typeface="Open Sans"/>
                <a:cs typeface="Open Sans"/>
              </a:rPr>
              <a:t>nas</a:t>
            </a:r>
            <a:r>
              <a:rPr lang="en-US" sz="1400">
                <a:latin typeface="Calibri"/>
                <a:ea typeface="Open Sans"/>
                <a:cs typeface="Open Sans"/>
              </a:rPr>
              <a:t> </a:t>
            </a:r>
            <a:r>
              <a:rPr lang="en-US" sz="1400" err="1">
                <a:latin typeface="Calibri"/>
                <a:ea typeface="Open Sans"/>
                <a:cs typeface="Open Sans"/>
              </a:rPr>
              <a:t>orientações</a:t>
            </a:r>
            <a:r>
              <a:rPr lang="en-US" sz="1400">
                <a:latin typeface="Calibri"/>
                <a:ea typeface="Open Sans"/>
                <a:cs typeface="Open Sans"/>
              </a:rPr>
              <a:t> dadas </a:t>
            </a:r>
            <a:r>
              <a:rPr lang="en-US" sz="1400" err="1">
                <a:latin typeface="Calibri"/>
                <a:ea typeface="Open Sans"/>
                <a:cs typeface="Open Sans"/>
              </a:rPr>
              <a:t>pelo</a:t>
            </a:r>
            <a:r>
              <a:rPr lang="en-US" sz="1400">
                <a:latin typeface="Calibri"/>
                <a:ea typeface="Open Sans"/>
                <a:cs typeface="Open Sans"/>
              </a:rPr>
              <a:t> professor.</a:t>
            </a:r>
            <a:endParaRPr lang="en-US" sz="1400">
              <a:latin typeface="Calibri"/>
            </a:endParaRPr>
          </a:p>
        </p:txBody>
      </p:sp>
      <p:sp>
        <p:nvSpPr>
          <p:cNvPr id="3" name="CaixaDeTexto 2">
            <a:extLst>
              <a:ext uri="{FF2B5EF4-FFF2-40B4-BE49-F238E27FC236}">
                <a16:creationId xmlns:a16="http://schemas.microsoft.com/office/drawing/2014/main" id="{9783C657-D1D6-BB83-8C85-A883A334617C}"/>
              </a:ext>
            </a:extLst>
          </p:cNvPr>
          <p:cNvSpPr txBox="1"/>
          <p:nvPr/>
        </p:nvSpPr>
        <p:spPr>
          <a:xfrm>
            <a:off x="566326" y="745067"/>
            <a:ext cx="1085238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a:latin typeface="Calibri"/>
                <a:ea typeface="Open Sans"/>
                <a:cs typeface="Open Sans"/>
              </a:rPr>
              <a:t>(EF69LP47)</a:t>
            </a:r>
            <a:r>
              <a:rPr lang="en-US" sz="1400">
                <a:latin typeface="Calibri"/>
                <a:ea typeface="Open Sans"/>
                <a:cs typeface="Open Sans"/>
              </a:rPr>
              <a:t> </a:t>
            </a:r>
            <a:r>
              <a:rPr lang="en-US" sz="1400" err="1">
                <a:latin typeface="Calibri"/>
                <a:ea typeface="Open Sans"/>
                <a:cs typeface="Open Sans"/>
              </a:rPr>
              <a:t>Analisar</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textos</a:t>
            </a:r>
            <a:r>
              <a:rPr lang="en-US" sz="1400">
                <a:latin typeface="Calibri"/>
                <a:ea typeface="Open Sans"/>
                <a:cs typeface="Open Sans"/>
              </a:rPr>
              <a:t> </a:t>
            </a:r>
            <a:r>
              <a:rPr lang="en-US" sz="1400" err="1">
                <a:latin typeface="Calibri"/>
                <a:ea typeface="Open Sans"/>
                <a:cs typeface="Open Sans"/>
              </a:rPr>
              <a:t>narrativos</a:t>
            </a:r>
            <a:r>
              <a:rPr lang="en-US" sz="1400">
                <a:latin typeface="Calibri"/>
                <a:ea typeface="Open Sans"/>
                <a:cs typeface="Open Sans"/>
              </a:rPr>
              <a:t> </a:t>
            </a:r>
            <a:r>
              <a:rPr lang="en-US" sz="1400" err="1">
                <a:latin typeface="Calibri"/>
                <a:ea typeface="Open Sans"/>
                <a:cs typeface="Open Sans"/>
              </a:rPr>
              <a:t>ficcionais</a:t>
            </a:r>
            <a:r>
              <a:rPr lang="en-US" sz="1400">
                <a:latin typeface="Calibri"/>
                <a:ea typeface="Open Sans"/>
                <a:cs typeface="Open Sans"/>
              </a:rPr>
              <a:t>, as </a:t>
            </a:r>
            <a:r>
              <a:rPr lang="en-US" sz="1400" err="1">
                <a:latin typeface="Calibri"/>
                <a:ea typeface="Open Sans"/>
                <a:cs typeface="Open Sans"/>
              </a:rPr>
              <a:t>diferentes</a:t>
            </a:r>
            <a:r>
              <a:rPr lang="en-US" sz="1400">
                <a:latin typeface="Calibri"/>
                <a:ea typeface="Open Sans"/>
                <a:cs typeface="Open Sans"/>
              </a:rPr>
              <a:t> </a:t>
            </a:r>
            <a:r>
              <a:rPr lang="en-US" sz="1400" err="1">
                <a:latin typeface="Calibri"/>
                <a:ea typeface="Open Sans"/>
                <a:cs typeface="Open Sans"/>
              </a:rPr>
              <a:t>formas</a:t>
            </a:r>
            <a:r>
              <a:rPr lang="en-US" sz="1400">
                <a:latin typeface="Calibri"/>
                <a:ea typeface="Open Sans"/>
                <a:cs typeface="Open Sans"/>
              </a:rPr>
              <a:t> de </a:t>
            </a:r>
            <a:r>
              <a:rPr lang="en-US" sz="1400" err="1">
                <a:latin typeface="Calibri"/>
                <a:ea typeface="Open Sans"/>
                <a:cs typeface="Open Sans"/>
              </a:rPr>
              <a:t>composição</a:t>
            </a:r>
            <a:r>
              <a:rPr lang="en-US" sz="1400">
                <a:latin typeface="Calibri"/>
                <a:ea typeface="Open Sans"/>
                <a:cs typeface="Open Sans"/>
              </a:rPr>
              <a:t> </a:t>
            </a:r>
            <a:r>
              <a:rPr lang="en-US" sz="1400" err="1">
                <a:latin typeface="Calibri"/>
                <a:ea typeface="Open Sans"/>
                <a:cs typeface="Open Sans"/>
              </a:rPr>
              <a:t>próprias</a:t>
            </a:r>
            <a:r>
              <a:rPr lang="en-US" sz="1400">
                <a:latin typeface="Calibri"/>
                <a:ea typeface="Open Sans"/>
                <a:cs typeface="Open Sans"/>
              </a:rPr>
              <a:t> de </a:t>
            </a:r>
            <a:r>
              <a:rPr lang="en-US" sz="1400" err="1">
                <a:latin typeface="Calibri"/>
                <a:ea typeface="Open Sans"/>
                <a:cs typeface="Open Sans"/>
              </a:rPr>
              <a:t>cada</a:t>
            </a:r>
            <a:r>
              <a:rPr lang="en-US" sz="1400">
                <a:latin typeface="Calibri"/>
                <a:ea typeface="Open Sans"/>
                <a:cs typeface="Open Sans"/>
              </a:rPr>
              <a:t> </a:t>
            </a:r>
            <a:r>
              <a:rPr lang="en-US" sz="1400" err="1">
                <a:latin typeface="Calibri"/>
                <a:ea typeface="Open Sans"/>
                <a:cs typeface="Open Sans"/>
              </a:rPr>
              <a:t>gênero</a:t>
            </a:r>
            <a:r>
              <a:rPr lang="en-US" sz="1400">
                <a:latin typeface="Calibri"/>
                <a:ea typeface="Open Sans"/>
                <a:cs typeface="Open Sans"/>
              </a:rPr>
              <a:t>, </a:t>
            </a:r>
            <a:r>
              <a:rPr lang="en-US" sz="1400" err="1">
                <a:latin typeface="Calibri"/>
                <a:ea typeface="Open Sans"/>
                <a:cs typeface="Open Sans"/>
              </a:rPr>
              <a:t>os</a:t>
            </a:r>
            <a:r>
              <a:rPr lang="en-US" sz="1400">
                <a:latin typeface="Calibri"/>
                <a:ea typeface="Open Sans"/>
                <a:cs typeface="Open Sans"/>
              </a:rPr>
              <a:t> </a:t>
            </a:r>
            <a:r>
              <a:rPr lang="en-US" sz="1400" err="1">
                <a:latin typeface="Calibri"/>
                <a:ea typeface="Open Sans"/>
                <a:cs typeface="Open Sans"/>
              </a:rPr>
              <a:t>recursos</a:t>
            </a:r>
            <a:r>
              <a:rPr lang="en-US" sz="1400">
                <a:latin typeface="Calibri"/>
                <a:ea typeface="Open Sans"/>
                <a:cs typeface="Open Sans"/>
              </a:rPr>
              <a:t> </a:t>
            </a:r>
            <a:r>
              <a:rPr lang="en-US" sz="1400" err="1">
                <a:latin typeface="Calibri"/>
                <a:ea typeface="Open Sans"/>
                <a:cs typeface="Open Sans"/>
              </a:rPr>
              <a:t>coesivos</a:t>
            </a:r>
            <a:r>
              <a:rPr lang="en-US" sz="1400">
                <a:latin typeface="Calibri"/>
                <a:ea typeface="Open Sans"/>
                <a:cs typeface="Open Sans"/>
              </a:rPr>
              <a:t> que </a:t>
            </a:r>
            <a:r>
              <a:rPr lang="en-US" sz="1400" err="1">
                <a:latin typeface="Calibri"/>
                <a:ea typeface="Open Sans"/>
                <a:cs typeface="Open Sans"/>
              </a:rPr>
              <a:t>constroem</a:t>
            </a:r>
            <a:r>
              <a:rPr lang="en-US" sz="1400">
                <a:latin typeface="Calibri"/>
                <a:ea typeface="Open Sans"/>
                <a:cs typeface="Open Sans"/>
              </a:rPr>
              <a:t> a </a:t>
            </a:r>
            <a:r>
              <a:rPr lang="en-US" sz="1400" err="1">
                <a:latin typeface="Calibri"/>
                <a:ea typeface="Open Sans"/>
                <a:cs typeface="Open Sans"/>
              </a:rPr>
              <a:t>passagem</a:t>
            </a:r>
            <a:r>
              <a:rPr lang="en-US" sz="1400">
                <a:latin typeface="Calibri"/>
                <a:ea typeface="Open Sans"/>
                <a:cs typeface="Open Sans"/>
              </a:rPr>
              <a:t> do tempo e </a:t>
            </a:r>
            <a:r>
              <a:rPr lang="en-US" sz="1400" err="1">
                <a:latin typeface="Calibri"/>
                <a:ea typeface="Open Sans"/>
                <a:cs typeface="Open Sans"/>
              </a:rPr>
              <a:t>articulam</a:t>
            </a:r>
            <a:r>
              <a:rPr lang="en-US" sz="1400">
                <a:latin typeface="Calibri"/>
                <a:ea typeface="Open Sans"/>
                <a:cs typeface="Open Sans"/>
              </a:rPr>
              <a:t> </a:t>
            </a:r>
            <a:r>
              <a:rPr lang="en-US" sz="1400" err="1">
                <a:latin typeface="Calibri"/>
                <a:ea typeface="Open Sans"/>
                <a:cs typeface="Open Sans"/>
              </a:rPr>
              <a:t>suas</a:t>
            </a:r>
            <a:r>
              <a:rPr lang="en-US" sz="1400">
                <a:latin typeface="Calibri"/>
                <a:ea typeface="Open Sans"/>
                <a:cs typeface="Open Sans"/>
              </a:rPr>
              <a:t> </a:t>
            </a:r>
            <a:r>
              <a:rPr lang="en-US" sz="1400" err="1">
                <a:latin typeface="Calibri"/>
                <a:ea typeface="Open Sans"/>
                <a:cs typeface="Open Sans"/>
              </a:rPr>
              <a:t>partes</a:t>
            </a:r>
            <a:r>
              <a:rPr lang="en-US" sz="1400">
                <a:latin typeface="Calibri"/>
                <a:ea typeface="Open Sans"/>
                <a:cs typeface="Open Sans"/>
              </a:rPr>
              <a:t>, a </a:t>
            </a:r>
            <a:r>
              <a:rPr lang="en-US" sz="1400" err="1">
                <a:latin typeface="Calibri"/>
                <a:ea typeface="Open Sans"/>
                <a:cs typeface="Open Sans"/>
              </a:rPr>
              <a:t>escolha</a:t>
            </a:r>
            <a:r>
              <a:rPr lang="en-US" sz="1400">
                <a:latin typeface="Calibri"/>
                <a:ea typeface="Open Sans"/>
                <a:cs typeface="Open Sans"/>
              </a:rPr>
              <a:t> lexical </a:t>
            </a:r>
            <a:r>
              <a:rPr lang="en-US" sz="1400" err="1">
                <a:latin typeface="Calibri"/>
                <a:ea typeface="Open Sans"/>
                <a:cs typeface="Open Sans"/>
              </a:rPr>
              <a:t>típica</a:t>
            </a:r>
            <a:r>
              <a:rPr lang="en-US" sz="1400">
                <a:latin typeface="Calibri"/>
                <a:ea typeface="Open Sans"/>
                <a:cs typeface="Open Sans"/>
              </a:rPr>
              <a:t> de </a:t>
            </a:r>
            <a:r>
              <a:rPr lang="en-US" sz="1400" err="1">
                <a:latin typeface="Calibri"/>
                <a:ea typeface="Open Sans"/>
                <a:cs typeface="Open Sans"/>
              </a:rPr>
              <a:t>cada</a:t>
            </a:r>
            <a:r>
              <a:rPr lang="en-US" sz="1400">
                <a:latin typeface="Calibri"/>
                <a:ea typeface="Open Sans"/>
                <a:cs typeface="Open Sans"/>
              </a:rPr>
              <a:t> </a:t>
            </a:r>
            <a:r>
              <a:rPr lang="en-US" sz="1400" err="1">
                <a:latin typeface="Calibri"/>
                <a:ea typeface="Open Sans"/>
                <a:cs typeface="Open Sans"/>
              </a:rPr>
              <a:t>gênero</a:t>
            </a:r>
            <a:r>
              <a:rPr lang="en-US" sz="1400">
                <a:latin typeface="Calibri"/>
                <a:ea typeface="Open Sans"/>
                <a:cs typeface="Open Sans"/>
              </a:rPr>
              <a:t> para a </a:t>
            </a:r>
            <a:r>
              <a:rPr lang="en-US" sz="1400" err="1">
                <a:latin typeface="Calibri"/>
                <a:ea typeface="Open Sans"/>
                <a:cs typeface="Open Sans"/>
              </a:rPr>
              <a:t>caracterização</a:t>
            </a:r>
            <a:r>
              <a:rPr lang="en-US" sz="1400">
                <a:latin typeface="Calibri"/>
                <a:ea typeface="Open Sans"/>
                <a:cs typeface="Open Sans"/>
              </a:rPr>
              <a:t> dos </a:t>
            </a:r>
            <a:r>
              <a:rPr lang="en-US" sz="1400" err="1">
                <a:latin typeface="Calibri"/>
                <a:ea typeface="Open Sans"/>
                <a:cs typeface="Open Sans"/>
              </a:rPr>
              <a:t>cenários</a:t>
            </a:r>
            <a:r>
              <a:rPr lang="en-US" sz="1400">
                <a:latin typeface="Calibri"/>
                <a:ea typeface="Open Sans"/>
                <a:cs typeface="Open Sans"/>
              </a:rPr>
              <a:t> e dos </a:t>
            </a:r>
            <a:r>
              <a:rPr lang="en-US" sz="1400" err="1">
                <a:latin typeface="Calibri"/>
                <a:ea typeface="Open Sans"/>
                <a:cs typeface="Open Sans"/>
              </a:rPr>
              <a:t>personagens</a:t>
            </a:r>
            <a:r>
              <a:rPr lang="en-US" sz="1400">
                <a:latin typeface="Calibri"/>
                <a:ea typeface="Open Sans"/>
                <a:cs typeface="Open Sans"/>
              </a:rPr>
              <a:t> e </a:t>
            </a:r>
            <a:r>
              <a:rPr lang="en-US" sz="1400" err="1">
                <a:latin typeface="Calibri"/>
                <a:ea typeface="Open Sans"/>
                <a:cs typeface="Open Sans"/>
              </a:rPr>
              <a:t>os</a:t>
            </a:r>
            <a:r>
              <a:rPr lang="en-US" sz="1400">
                <a:latin typeface="Calibri"/>
                <a:ea typeface="Open Sans"/>
                <a:cs typeface="Open Sans"/>
              </a:rPr>
              <a:t> </a:t>
            </a:r>
            <a:r>
              <a:rPr lang="en-US" sz="1400" err="1">
                <a:latin typeface="Calibri"/>
                <a:ea typeface="Open Sans"/>
                <a:cs typeface="Open Sans"/>
              </a:rPr>
              <a:t>efeitos</a:t>
            </a:r>
            <a:r>
              <a:rPr lang="en-US" sz="1400">
                <a:latin typeface="Calibri"/>
                <a:ea typeface="Open Sans"/>
                <a:cs typeface="Open Sans"/>
              </a:rPr>
              <a:t> de </a:t>
            </a:r>
            <a:r>
              <a:rPr lang="en-US" sz="1400" err="1">
                <a:latin typeface="Calibri"/>
                <a:ea typeface="Open Sans"/>
                <a:cs typeface="Open Sans"/>
              </a:rPr>
              <a:t>sentido</a:t>
            </a:r>
            <a:r>
              <a:rPr lang="en-US" sz="1400">
                <a:latin typeface="Calibri"/>
                <a:ea typeface="Open Sans"/>
                <a:cs typeface="Open Sans"/>
              </a:rPr>
              <a:t> </a:t>
            </a:r>
            <a:r>
              <a:rPr lang="en-US" sz="1400" err="1">
                <a:latin typeface="Calibri"/>
                <a:ea typeface="Open Sans"/>
                <a:cs typeface="Open Sans"/>
              </a:rPr>
              <a:t>decorrentes</a:t>
            </a:r>
            <a:r>
              <a:rPr lang="en-US" sz="1400">
                <a:latin typeface="Calibri"/>
                <a:ea typeface="Open Sans"/>
                <a:cs typeface="Open Sans"/>
              </a:rPr>
              <a:t> dos tempos </a:t>
            </a:r>
            <a:r>
              <a:rPr lang="en-US" sz="1400" err="1">
                <a:latin typeface="Calibri"/>
                <a:ea typeface="Open Sans"/>
                <a:cs typeface="Open Sans"/>
              </a:rPr>
              <a:t>verbais</a:t>
            </a:r>
            <a:r>
              <a:rPr lang="en-US" sz="1400">
                <a:latin typeface="Calibri"/>
                <a:ea typeface="Open Sans"/>
                <a:cs typeface="Open Sans"/>
              </a:rPr>
              <a:t>, dos </a:t>
            </a:r>
            <a:r>
              <a:rPr lang="en-US" sz="1400" err="1">
                <a:latin typeface="Calibri"/>
                <a:ea typeface="Open Sans"/>
                <a:cs typeface="Open Sans"/>
              </a:rPr>
              <a:t>tipos</a:t>
            </a:r>
            <a:r>
              <a:rPr lang="en-US" sz="1400">
                <a:latin typeface="Calibri"/>
                <a:ea typeface="Open Sans"/>
                <a:cs typeface="Open Sans"/>
              </a:rPr>
              <a:t> de </a:t>
            </a:r>
            <a:r>
              <a:rPr lang="en-US" sz="1400" err="1">
                <a:latin typeface="Calibri"/>
                <a:ea typeface="Open Sans"/>
                <a:cs typeface="Open Sans"/>
              </a:rPr>
              <a:t>discurso</a:t>
            </a:r>
            <a:r>
              <a:rPr lang="en-US" sz="1400">
                <a:latin typeface="Calibri"/>
                <a:ea typeface="Open Sans"/>
                <a:cs typeface="Open Sans"/>
              </a:rPr>
              <a:t>, dos </a:t>
            </a:r>
            <a:r>
              <a:rPr lang="en-US" sz="1400" err="1">
                <a:latin typeface="Calibri"/>
                <a:ea typeface="Open Sans"/>
                <a:cs typeface="Open Sans"/>
              </a:rPr>
              <a:t>verbos</a:t>
            </a:r>
            <a:r>
              <a:rPr lang="en-US" sz="1400">
                <a:latin typeface="Calibri"/>
                <a:ea typeface="Open Sans"/>
                <a:cs typeface="Open Sans"/>
              </a:rPr>
              <a:t> de </a:t>
            </a:r>
            <a:r>
              <a:rPr lang="en-US" sz="1400" err="1">
                <a:latin typeface="Calibri"/>
                <a:ea typeface="Open Sans"/>
                <a:cs typeface="Open Sans"/>
              </a:rPr>
              <a:t>enunciação</a:t>
            </a:r>
            <a:r>
              <a:rPr lang="en-US" sz="1400">
                <a:latin typeface="Calibri"/>
                <a:ea typeface="Open Sans"/>
                <a:cs typeface="Open Sans"/>
              </a:rPr>
              <a:t> e das </a:t>
            </a:r>
            <a:r>
              <a:rPr lang="en-US" sz="1400" err="1">
                <a:latin typeface="Calibri"/>
                <a:ea typeface="Open Sans"/>
                <a:cs typeface="Open Sans"/>
              </a:rPr>
              <a:t>variedades</a:t>
            </a:r>
            <a:r>
              <a:rPr lang="en-US" sz="1400">
                <a:latin typeface="Calibri"/>
                <a:ea typeface="Open Sans"/>
                <a:cs typeface="Open Sans"/>
              </a:rPr>
              <a:t> </a:t>
            </a:r>
            <a:r>
              <a:rPr lang="en-US" sz="1400" err="1">
                <a:latin typeface="Calibri"/>
                <a:ea typeface="Open Sans"/>
                <a:cs typeface="Open Sans"/>
              </a:rPr>
              <a:t>linguísticas</a:t>
            </a:r>
            <a:r>
              <a:rPr lang="en-US" sz="1400">
                <a:latin typeface="Calibri"/>
                <a:ea typeface="Open Sans"/>
                <a:cs typeface="Open Sans"/>
              </a:rPr>
              <a:t> (no </a:t>
            </a:r>
            <a:r>
              <a:rPr lang="en-US" sz="1400" err="1">
                <a:latin typeface="Calibri"/>
                <a:ea typeface="Open Sans"/>
                <a:cs typeface="Open Sans"/>
              </a:rPr>
              <a:t>discurso</a:t>
            </a:r>
            <a:r>
              <a:rPr lang="en-US" sz="1400">
                <a:latin typeface="Calibri"/>
                <a:ea typeface="Open Sans"/>
                <a:cs typeface="Open Sans"/>
              </a:rPr>
              <a:t> </a:t>
            </a:r>
            <a:r>
              <a:rPr lang="en-US" sz="1400" err="1">
                <a:latin typeface="Calibri"/>
                <a:ea typeface="Open Sans"/>
                <a:cs typeface="Open Sans"/>
              </a:rPr>
              <a:t>direto</a:t>
            </a:r>
            <a:r>
              <a:rPr lang="en-US" sz="1400">
                <a:latin typeface="Calibri"/>
                <a:ea typeface="Open Sans"/>
                <a:cs typeface="Open Sans"/>
              </a:rPr>
              <a:t>, se </a:t>
            </a:r>
            <a:r>
              <a:rPr lang="en-US" sz="1400" err="1">
                <a:latin typeface="Calibri"/>
                <a:ea typeface="Open Sans"/>
                <a:cs typeface="Open Sans"/>
              </a:rPr>
              <a:t>houver</a:t>
            </a:r>
            <a:r>
              <a:rPr lang="en-US" sz="1400">
                <a:latin typeface="Calibri"/>
                <a:ea typeface="Open Sans"/>
                <a:cs typeface="Open Sans"/>
              </a:rPr>
              <a:t>) </a:t>
            </a:r>
            <a:r>
              <a:rPr lang="en-US" sz="1400" err="1">
                <a:latin typeface="Calibri"/>
                <a:ea typeface="Open Sans"/>
                <a:cs typeface="Open Sans"/>
              </a:rPr>
              <a:t>empregados</a:t>
            </a:r>
            <a:r>
              <a:rPr lang="en-US" sz="1400">
                <a:latin typeface="Calibri"/>
                <a:ea typeface="Open Sans"/>
                <a:cs typeface="Open Sans"/>
              </a:rPr>
              <a:t>, </a:t>
            </a:r>
            <a:r>
              <a:rPr lang="en-US" sz="1400" err="1">
                <a:latin typeface="Calibri"/>
                <a:ea typeface="Open Sans"/>
                <a:cs typeface="Open Sans"/>
              </a:rPr>
              <a:t>identificando</a:t>
            </a:r>
            <a:r>
              <a:rPr lang="en-US" sz="1400">
                <a:latin typeface="Calibri"/>
                <a:ea typeface="Open Sans"/>
                <a:cs typeface="Open Sans"/>
              </a:rPr>
              <a:t> o </a:t>
            </a:r>
            <a:r>
              <a:rPr lang="en-US" sz="1400" err="1">
                <a:latin typeface="Calibri"/>
                <a:ea typeface="Open Sans"/>
                <a:cs typeface="Open Sans"/>
              </a:rPr>
              <a:t>enredo</a:t>
            </a:r>
            <a:r>
              <a:rPr lang="en-US" sz="1400">
                <a:latin typeface="Calibri"/>
                <a:ea typeface="Open Sans"/>
                <a:cs typeface="Open Sans"/>
              </a:rPr>
              <a:t> e o </a:t>
            </a:r>
            <a:r>
              <a:rPr lang="en-US" sz="1400" err="1">
                <a:latin typeface="Calibri"/>
                <a:ea typeface="Open Sans"/>
                <a:cs typeface="Open Sans"/>
              </a:rPr>
              <a:t>foco</a:t>
            </a:r>
            <a:r>
              <a:rPr lang="en-US" sz="1400">
                <a:latin typeface="Calibri"/>
                <a:ea typeface="Open Sans"/>
                <a:cs typeface="Open Sans"/>
              </a:rPr>
              <a:t> </a:t>
            </a:r>
            <a:r>
              <a:rPr lang="en-US" sz="1400" err="1">
                <a:latin typeface="Calibri"/>
                <a:ea typeface="Open Sans"/>
                <a:cs typeface="Open Sans"/>
              </a:rPr>
              <a:t>narrativo</a:t>
            </a:r>
            <a:r>
              <a:rPr lang="en-US" sz="1400">
                <a:latin typeface="Calibri"/>
                <a:ea typeface="Open Sans"/>
                <a:cs typeface="Open Sans"/>
              </a:rPr>
              <a:t> e </a:t>
            </a:r>
            <a:r>
              <a:rPr lang="en-US" sz="1400" err="1">
                <a:latin typeface="Calibri"/>
                <a:ea typeface="Open Sans"/>
                <a:cs typeface="Open Sans"/>
              </a:rPr>
              <a:t>percebendo</a:t>
            </a:r>
            <a:r>
              <a:rPr lang="en-US" sz="1400">
                <a:latin typeface="Calibri"/>
                <a:ea typeface="Open Sans"/>
                <a:cs typeface="Open Sans"/>
              </a:rPr>
              <a:t> </a:t>
            </a:r>
            <a:r>
              <a:rPr lang="en-US" sz="1400" err="1">
                <a:latin typeface="Calibri"/>
                <a:ea typeface="Open Sans"/>
                <a:cs typeface="Open Sans"/>
              </a:rPr>
              <a:t>como</a:t>
            </a:r>
            <a:r>
              <a:rPr lang="en-US" sz="1400">
                <a:latin typeface="Calibri"/>
                <a:ea typeface="Open Sans"/>
                <a:cs typeface="Open Sans"/>
              </a:rPr>
              <a:t> se </a:t>
            </a:r>
            <a:r>
              <a:rPr lang="en-US" sz="1400" err="1">
                <a:latin typeface="Calibri"/>
                <a:ea typeface="Open Sans"/>
                <a:cs typeface="Open Sans"/>
              </a:rPr>
              <a:t>estrutura</a:t>
            </a:r>
            <a:r>
              <a:rPr lang="en-US" sz="1400">
                <a:latin typeface="Calibri"/>
                <a:ea typeface="Open Sans"/>
                <a:cs typeface="Open Sans"/>
              </a:rPr>
              <a:t> a </a:t>
            </a:r>
            <a:r>
              <a:rPr lang="en-US" sz="1400" err="1">
                <a:latin typeface="Calibri"/>
                <a:ea typeface="Open Sans"/>
                <a:cs typeface="Open Sans"/>
              </a:rPr>
              <a:t>narrativa</a:t>
            </a:r>
            <a:r>
              <a:rPr lang="en-US" sz="1400">
                <a:latin typeface="Calibri"/>
                <a:ea typeface="Open Sans"/>
                <a:cs typeface="Open Sans"/>
              </a:rPr>
              <a:t> </a:t>
            </a:r>
            <a:r>
              <a:rPr lang="en-US" sz="1400" err="1">
                <a:latin typeface="Calibri"/>
                <a:ea typeface="Open Sans"/>
                <a:cs typeface="Open Sans"/>
              </a:rPr>
              <a:t>nos</a:t>
            </a:r>
            <a:r>
              <a:rPr lang="en-US" sz="1400">
                <a:latin typeface="Calibri"/>
                <a:ea typeface="Open Sans"/>
                <a:cs typeface="Open Sans"/>
              </a:rPr>
              <a:t> </a:t>
            </a:r>
            <a:r>
              <a:rPr lang="en-US" sz="1400" err="1">
                <a:latin typeface="Calibri"/>
                <a:ea typeface="Open Sans"/>
                <a:cs typeface="Open Sans"/>
              </a:rPr>
              <a:t>diferentes</a:t>
            </a:r>
            <a:r>
              <a:rPr lang="en-US" sz="1400">
                <a:latin typeface="Calibri"/>
                <a:ea typeface="Open Sans"/>
                <a:cs typeface="Open Sans"/>
              </a:rPr>
              <a:t> </a:t>
            </a:r>
            <a:r>
              <a:rPr lang="en-US" sz="1400" err="1">
                <a:latin typeface="Calibri"/>
                <a:ea typeface="Open Sans"/>
                <a:cs typeface="Open Sans"/>
              </a:rPr>
              <a:t>gêneros</a:t>
            </a:r>
            <a:r>
              <a:rPr lang="en-US" sz="1400">
                <a:latin typeface="Calibri"/>
                <a:ea typeface="Open Sans"/>
                <a:cs typeface="Open Sans"/>
              </a:rPr>
              <a:t> e </a:t>
            </a:r>
            <a:r>
              <a:rPr lang="en-US" sz="1400" err="1">
                <a:latin typeface="Calibri"/>
                <a:ea typeface="Open Sans"/>
                <a:cs typeface="Open Sans"/>
              </a:rPr>
              <a:t>os</a:t>
            </a:r>
            <a:r>
              <a:rPr lang="en-US" sz="1400">
                <a:latin typeface="Calibri"/>
                <a:ea typeface="Open Sans"/>
                <a:cs typeface="Open Sans"/>
              </a:rPr>
              <a:t> </a:t>
            </a:r>
            <a:r>
              <a:rPr lang="en-US" sz="1400" err="1">
                <a:latin typeface="Calibri"/>
                <a:ea typeface="Open Sans"/>
                <a:cs typeface="Open Sans"/>
              </a:rPr>
              <a:t>efeitos</a:t>
            </a:r>
            <a:r>
              <a:rPr lang="en-US" sz="1400">
                <a:latin typeface="Calibri"/>
                <a:ea typeface="Open Sans"/>
                <a:cs typeface="Open Sans"/>
              </a:rPr>
              <a:t> de </a:t>
            </a:r>
            <a:r>
              <a:rPr lang="en-US" sz="1400" err="1">
                <a:latin typeface="Calibri"/>
                <a:ea typeface="Open Sans"/>
                <a:cs typeface="Open Sans"/>
              </a:rPr>
              <a:t>sentido</a:t>
            </a:r>
            <a:r>
              <a:rPr lang="en-US" sz="1400">
                <a:latin typeface="Calibri"/>
                <a:ea typeface="Open Sans"/>
                <a:cs typeface="Open Sans"/>
              </a:rPr>
              <a:t> </a:t>
            </a:r>
            <a:r>
              <a:rPr lang="en-US" sz="1400" err="1">
                <a:latin typeface="Calibri"/>
                <a:ea typeface="Open Sans"/>
                <a:cs typeface="Open Sans"/>
              </a:rPr>
              <a:t>decorrentes</a:t>
            </a:r>
            <a:r>
              <a:rPr lang="en-US" sz="1400">
                <a:latin typeface="Calibri"/>
                <a:ea typeface="Open Sans"/>
                <a:cs typeface="Open Sans"/>
              </a:rPr>
              <a:t> do </a:t>
            </a:r>
            <a:r>
              <a:rPr lang="en-US" sz="1400" err="1">
                <a:latin typeface="Calibri"/>
                <a:ea typeface="Open Sans"/>
                <a:cs typeface="Open Sans"/>
              </a:rPr>
              <a:t>foco</a:t>
            </a:r>
            <a:r>
              <a:rPr lang="en-US" sz="1400">
                <a:latin typeface="Calibri"/>
                <a:ea typeface="Open Sans"/>
                <a:cs typeface="Open Sans"/>
              </a:rPr>
              <a:t> </a:t>
            </a:r>
            <a:r>
              <a:rPr lang="en-US" sz="1400" err="1">
                <a:latin typeface="Calibri"/>
                <a:ea typeface="Open Sans"/>
                <a:cs typeface="Open Sans"/>
              </a:rPr>
              <a:t>narrativo</a:t>
            </a:r>
            <a:r>
              <a:rPr lang="en-US" sz="1400">
                <a:latin typeface="Calibri"/>
                <a:ea typeface="Open Sans"/>
                <a:cs typeface="Open Sans"/>
              </a:rPr>
              <a:t> </a:t>
            </a:r>
            <a:r>
              <a:rPr lang="en-US" sz="1400" err="1">
                <a:latin typeface="Calibri"/>
                <a:ea typeface="Open Sans"/>
                <a:cs typeface="Open Sans"/>
              </a:rPr>
              <a:t>típico</a:t>
            </a:r>
            <a:r>
              <a:rPr lang="en-US" sz="1400">
                <a:latin typeface="Calibri"/>
                <a:ea typeface="Open Sans"/>
                <a:cs typeface="Open Sans"/>
              </a:rPr>
              <a:t> de </a:t>
            </a:r>
            <a:r>
              <a:rPr lang="en-US" sz="1400" err="1">
                <a:latin typeface="Calibri"/>
                <a:ea typeface="Open Sans"/>
                <a:cs typeface="Open Sans"/>
              </a:rPr>
              <a:t>cada</a:t>
            </a:r>
            <a:r>
              <a:rPr lang="en-US" sz="1400">
                <a:latin typeface="Calibri"/>
                <a:ea typeface="Open Sans"/>
                <a:cs typeface="Open Sans"/>
              </a:rPr>
              <a:t> </a:t>
            </a:r>
            <a:r>
              <a:rPr lang="en-US" sz="1400" err="1">
                <a:latin typeface="Calibri"/>
                <a:ea typeface="Open Sans"/>
                <a:cs typeface="Open Sans"/>
              </a:rPr>
              <a:t>gênero</a:t>
            </a:r>
            <a:r>
              <a:rPr lang="en-US" sz="1400">
                <a:latin typeface="Calibri"/>
                <a:ea typeface="Open Sans"/>
                <a:cs typeface="Open Sans"/>
              </a:rPr>
              <a:t>, da </a:t>
            </a:r>
            <a:r>
              <a:rPr lang="en-US" sz="1400" err="1">
                <a:latin typeface="Calibri"/>
                <a:ea typeface="Open Sans"/>
                <a:cs typeface="Open Sans"/>
              </a:rPr>
              <a:t>caracterização</a:t>
            </a:r>
            <a:r>
              <a:rPr lang="en-US" sz="1400">
                <a:latin typeface="Calibri"/>
                <a:ea typeface="Open Sans"/>
                <a:cs typeface="Open Sans"/>
              </a:rPr>
              <a:t> dos </a:t>
            </a:r>
            <a:r>
              <a:rPr lang="en-US" sz="1400" err="1">
                <a:latin typeface="Calibri"/>
                <a:ea typeface="Open Sans"/>
                <a:cs typeface="Open Sans"/>
              </a:rPr>
              <a:t>espaços</a:t>
            </a:r>
            <a:r>
              <a:rPr lang="en-US" sz="1400">
                <a:latin typeface="Calibri"/>
                <a:ea typeface="Open Sans"/>
                <a:cs typeface="Open Sans"/>
              </a:rPr>
              <a:t> </a:t>
            </a:r>
            <a:r>
              <a:rPr lang="en-US" sz="1400" err="1">
                <a:latin typeface="Calibri"/>
                <a:ea typeface="Open Sans"/>
                <a:cs typeface="Open Sans"/>
              </a:rPr>
              <a:t>físico</a:t>
            </a:r>
            <a:r>
              <a:rPr lang="en-US" sz="1400">
                <a:latin typeface="Calibri"/>
                <a:ea typeface="Open Sans"/>
                <a:cs typeface="Open Sans"/>
              </a:rPr>
              <a:t> e </a:t>
            </a:r>
            <a:r>
              <a:rPr lang="en-US" sz="1400" err="1">
                <a:latin typeface="Calibri"/>
                <a:ea typeface="Open Sans"/>
                <a:cs typeface="Open Sans"/>
              </a:rPr>
              <a:t>psicológico</a:t>
            </a:r>
            <a:r>
              <a:rPr lang="en-US" sz="1400">
                <a:latin typeface="Calibri"/>
                <a:ea typeface="Open Sans"/>
                <a:cs typeface="Open Sans"/>
              </a:rPr>
              <a:t> e dos tempos </a:t>
            </a:r>
            <a:r>
              <a:rPr lang="en-US" sz="1400" err="1">
                <a:latin typeface="Calibri"/>
                <a:ea typeface="Open Sans"/>
                <a:cs typeface="Open Sans"/>
              </a:rPr>
              <a:t>cronológico</a:t>
            </a:r>
            <a:r>
              <a:rPr lang="en-US" sz="1400">
                <a:latin typeface="Calibri"/>
                <a:ea typeface="Open Sans"/>
                <a:cs typeface="Open Sans"/>
              </a:rPr>
              <a:t> e </a:t>
            </a:r>
            <a:r>
              <a:rPr lang="en-US" sz="1400" err="1">
                <a:latin typeface="Calibri"/>
                <a:ea typeface="Open Sans"/>
                <a:cs typeface="Open Sans"/>
              </a:rPr>
              <a:t>psicológico</a:t>
            </a:r>
            <a:r>
              <a:rPr lang="en-US" sz="1400">
                <a:latin typeface="Calibri"/>
                <a:ea typeface="Open Sans"/>
                <a:cs typeface="Open Sans"/>
              </a:rPr>
              <a:t>, das </a:t>
            </a:r>
            <a:r>
              <a:rPr lang="en-US" sz="1400" err="1">
                <a:latin typeface="Calibri"/>
                <a:ea typeface="Open Sans"/>
                <a:cs typeface="Open Sans"/>
              </a:rPr>
              <a:t>diferentes</a:t>
            </a:r>
            <a:r>
              <a:rPr lang="en-US" sz="1400">
                <a:latin typeface="Calibri"/>
                <a:ea typeface="Open Sans"/>
                <a:cs typeface="Open Sans"/>
              </a:rPr>
              <a:t> </a:t>
            </a:r>
            <a:r>
              <a:rPr lang="en-US" sz="1400" err="1">
                <a:latin typeface="Calibri"/>
                <a:ea typeface="Open Sans"/>
                <a:cs typeface="Open Sans"/>
              </a:rPr>
              <a:t>vozes</a:t>
            </a:r>
            <a:r>
              <a:rPr lang="en-US" sz="1400">
                <a:latin typeface="Calibri"/>
                <a:ea typeface="Open Sans"/>
                <a:cs typeface="Open Sans"/>
              </a:rPr>
              <a:t> no </a:t>
            </a:r>
            <a:r>
              <a:rPr lang="en-US" sz="1400" err="1">
                <a:latin typeface="Calibri"/>
                <a:ea typeface="Open Sans"/>
                <a:cs typeface="Open Sans"/>
              </a:rPr>
              <a:t>texto</a:t>
            </a:r>
            <a:r>
              <a:rPr lang="en-US" sz="1400">
                <a:latin typeface="Calibri"/>
                <a:ea typeface="Open Sans"/>
                <a:cs typeface="Open Sans"/>
              </a:rPr>
              <a:t> (do </a:t>
            </a:r>
            <a:r>
              <a:rPr lang="en-US" sz="1400" err="1">
                <a:latin typeface="Calibri"/>
                <a:ea typeface="Open Sans"/>
                <a:cs typeface="Open Sans"/>
              </a:rPr>
              <a:t>narrador</a:t>
            </a:r>
            <a:r>
              <a:rPr lang="en-US" sz="1400">
                <a:latin typeface="Calibri"/>
                <a:ea typeface="Open Sans"/>
                <a:cs typeface="Open Sans"/>
              </a:rPr>
              <a:t>, de </a:t>
            </a:r>
            <a:r>
              <a:rPr lang="en-US" sz="1400" err="1">
                <a:latin typeface="Calibri"/>
                <a:ea typeface="Open Sans"/>
                <a:cs typeface="Open Sans"/>
              </a:rPr>
              <a:t>personagens</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discurso</a:t>
            </a:r>
            <a:r>
              <a:rPr lang="en-US" sz="1400">
                <a:latin typeface="Calibri"/>
                <a:ea typeface="Open Sans"/>
                <a:cs typeface="Open Sans"/>
              </a:rPr>
              <a:t> </a:t>
            </a:r>
            <a:r>
              <a:rPr lang="en-US" sz="1400" err="1">
                <a:latin typeface="Calibri"/>
                <a:ea typeface="Open Sans"/>
                <a:cs typeface="Open Sans"/>
              </a:rPr>
              <a:t>direto</a:t>
            </a:r>
            <a:r>
              <a:rPr lang="en-US" sz="1400">
                <a:latin typeface="Calibri"/>
                <a:ea typeface="Open Sans"/>
                <a:cs typeface="Open Sans"/>
              </a:rPr>
              <a:t> e </a:t>
            </a:r>
            <a:r>
              <a:rPr lang="en-US" sz="1400" err="1">
                <a:latin typeface="Calibri"/>
                <a:ea typeface="Open Sans"/>
                <a:cs typeface="Open Sans"/>
              </a:rPr>
              <a:t>indireto</a:t>
            </a:r>
            <a:r>
              <a:rPr lang="en-US" sz="1400">
                <a:latin typeface="Calibri"/>
                <a:ea typeface="Open Sans"/>
                <a:cs typeface="Open Sans"/>
              </a:rPr>
              <a:t>), do </a:t>
            </a:r>
            <a:r>
              <a:rPr lang="en-US" sz="1400" err="1">
                <a:latin typeface="Calibri"/>
                <a:ea typeface="Open Sans"/>
                <a:cs typeface="Open Sans"/>
              </a:rPr>
              <a:t>uso</a:t>
            </a:r>
            <a:r>
              <a:rPr lang="en-US" sz="1400">
                <a:latin typeface="Calibri"/>
                <a:ea typeface="Open Sans"/>
                <a:cs typeface="Open Sans"/>
              </a:rPr>
              <a:t> de </a:t>
            </a:r>
            <a:r>
              <a:rPr lang="en-US" sz="1400" err="1">
                <a:latin typeface="Calibri"/>
                <a:ea typeface="Open Sans"/>
                <a:cs typeface="Open Sans"/>
              </a:rPr>
              <a:t>pontuação</a:t>
            </a:r>
            <a:r>
              <a:rPr lang="en-US" sz="1400">
                <a:latin typeface="Calibri"/>
                <a:ea typeface="Open Sans"/>
                <a:cs typeface="Open Sans"/>
              </a:rPr>
              <a:t> </a:t>
            </a:r>
            <a:r>
              <a:rPr lang="en-US" sz="1400" err="1">
                <a:latin typeface="Calibri"/>
                <a:ea typeface="Open Sans"/>
                <a:cs typeface="Open Sans"/>
              </a:rPr>
              <a:t>expressiva</a:t>
            </a:r>
            <a:r>
              <a:rPr lang="en-US" sz="1400">
                <a:latin typeface="Calibri"/>
                <a:ea typeface="Open Sans"/>
                <a:cs typeface="Open Sans"/>
              </a:rPr>
              <a:t>, </a:t>
            </a:r>
            <a:r>
              <a:rPr lang="en-US" sz="1400" err="1">
                <a:latin typeface="Calibri"/>
                <a:ea typeface="Open Sans"/>
                <a:cs typeface="Open Sans"/>
              </a:rPr>
              <a:t>palavras</a:t>
            </a:r>
            <a:r>
              <a:rPr lang="en-US" sz="1400">
                <a:latin typeface="Calibri"/>
                <a:ea typeface="Open Sans"/>
                <a:cs typeface="Open Sans"/>
              </a:rPr>
              <a:t> e </a:t>
            </a:r>
            <a:r>
              <a:rPr lang="en-US" sz="1400" err="1">
                <a:latin typeface="Calibri"/>
                <a:ea typeface="Open Sans"/>
                <a:cs typeface="Open Sans"/>
              </a:rPr>
              <a:t>expressões</a:t>
            </a:r>
            <a:r>
              <a:rPr lang="en-US" sz="1400">
                <a:latin typeface="Calibri"/>
                <a:ea typeface="Open Sans"/>
                <a:cs typeface="Open Sans"/>
              </a:rPr>
              <a:t> </a:t>
            </a:r>
            <a:r>
              <a:rPr lang="en-US" sz="1400" err="1">
                <a:latin typeface="Calibri"/>
                <a:ea typeface="Open Sans"/>
                <a:cs typeface="Open Sans"/>
              </a:rPr>
              <a:t>conotativas</a:t>
            </a:r>
            <a:r>
              <a:rPr lang="en-US" sz="1400">
                <a:latin typeface="Calibri"/>
                <a:ea typeface="Open Sans"/>
                <a:cs typeface="Open Sans"/>
              </a:rPr>
              <a:t> e </a:t>
            </a:r>
            <a:r>
              <a:rPr lang="en-US" sz="1400" err="1">
                <a:latin typeface="Calibri"/>
                <a:ea typeface="Open Sans"/>
                <a:cs typeface="Open Sans"/>
              </a:rPr>
              <a:t>processos</a:t>
            </a:r>
            <a:r>
              <a:rPr lang="en-US" sz="1400">
                <a:latin typeface="Calibri"/>
                <a:ea typeface="Open Sans"/>
                <a:cs typeface="Open Sans"/>
              </a:rPr>
              <a:t> </a:t>
            </a:r>
            <a:r>
              <a:rPr lang="en-US" sz="1400" err="1">
                <a:latin typeface="Calibri"/>
                <a:ea typeface="Open Sans"/>
                <a:cs typeface="Open Sans"/>
              </a:rPr>
              <a:t>figurativos</a:t>
            </a:r>
            <a:r>
              <a:rPr lang="en-US" sz="1400">
                <a:latin typeface="Calibri"/>
                <a:ea typeface="Open Sans"/>
                <a:cs typeface="Open Sans"/>
              </a:rPr>
              <a:t> e do </a:t>
            </a:r>
            <a:r>
              <a:rPr lang="en-US" sz="1400" err="1">
                <a:latin typeface="Calibri"/>
                <a:ea typeface="Open Sans"/>
                <a:cs typeface="Open Sans"/>
              </a:rPr>
              <a:t>uso</a:t>
            </a:r>
            <a:r>
              <a:rPr lang="en-US" sz="1400">
                <a:latin typeface="Calibri"/>
                <a:ea typeface="Open Sans"/>
                <a:cs typeface="Open Sans"/>
              </a:rPr>
              <a:t> de </a:t>
            </a:r>
            <a:r>
              <a:rPr lang="en-US" sz="1400" err="1">
                <a:latin typeface="Calibri"/>
                <a:ea typeface="Open Sans"/>
                <a:cs typeface="Open Sans"/>
              </a:rPr>
              <a:t>recursos</a:t>
            </a:r>
            <a:r>
              <a:rPr lang="en-US" sz="1400">
                <a:latin typeface="Calibri"/>
                <a:ea typeface="Open Sans"/>
                <a:cs typeface="Open Sans"/>
              </a:rPr>
              <a:t> </a:t>
            </a:r>
            <a:r>
              <a:rPr lang="en-US" sz="1400" err="1">
                <a:latin typeface="Calibri"/>
                <a:ea typeface="Open Sans"/>
                <a:cs typeface="Open Sans"/>
              </a:rPr>
              <a:t>linguístico-gramaticais</a:t>
            </a:r>
            <a:r>
              <a:rPr lang="en-US" sz="1400">
                <a:latin typeface="Calibri"/>
                <a:ea typeface="Open Sans"/>
                <a:cs typeface="Open Sans"/>
              </a:rPr>
              <a:t> </a:t>
            </a:r>
            <a:r>
              <a:rPr lang="en-US" sz="1400" err="1">
                <a:latin typeface="Calibri"/>
                <a:ea typeface="Open Sans"/>
                <a:cs typeface="Open Sans"/>
              </a:rPr>
              <a:t>próprios</a:t>
            </a:r>
            <a:r>
              <a:rPr lang="en-US" sz="1400">
                <a:latin typeface="Calibri"/>
                <a:ea typeface="Open Sans"/>
                <a:cs typeface="Open Sans"/>
              </a:rPr>
              <a:t> a </a:t>
            </a:r>
            <a:r>
              <a:rPr lang="en-US" sz="1400" err="1">
                <a:latin typeface="Calibri"/>
                <a:ea typeface="Open Sans"/>
                <a:cs typeface="Open Sans"/>
              </a:rPr>
              <a:t>cada</a:t>
            </a:r>
            <a:r>
              <a:rPr lang="en-US" sz="1400">
                <a:latin typeface="Calibri"/>
                <a:ea typeface="Open Sans"/>
                <a:cs typeface="Open Sans"/>
              </a:rPr>
              <a:t> </a:t>
            </a:r>
            <a:r>
              <a:rPr lang="en-US" sz="1400" err="1">
                <a:latin typeface="Calibri"/>
                <a:ea typeface="Open Sans"/>
                <a:cs typeface="Open Sans"/>
              </a:rPr>
              <a:t>gênero</a:t>
            </a:r>
            <a:r>
              <a:rPr lang="en-US" sz="1400">
                <a:latin typeface="Calibri"/>
                <a:ea typeface="Open Sans"/>
                <a:cs typeface="Open Sans"/>
              </a:rPr>
              <a:t> </a:t>
            </a:r>
            <a:r>
              <a:rPr lang="en-US" sz="1400" err="1">
                <a:latin typeface="Calibri"/>
                <a:ea typeface="Open Sans"/>
                <a:cs typeface="Open Sans"/>
              </a:rPr>
              <a:t>narrativo</a:t>
            </a:r>
            <a:r>
              <a:rPr lang="en-US" sz="1400">
                <a:latin typeface="Calibri"/>
                <a:ea typeface="Open Sans"/>
                <a:cs typeface="Open Sans"/>
              </a:rPr>
              <a:t>.</a:t>
            </a:r>
            <a:br>
              <a:rPr lang="en-US" sz="1400"/>
            </a:br>
            <a:r>
              <a:rPr lang="en-US" sz="1400" b="1">
                <a:latin typeface="Calibri"/>
                <a:ea typeface="Open Sans"/>
                <a:cs typeface="Open Sans"/>
              </a:rPr>
              <a:t>(EF69LP48)</a:t>
            </a:r>
            <a:r>
              <a:rPr lang="en-US" sz="1400">
                <a:latin typeface="Calibri"/>
                <a:ea typeface="Open Sans"/>
                <a:cs typeface="Open Sans"/>
              </a:rPr>
              <a:t> </a:t>
            </a:r>
            <a:r>
              <a:rPr lang="en-US" sz="1400" err="1">
                <a:latin typeface="Calibri"/>
                <a:ea typeface="Open Sans"/>
                <a:cs typeface="Open Sans"/>
              </a:rPr>
              <a:t>Interpretar</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poemas</a:t>
            </a:r>
            <a:r>
              <a:rPr lang="en-US" sz="1400">
                <a:latin typeface="Calibri"/>
                <a:ea typeface="Open Sans"/>
                <a:cs typeface="Open Sans"/>
              </a:rPr>
              <a:t>, </a:t>
            </a:r>
            <a:r>
              <a:rPr lang="en-US" sz="1400" err="1">
                <a:latin typeface="Calibri"/>
                <a:ea typeface="Open Sans"/>
                <a:cs typeface="Open Sans"/>
              </a:rPr>
              <a:t>efeitos</a:t>
            </a:r>
            <a:r>
              <a:rPr lang="en-US" sz="1400">
                <a:latin typeface="Calibri"/>
                <a:ea typeface="Open Sans"/>
                <a:cs typeface="Open Sans"/>
              </a:rPr>
              <a:t> </a:t>
            </a:r>
            <a:r>
              <a:rPr lang="en-US" sz="1400" err="1">
                <a:latin typeface="Calibri"/>
                <a:ea typeface="Open Sans"/>
                <a:cs typeface="Open Sans"/>
              </a:rPr>
              <a:t>produzidos</a:t>
            </a:r>
            <a:r>
              <a:rPr lang="en-US" sz="1400">
                <a:latin typeface="Calibri"/>
                <a:ea typeface="Open Sans"/>
                <a:cs typeface="Open Sans"/>
              </a:rPr>
              <a:t> </a:t>
            </a:r>
            <a:r>
              <a:rPr lang="en-US" sz="1400" err="1">
                <a:latin typeface="Calibri"/>
                <a:ea typeface="Open Sans"/>
                <a:cs typeface="Open Sans"/>
              </a:rPr>
              <a:t>pelo</a:t>
            </a:r>
            <a:r>
              <a:rPr lang="en-US" sz="1400">
                <a:latin typeface="Calibri"/>
                <a:ea typeface="Open Sans"/>
                <a:cs typeface="Open Sans"/>
              </a:rPr>
              <a:t> </a:t>
            </a:r>
            <a:r>
              <a:rPr lang="en-US" sz="1400" err="1">
                <a:latin typeface="Calibri"/>
                <a:ea typeface="Open Sans"/>
                <a:cs typeface="Open Sans"/>
              </a:rPr>
              <a:t>uso</a:t>
            </a:r>
            <a:r>
              <a:rPr lang="en-US" sz="1400">
                <a:latin typeface="Calibri"/>
                <a:ea typeface="Open Sans"/>
                <a:cs typeface="Open Sans"/>
              </a:rPr>
              <a:t> de </a:t>
            </a:r>
            <a:r>
              <a:rPr lang="en-US" sz="1400" err="1">
                <a:latin typeface="Calibri"/>
                <a:ea typeface="Open Sans"/>
                <a:cs typeface="Open Sans"/>
              </a:rPr>
              <a:t>recursos</a:t>
            </a:r>
            <a:r>
              <a:rPr lang="en-US" sz="1400">
                <a:latin typeface="Calibri"/>
                <a:ea typeface="Open Sans"/>
                <a:cs typeface="Open Sans"/>
              </a:rPr>
              <a:t> </a:t>
            </a:r>
            <a:r>
              <a:rPr lang="en-US" sz="1400" err="1">
                <a:latin typeface="Calibri"/>
                <a:ea typeface="Open Sans"/>
                <a:cs typeface="Open Sans"/>
              </a:rPr>
              <a:t>expressivos</a:t>
            </a:r>
            <a:r>
              <a:rPr lang="en-US" sz="1400">
                <a:latin typeface="Calibri"/>
                <a:ea typeface="Open Sans"/>
                <a:cs typeface="Open Sans"/>
              </a:rPr>
              <a:t> </a:t>
            </a:r>
            <a:r>
              <a:rPr lang="en-US" sz="1400" err="1">
                <a:latin typeface="Calibri"/>
                <a:ea typeface="Open Sans"/>
                <a:cs typeface="Open Sans"/>
              </a:rPr>
              <a:t>sonoros</a:t>
            </a:r>
            <a:r>
              <a:rPr lang="en-US" sz="1400">
                <a:latin typeface="Calibri"/>
                <a:ea typeface="Open Sans"/>
                <a:cs typeface="Open Sans"/>
              </a:rPr>
              <a:t> (</a:t>
            </a:r>
            <a:r>
              <a:rPr lang="en-US" sz="1400" err="1">
                <a:latin typeface="Calibri"/>
                <a:ea typeface="Open Sans"/>
                <a:cs typeface="Open Sans"/>
              </a:rPr>
              <a:t>estrofação</a:t>
            </a:r>
            <a:r>
              <a:rPr lang="en-US" sz="1400">
                <a:latin typeface="Calibri"/>
                <a:ea typeface="Open Sans"/>
                <a:cs typeface="Open Sans"/>
              </a:rPr>
              <a:t>, </a:t>
            </a:r>
            <a:r>
              <a:rPr lang="en-US" sz="1400" err="1">
                <a:latin typeface="Calibri"/>
                <a:ea typeface="Open Sans"/>
                <a:cs typeface="Open Sans"/>
              </a:rPr>
              <a:t>rimas</a:t>
            </a:r>
            <a:r>
              <a:rPr lang="en-US" sz="1400">
                <a:latin typeface="Calibri"/>
                <a:ea typeface="Open Sans"/>
                <a:cs typeface="Open Sans"/>
              </a:rPr>
              <a:t>, </a:t>
            </a:r>
            <a:r>
              <a:rPr lang="en-US" sz="1400" err="1">
                <a:latin typeface="Calibri"/>
                <a:ea typeface="Open Sans"/>
                <a:cs typeface="Open Sans"/>
              </a:rPr>
              <a:t>aliterações</a:t>
            </a:r>
            <a:r>
              <a:rPr lang="en-US" sz="1400">
                <a:latin typeface="Calibri"/>
                <a:ea typeface="Open Sans"/>
                <a:cs typeface="Open Sans"/>
              </a:rPr>
              <a:t> </a:t>
            </a:r>
            <a:r>
              <a:rPr lang="en-US" sz="1400" err="1">
                <a:latin typeface="Calibri"/>
                <a:ea typeface="Open Sans"/>
                <a:cs typeface="Open Sans"/>
              </a:rPr>
              <a:t>etc</a:t>
            </a:r>
            <a:r>
              <a:rPr lang="en-US" sz="1400">
                <a:latin typeface="Calibri"/>
                <a:ea typeface="Open Sans"/>
                <a:cs typeface="Open Sans"/>
              </a:rPr>
              <a:t>), </a:t>
            </a:r>
            <a:r>
              <a:rPr lang="en-US" sz="1400" err="1">
                <a:latin typeface="Calibri"/>
                <a:ea typeface="Open Sans"/>
                <a:cs typeface="Open Sans"/>
              </a:rPr>
              <a:t>semânticos</a:t>
            </a:r>
            <a:r>
              <a:rPr lang="en-US" sz="1400">
                <a:latin typeface="Calibri"/>
                <a:ea typeface="Open Sans"/>
                <a:cs typeface="Open Sans"/>
              </a:rPr>
              <a:t> (</a:t>
            </a:r>
            <a:r>
              <a:rPr lang="en-US" sz="1400" err="1">
                <a:latin typeface="Calibri"/>
                <a:ea typeface="Open Sans"/>
                <a:cs typeface="Open Sans"/>
              </a:rPr>
              <a:t>figuras</a:t>
            </a:r>
            <a:r>
              <a:rPr lang="en-US" sz="1400">
                <a:latin typeface="Calibri"/>
                <a:ea typeface="Open Sans"/>
                <a:cs typeface="Open Sans"/>
              </a:rPr>
              <a:t> de </a:t>
            </a:r>
            <a:r>
              <a:rPr lang="en-US" sz="1400" err="1">
                <a:latin typeface="Calibri"/>
                <a:ea typeface="Open Sans"/>
                <a:cs typeface="Open Sans"/>
              </a:rPr>
              <a:t>linguagem</a:t>
            </a:r>
            <a:r>
              <a:rPr lang="en-US" sz="1400">
                <a:latin typeface="Calibri"/>
                <a:ea typeface="Open Sans"/>
                <a:cs typeface="Open Sans"/>
              </a:rPr>
              <a:t>, </a:t>
            </a:r>
            <a:r>
              <a:rPr lang="en-US" sz="1400" err="1">
                <a:latin typeface="Calibri"/>
                <a:ea typeface="Open Sans"/>
                <a:cs typeface="Open Sans"/>
              </a:rPr>
              <a:t>por</a:t>
            </a:r>
            <a:r>
              <a:rPr lang="en-US" sz="1400">
                <a:latin typeface="Calibri"/>
                <a:ea typeface="Open Sans"/>
                <a:cs typeface="Open Sans"/>
              </a:rPr>
              <a:t> </a:t>
            </a:r>
            <a:r>
              <a:rPr lang="en-US" sz="1400" err="1">
                <a:latin typeface="Calibri"/>
                <a:ea typeface="Open Sans"/>
                <a:cs typeface="Open Sans"/>
              </a:rPr>
              <a:t>exemplo</a:t>
            </a:r>
            <a:r>
              <a:rPr lang="en-US" sz="1400">
                <a:latin typeface="Calibri"/>
                <a:ea typeface="Open Sans"/>
                <a:cs typeface="Open Sans"/>
              </a:rPr>
              <a:t>), </a:t>
            </a:r>
            <a:r>
              <a:rPr lang="en-US" sz="1400" err="1">
                <a:latin typeface="Calibri"/>
                <a:ea typeface="Open Sans"/>
                <a:cs typeface="Open Sans"/>
              </a:rPr>
              <a:t>gráficoespacial</a:t>
            </a:r>
            <a:r>
              <a:rPr lang="en-US" sz="1400">
                <a:latin typeface="Calibri"/>
                <a:ea typeface="Open Sans"/>
                <a:cs typeface="Open Sans"/>
              </a:rPr>
              <a:t> (</a:t>
            </a:r>
            <a:r>
              <a:rPr lang="en-US" sz="1400" err="1">
                <a:latin typeface="Calibri"/>
                <a:ea typeface="Open Sans"/>
                <a:cs typeface="Open Sans"/>
              </a:rPr>
              <a:t>distribuição</a:t>
            </a:r>
            <a:r>
              <a:rPr lang="en-US" sz="1400">
                <a:latin typeface="Calibri"/>
                <a:ea typeface="Open Sans"/>
                <a:cs typeface="Open Sans"/>
              </a:rPr>
              <a:t> da </a:t>
            </a:r>
            <a:r>
              <a:rPr lang="en-US" sz="1400" err="1">
                <a:latin typeface="Calibri"/>
                <a:ea typeface="Open Sans"/>
                <a:cs typeface="Open Sans"/>
              </a:rPr>
              <a:t>mancha</a:t>
            </a:r>
            <a:r>
              <a:rPr lang="en-US" sz="1400">
                <a:latin typeface="Calibri"/>
                <a:ea typeface="Open Sans"/>
                <a:cs typeface="Open Sans"/>
              </a:rPr>
              <a:t> </a:t>
            </a:r>
            <a:r>
              <a:rPr lang="en-US" sz="1400" err="1">
                <a:latin typeface="Calibri"/>
                <a:ea typeface="Open Sans"/>
                <a:cs typeface="Open Sans"/>
              </a:rPr>
              <a:t>gráfica</a:t>
            </a:r>
            <a:r>
              <a:rPr lang="en-US" sz="1400">
                <a:latin typeface="Calibri"/>
                <a:ea typeface="Open Sans"/>
                <a:cs typeface="Open Sans"/>
              </a:rPr>
              <a:t> no </a:t>
            </a:r>
            <a:r>
              <a:rPr lang="en-US" sz="1400" err="1">
                <a:latin typeface="Calibri"/>
                <a:ea typeface="Open Sans"/>
                <a:cs typeface="Open Sans"/>
              </a:rPr>
              <a:t>papel</a:t>
            </a:r>
            <a:r>
              <a:rPr lang="en-US" sz="1400">
                <a:latin typeface="Calibri"/>
                <a:ea typeface="Open Sans"/>
                <a:cs typeface="Open Sans"/>
              </a:rPr>
              <a:t>), imagens e </a:t>
            </a:r>
            <a:r>
              <a:rPr lang="en-US" sz="1400" err="1">
                <a:latin typeface="Calibri"/>
                <a:ea typeface="Open Sans"/>
                <a:cs typeface="Open Sans"/>
              </a:rPr>
              <a:t>sua</a:t>
            </a:r>
            <a:r>
              <a:rPr lang="en-US" sz="1400">
                <a:latin typeface="Calibri"/>
                <a:ea typeface="Open Sans"/>
                <a:cs typeface="Open Sans"/>
              </a:rPr>
              <a:t> </a:t>
            </a:r>
            <a:r>
              <a:rPr lang="en-US" sz="1400" err="1">
                <a:latin typeface="Calibri"/>
                <a:ea typeface="Open Sans"/>
                <a:cs typeface="Open Sans"/>
              </a:rPr>
              <a:t>relação</a:t>
            </a:r>
            <a:r>
              <a:rPr lang="en-US" sz="1400">
                <a:latin typeface="Calibri"/>
                <a:ea typeface="Open Sans"/>
                <a:cs typeface="Open Sans"/>
              </a:rPr>
              <a:t> com o </a:t>
            </a:r>
            <a:r>
              <a:rPr lang="en-US" sz="1400" err="1">
                <a:latin typeface="Calibri"/>
                <a:ea typeface="Open Sans"/>
                <a:cs typeface="Open Sans"/>
              </a:rPr>
              <a:t>texto</a:t>
            </a:r>
            <a:r>
              <a:rPr lang="en-US" sz="1400">
                <a:latin typeface="Calibri"/>
                <a:ea typeface="Open Sans"/>
                <a:cs typeface="Open Sans"/>
              </a:rPr>
              <a:t> verbal</a:t>
            </a:r>
            <a:endParaRPr lang="en-US" sz="1400">
              <a:latin typeface="Calibri"/>
            </a:endParaRPr>
          </a:p>
        </p:txBody>
      </p:sp>
      <p:sp>
        <p:nvSpPr>
          <p:cNvPr id="4" name="CaixaDeTexto 3">
            <a:extLst>
              <a:ext uri="{FF2B5EF4-FFF2-40B4-BE49-F238E27FC236}">
                <a16:creationId xmlns:a16="http://schemas.microsoft.com/office/drawing/2014/main" id="{EBE0AF30-8123-A123-9A9D-EC9F4348A55C}"/>
              </a:ext>
            </a:extLst>
          </p:cNvPr>
          <p:cNvSpPr txBox="1"/>
          <p:nvPr/>
        </p:nvSpPr>
        <p:spPr>
          <a:xfrm>
            <a:off x="566326" y="3454400"/>
            <a:ext cx="10852385"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Calibri"/>
                <a:ea typeface="Open Sans"/>
                <a:cs typeface="Open Sans"/>
              </a:rPr>
              <a:t>(EF69LP53)</a:t>
            </a:r>
            <a:r>
              <a:rPr lang="en-US" sz="1400">
                <a:latin typeface="Calibri"/>
                <a:ea typeface="Open Sans"/>
                <a:cs typeface="Open Sans"/>
              </a:rPr>
              <a:t> Ler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voz</a:t>
            </a:r>
            <a:r>
              <a:rPr lang="en-US" sz="1400">
                <a:latin typeface="Calibri"/>
                <a:ea typeface="Open Sans"/>
                <a:cs typeface="Open Sans"/>
              </a:rPr>
              <a:t> </a:t>
            </a:r>
            <a:r>
              <a:rPr lang="en-US" sz="1400" err="1">
                <a:latin typeface="Calibri"/>
                <a:ea typeface="Open Sans"/>
                <a:cs typeface="Open Sans"/>
              </a:rPr>
              <a:t>alta</a:t>
            </a:r>
            <a:r>
              <a:rPr lang="en-US" sz="1400">
                <a:latin typeface="Calibri"/>
                <a:ea typeface="Open Sans"/>
                <a:cs typeface="Open Sans"/>
              </a:rPr>
              <a:t> </a:t>
            </a:r>
            <a:r>
              <a:rPr lang="en-US" sz="1400" err="1">
                <a:latin typeface="Calibri"/>
                <a:ea typeface="Open Sans"/>
                <a:cs typeface="Open Sans"/>
              </a:rPr>
              <a:t>textos</a:t>
            </a:r>
            <a:r>
              <a:rPr lang="en-US" sz="1400">
                <a:latin typeface="Calibri"/>
                <a:ea typeface="Open Sans"/>
                <a:cs typeface="Open Sans"/>
              </a:rPr>
              <a:t> </a:t>
            </a:r>
            <a:r>
              <a:rPr lang="en-US" sz="1400" err="1">
                <a:latin typeface="Calibri"/>
                <a:ea typeface="Open Sans"/>
                <a:cs typeface="Open Sans"/>
              </a:rPr>
              <a:t>literários</a:t>
            </a:r>
            <a:r>
              <a:rPr lang="en-US" sz="1400">
                <a:latin typeface="Calibri"/>
                <a:ea typeface="Open Sans"/>
                <a:cs typeface="Open Sans"/>
              </a:rPr>
              <a:t> </a:t>
            </a:r>
            <a:r>
              <a:rPr lang="en-US" sz="1400" err="1">
                <a:latin typeface="Calibri"/>
                <a:ea typeface="Open Sans"/>
                <a:cs typeface="Open Sans"/>
              </a:rPr>
              <a:t>diversos</a:t>
            </a:r>
            <a:r>
              <a:rPr lang="en-US" sz="1400">
                <a:latin typeface="Calibri"/>
                <a:ea typeface="Open Sans"/>
                <a:cs typeface="Open Sans"/>
              </a:rPr>
              <a:t> – </a:t>
            </a:r>
            <a:r>
              <a:rPr lang="en-US" sz="1400" err="1">
                <a:latin typeface="Calibri"/>
                <a:ea typeface="Open Sans"/>
                <a:cs typeface="Open Sans"/>
              </a:rPr>
              <a:t>como</a:t>
            </a:r>
            <a:r>
              <a:rPr lang="en-US" sz="1400">
                <a:latin typeface="Calibri"/>
                <a:ea typeface="Open Sans"/>
                <a:cs typeface="Open Sans"/>
              </a:rPr>
              <a:t> </a:t>
            </a:r>
            <a:r>
              <a:rPr lang="en-US" sz="1400" err="1">
                <a:latin typeface="Calibri"/>
                <a:ea typeface="Open Sans"/>
                <a:cs typeface="Open Sans"/>
              </a:rPr>
              <a:t>contos</a:t>
            </a:r>
            <a:r>
              <a:rPr lang="en-US" sz="1400">
                <a:latin typeface="Calibri"/>
                <a:ea typeface="Open Sans"/>
                <a:cs typeface="Open Sans"/>
              </a:rPr>
              <a:t> de amor, de humor, de suspense, de terror; </a:t>
            </a:r>
            <a:r>
              <a:rPr lang="en-US" sz="1400" err="1">
                <a:latin typeface="Calibri"/>
                <a:ea typeface="Open Sans"/>
                <a:cs typeface="Open Sans"/>
              </a:rPr>
              <a:t>crônicas</a:t>
            </a:r>
            <a:r>
              <a:rPr lang="en-US" sz="1400">
                <a:latin typeface="Calibri"/>
                <a:ea typeface="Open Sans"/>
                <a:cs typeface="Open Sans"/>
              </a:rPr>
              <a:t> </a:t>
            </a:r>
            <a:r>
              <a:rPr lang="en-US" sz="1400" err="1">
                <a:latin typeface="Calibri"/>
                <a:ea typeface="Open Sans"/>
                <a:cs typeface="Open Sans"/>
              </a:rPr>
              <a:t>líricas</a:t>
            </a:r>
            <a:r>
              <a:rPr lang="en-US" sz="1400">
                <a:latin typeface="Calibri"/>
                <a:ea typeface="Open Sans"/>
                <a:cs typeface="Open Sans"/>
              </a:rPr>
              <a:t>, </a:t>
            </a:r>
            <a:r>
              <a:rPr lang="en-US" sz="1400" err="1">
                <a:latin typeface="Calibri"/>
                <a:ea typeface="Open Sans"/>
                <a:cs typeface="Open Sans"/>
              </a:rPr>
              <a:t>humorísticas</a:t>
            </a:r>
            <a:r>
              <a:rPr lang="en-US" sz="1400">
                <a:latin typeface="Calibri"/>
                <a:ea typeface="Open Sans"/>
                <a:cs typeface="Open Sans"/>
              </a:rPr>
              <a:t>, </a:t>
            </a:r>
            <a:r>
              <a:rPr lang="en-US" sz="1400" err="1">
                <a:latin typeface="Calibri"/>
                <a:ea typeface="Open Sans"/>
                <a:cs typeface="Open Sans"/>
              </a:rPr>
              <a:t>críticas</a:t>
            </a:r>
            <a:r>
              <a:rPr lang="en-US" sz="1400">
                <a:latin typeface="Calibri"/>
                <a:ea typeface="Open Sans"/>
                <a:cs typeface="Open Sans"/>
              </a:rPr>
              <a:t>; </a:t>
            </a:r>
            <a:r>
              <a:rPr lang="en-US" sz="1400" err="1">
                <a:latin typeface="Calibri"/>
                <a:ea typeface="Open Sans"/>
                <a:cs typeface="Open Sans"/>
              </a:rPr>
              <a:t>bem</a:t>
            </a:r>
            <a:r>
              <a:rPr lang="en-US" sz="1400">
                <a:latin typeface="Calibri"/>
                <a:ea typeface="Open Sans"/>
                <a:cs typeface="Open Sans"/>
              </a:rPr>
              <a:t> </a:t>
            </a:r>
            <a:r>
              <a:rPr lang="en-US" sz="1400" err="1">
                <a:latin typeface="Calibri"/>
                <a:ea typeface="Open Sans"/>
                <a:cs typeface="Open Sans"/>
              </a:rPr>
              <a:t>como</a:t>
            </a:r>
            <a:r>
              <a:rPr lang="en-US" sz="1400">
                <a:latin typeface="Calibri"/>
                <a:ea typeface="Open Sans"/>
                <a:cs typeface="Open Sans"/>
              </a:rPr>
              <a:t> </a:t>
            </a:r>
            <a:r>
              <a:rPr lang="en-US" sz="1400" err="1">
                <a:latin typeface="Calibri"/>
                <a:ea typeface="Open Sans"/>
                <a:cs typeface="Open Sans"/>
              </a:rPr>
              <a:t>leituras</a:t>
            </a:r>
            <a:r>
              <a:rPr lang="en-US" sz="1400">
                <a:latin typeface="Calibri"/>
                <a:ea typeface="Open Sans"/>
                <a:cs typeface="Open Sans"/>
              </a:rPr>
              <a:t> </a:t>
            </a:r>
            <a:r>
              <a:rPr lang="en-US" sz="1400" err="1">
                <a:latin typeface="Calibri"/>
                <a:ea typeface="Open Sans"/>
                <a:cs typeface="Open Sans"/>
              </a:rPr>
              <a:t>orais</a:t>
            </a:r>
            <a:r>
              <a:rPr lang="en-US" sz="1400">
                <a:latin typeface="Calibri"/>
                <a:ea typeface="Open Sans"/>
                <a:cs typeface="Open Sans"/>
              </a:rPr>
              <a:t> </a:t>
            </a:r>
            <a:r>
              <a:rPr lang="en-US" sz="1400" err="1">
                <a:latin typeface="Calibri"/>
                <a:ea typeface="Open Sans"/>
                <a:cs typeface="Open Sans"/>
              </a:rPr>
              <a:t>capituladas</a:t>
            </a:r>
            <a:r>
              <a:rPr lang="en-US" sz="1400">
                <a:latin typeface="Calibri"/>
                <a:ea typeface="Open Sans"/>
                <a:cs typeface="Open Sans"/>
              </a:rPr>
              <a:t> (</a:t>
            </a:r>
            <a:r>
              <a:rPr lang="en-US" sz="1400" err="1">
                <a:latin typeface="Calibri"/>
                <a:ea typeface="Open Sans"/>
                <a:cs typeface="Open Sans"/>
              </a:rPr>
              <a:t>compartilhadas</a:t>
            </a:r>
            <a:r>
              <a:rPr lang="en-US" sz="1400">
                <a:latin typeface="Calibri"/>
                <a:ea typeface="Open Sans"/>
                <a:cs typeface="Open Sans"/>
              </a:rPr>
              <a:t> </a:t>
            </a:r>
            <a:r>
              <a:rPr lang="en-US" sz="1400" err="1">
                <a:latin typeface="Calibri"/>
                <a:ea typeface="Open Sans"/>
                <a:cs typeface="Open Sans"/>
              </a:rPr>
              <a:t>ou</a:t>
            </a:r>
            <a:r>
              <a:rPr lang="en-US" sz="1400">
                <a:latin typeface="Calibri"/>
                <a:ea typeface="Open Sans"/>
                <a:cs typeface="Open Sans"/>
              </a:rPr>
              <a:t> </a:t>
            </a:r>
            <a:r>
              <a:rPr lang="en-US" sz="1400" err="1">
                <a:latin typeface="Calibri"/>
                <a:ea typeface="Open Sans"/>
                <a:cs typeface="Open Sans"/>
              </a:rPr>
              <a:t>não</a:t>
            </a:r>
            <a:r>
              <a:rPr lang="en-US" sz="1400">
                <a:latin typeface="Calibri"/>
                <a:ea typeface="Open Sans"/>
                <a:cs typeface="Open Sans"/>
              </a:rPr>
              <a:t> com o professor) de </a:t>
            </a:r>
            <a:r>
              <a:rPr lang="en-US" sz="1400" err="1">
                <a:latin typeface="Calibri"/>
                <a:ea typeface="Open Sans"/>
                <a:cs typeface="Open Sans"/>
              </a:rPr>
              <a:t>livros</a:t>
            </a:r>
            <a:r>
              <a:rPr lang="en-US" sz="1400">
                <a:latin typeface="Calibri"/>
                <a:ea typeface="Open Sans"/>
                <a:cs typeface="Open Sans"/>
              </a:rPr>
              <a:t> de </a:t>
            </a:r>
            <a:r>
              <a:rPr lang="en-US" sz="1400" err="1">
                <a:latin typeface="Calibri"/>
                <a:ea typeface="Open Sans"/>
                <a:cs typeface="Open Sans"/>
              </a:rPr>
              <a:t>maior</a:t>
            </a:r>
            <a:r>
              <a:rPr lang="en-US" sz="1400">
                <a:latin typeface="Calibri"/>
                <a:ea typeface="Open Sans"/>
                <a:cs typeface="Open Sans"/>
              </a:rPr>
              <a:t> </a:t>
            </a:r>
            <a:r>
              <a:rPr lang="en-US" sz="1400" err="1">
                <a:latin typeface="Calibri"/>
                <a:ea typeface="Open Sans"/>
                <a:cs typeface="Open Sans"/>
              </a:rPr>
              <a:t>extensão</a:t>
            </a:r>
            <a:r>
              <a:rPr lang="en-US" sz="1400">
                <a:latin typeface="Calibri"/>
                <a:ea typeface="Open Sans"/>
                <a:cs typeface="Open Sans"/>
              </a:rPr>
              <a:t>, </a:t>
            </a:r>
            <a:r>
              <a:rPr lang="en-US" sz="1400" err="1">
                <a:latin typeface="Calibri"/>
                <a:ea typeface="Open Sans"/>
                <a:cs typeface="Open Sans"/>
              </a:rPr>
              <a:t>como</a:t>
            </a:r>
            <a:r>
              <a:rPr lang="en-US" sz="1400">
                <a:latin typeface="Calibri"/>
                <a:ea typeface="Open Sans"/>
                <a:cs typeface="Open Sans"/>
              </a:rPr>
              <a:t> romances, </a:t>
            </a:r>
            <a:r>
              <a:rPr lang="en-US" sz="1400" err="1">
                <a:latin typeface="Calibri"/>
                <a:ea typeface="Open Sans"/>
                <a:cs typeface="Open Sans"/>
              </a:rPr>
              <a:t>narrativas</a:t>
            </a:r>
            <a:r>
              <a:rPr lang="en-US" sz="1400">
                <a:latin typeface="Calibri"/>
                <a:ea typeface="Open Sans"/>
                <a:cs typeface="Open Sans"/>
              </a:rPr>
              <a:t> de enigma, </a:t>
            </a:r>
            <a:r>
              <a:rPr lang="en-US" sz="1400" err="1">
                <a:latin typeface="Calibri"/>
                <a:ea typeface="Open Sans"/>
                <a:cs typeface="Open Sans"/>
              </a:rPr>
              <a:t>narrativas</a:t>
            </a:r>
            <a:r>
              <a:rPr lang="en-US" sz="1400">
                <a:latin typeface="Calibri"/>
                <a:ea typeface="Open Sans"/>
                <a:cs typeface="Open Sans"/>
              </a:rPr>
              <a:t> de </a:t>
            </a:r>
            <a:r>
              <a:rPr lang="en-US" sz="1400" err="1">
                <a:latin typeface="Calibri"/>
                <a:ea typeface="Open Sans"/>
                <a:cs typeface="Open Sans"/>
              </a:rPr>
              <a:t>aventura</a:t>
            </a:r>
            <a:r>
              <a:rPr lang="en-US" sz="1400">
                <a:latin typeface="Calibri"/>
                <a:ea typeface="Open Sans"/>
                <a:cs typeface="Open Sans"/>
              </a:rPr>
              <a:t>, </a:t>
            </a:r>
            <a:r>
              <a:rPr lang="en-US" sz="1400" err="1">
                <a:latin typeface="Calibri"/>
                <a:ea typeface="Open Sans"/>
                <a:cs typeface="Open Sans"/>
              </a:rPr>
              <a:t>literatura</a:t>
            </a:r>
            <a:r>
              <a:rPr lang="en-US" sz="1400">
                <a:latin typeface="Calibri"/>
                <a:ea typeface="Open Sans"/>
                <a:cs typeface="Open Sans"/>
              </a:rPr>
              <a:t> </a:t>
            </a:r>
            <a:r>
              <a:rPr lang="en-US" sz="1400" err="1">
                <a:latin typeface="Calibri"/>
                <a:ea typeface="Open Sans"/>
                <a:cs typeface="Open Sans"/>
              </a:rPr>
              <a:t>infantojuvenil</a:t>
            </a:r>
            <a:r>
              <a:rPr lang="en-US" sz="1400">
                <a:latin typeface="Calibri"/>
                <a:ea typeface="Open Sans"/>
                <a:cs typeface="Open Sans"/>
              </a:rPr>
              <a:t>, – </a:t>
            </a:r>
            <a:r>
              <a:rPr lang="en-US" sz="1400" err="1">
                <a:latin typeface="Calibri"/>
                <a:ea typeface="Open Sans"/>
                <a:cs typeface="Open Sans"/>
              </a:rPr>
              <a:t>contar</a:t>
            </a:r>
            <a:r>
              <a:rPr lang="en-US" sz="1400">
                <a:latin typeface="Calibri"/>
                <a:ea typeface="Open Sans"/>
                <a:cs typeface="Open Sans"/>
              </a:rPr>
              <a:t>/</a:t>
            </a:r>
            <a:r>
              <a:rPr lang="en-US" sz="1400" err="1">
                <a:latin typeface="Calibri"/>
                <a:ea typeface="Open Sans"/>
                <a:cs typeface="Open Sans"/>
              </a:rPr>
              <a:t>recontar</a:t>
            </a:r>
            <a:r>
              <a:rPr lang="en-US" sz="1400">
                <a:latin typeface="Calibri"/>
                <a:ea typeface="Open Sans"/>
                <a:cs typeface="Open Sans"/>
              </a:rPr>
              <a:t> </a:t>
            </a:r>
            <a:r>
              <a:rPr lang="en-US" sz="1400" err="1">
                <a:latin typeface="Calibri"/>
                <a:ea typeface="Open Sans"/>
                <a:cs typeface="Open Sans"/>
              </a:rPr>
              <a:t>histórias</a:t>
            </a:r>
            <a:r>
              <a:rPr lang="en-US" sz="1400">
                <a:latin typeface="Calibri"/>
                <a:ea typeface="Open Sans"/>
                <a:cs typeface="Open Sans"/>
              </a:rPr>
              <a:t> tanto da </a:t>
            </a:r>
            <a:r>
              <a:rPr lang="en-US" sz="1400" err="1">
                <a:latin typeface="Calibri"/>
                <a:ea typeface="Open Sans"/>
                <a:cs typeface="Open Sans"/>
              </a:rPr>
              <a:t>tradição</a:t>
            </a:r>
            <a:r>
              <a:rPr lang="en-US" sz="1400">
                <a:latin typeface="Calibri"/>
                <a:ea typeface="Open Sans"/>
                <a:cs typeface="Open Sans"/>
              </a:rPr>
              <a:t> oral (</a:t>
            </a:r>
            <a:r>
              <a:rPr lang="en-US" sz="1400" err="1">
                <a:latin typeface="Calibri"/>
                <a:ea typeface="Open Sans"/>
                <a:cs typeface="Open Sans"/>
              </a:rPr>
              <a:t>causos</a:t>
            </a:r>
            <a:r>
              <a:rPr lang="en-US" sz="1400">
                <a:latin typeface="Calibri"/>
                <a:ea typeface="Open Sans"/>
                <a:cs typeface="Open Sans"/>
              </a:rPr>
              <a:t>, </a:t>
            </a:r>
            <a:r>
              <a:rPr lang="en-US" sz="1400" err="1">
                <a:latin typeface="Calibri"/>
                <a:ea typeface="Open Sans"/>
                <a:cs typeface="Open Sans"/>
              </a:rPr>
              <a:t>contos</a:t>
            </a:r>
            <a:r>
              <a:rPr lang="en-US" sz="1400">
                <a:latin typeface="Calibri"/>
                <a:ea typeface="Open Sans"/>
                <a:cs typeface="Open Sans"/>
              </a:rPr>
              <a:t> de </a:t>
            </a:r>
            <a:r>
              <a:rPr lang="en-US" sz="1400" err="1">
                <a:latin typeface="Calibri"/>
                <a:ea typeface="Open Sans"/>
                <a:cs typeface="Open Sans"/>
              </a:rPr>
              <a:t>esperteza</a:t>
            </a:r>
            <a:r>
              <a:rPr lang="en-US" sz="1400">
                <a:latin typeface="Calibri"/>
                <a:ea typeface="Open Sans"/>
                <a:cs typeface="Open Sans"/>
              </a:rPr>
              <a:t>, </a:t>
            </a:r>
            <a:r>
              <a:rPr lang="en-US" sz="1400" err="1">
                <a:latin typeface="Calibri"/>
                <a:ea typeface="Open Sans"/>
                <a:cs typeface="Open Sans"/>
              </a:rPr>
              <a:t>contos</a:t>
            </a:r>
            <a:r>
              <a:rPr lang="en-US" sz="1400">
                <a:latin typeface="Calibri"/>
                <a:ea typeface="Open Sans"/>
                <a:cs typeface="Open Sans"/>
              </a:rPr>
              <a:t> de </a:t>
            </a:r>
            <a:r>
              <a:rPr lang="en-US" sz="1400" err="1">
                <a:latin typeface="Calibri"/>
                <a:ea typeface="Open Sans"/>
                <a:cs typeface="Open Sans"/>
              </a:rPr>
              <a:t>animais</a:t>
            </a:r>
            <a:r>
              <a:rPr lang="en-US" sz="1400">
                <a:latin typeface="Calibri"/>
                <a:ea typeface="Open Sans"/>
                <a:cs typeface="Open Sans"/>
              </a:rPr>
              <a:t>, </a:t>
            </a:r>
            <a:r>
              <a:rPr lang="en-US" sz="1400" err="1">
                <a:latin typeface="Calibri"/>
                <a:ea typeface="Open Sans"/>
                <a:cs typeface="Open Sans"/>
              </a:rPr>
              <a:t>contos</a:t>
            </a:r>
            <a:r>
              <a:rPr lang="en-US" sz="1400">
                <a:latin typeface="Calibri"/>
                <a:ea typeface="Open Sans"/>
                <a:cs typeface="Open Sans"/>
              </a:rPr>
              <a:t> de amor, </a:t>
            </a:r>
            <a:r>
              <a:rPr lang="en-US" sz="1400" err="1">
                <a:latin typeface="Calibri"/>
                <a:ea typeface="Open Sans"/>
                <a:cs typeface="Open Sans"/>
              </a:rPr>
              <a:t>contos</a:t>
            </a:r>
            <a:r>
              <a:rPr lang="en-US" sz="1400">
                <a:latin typeface="Calibri"/>
                <a:ea typeface="Open Sans"/>
                <a:cs typeface="Open Sans"/>
              </a:rPr>
              <a:t> de </a:t>
            </a:r>
            <a:r>
              <a:rPr lang="en-US" sz="1400" err="1">
                <a:latin typeface="Calibri"/>
                <a:ea typeface="Open Sans"/>
                <a:cs typeface="Open Sans"/>
              </a:rPr>
              <a:t>encantamento</a:t>
            </a:r>
            <a:r>
              <a:rPr lang="en-US" sz="1400">
                <a:latin typeface="Calibri"/>
                <a:ea typeface="Open Sans"/>
                <a:cs typeface="Open Sans"/>
              </a:rPr>
              <a:t>, </a:t>
            </a:r>
            <a:r>
              <a:rPr lang="en-US" sz="1400" err="1">
                <a:latin typeface="Calibri"/>
                <a:ea typeface="Open Sans"/>
                <a:cs typeface="Open Sans"/>
              </a:rPr>
              <a:t>piadas</a:t>
            </a:r>
            <a:r>
              <a:rPr lang="en-US" sz="1400">
                <a:latin typeface="Calibri"/>
                <a:ea typeface="Open Sans"/>
                <a:cs typeface="Open Sans"/>
              </a:rPr>
              <a:t>, </a:t>
            </a:r>
            <a:r>
              <a:rPr lang="en-US" sz="1400" err="1">
                <a:latin typeface="Calibri"/>
                <a:ea typeface="Open Sans"/>
                <a:cs typeface="Open Sans"/>
              </a:rPr>
              <a:t>dentre</a:t>
            </a:r>
            <a:r>
              <a:rPr lang="en-US" sz="1400">
                <a:latin typeface="Calibri"/>
                <a:ea typeface="Open Sans"/>
                <a:cs typeface="Open Sans"/>
              </a:rPr>
              <a:t> outros) </a:t>
            </a:r>
            <a:r>
              <a:rPr lang="en-US" sz="1400" err="1">
                <a:latin typeface="Calibri"/>
                <a:ea typeface="Open Sans"/>
                <a:cs typeface="Open Sans"/>
              </a:rPr>
              <a:t>quanto</a:t>
            </a:r>
            <a:r>
              <a:rPr lang="en-US" sz="1400">
                <a:latin typeface="Calibri"/>
                <a:ea typeface="Open Sans"/>
                <a:cs typeface="Open Sans"/>
              </a:rPr>
              <a:t> da </a:t>
            </a:r>
            <a:r>
              <a:rPr lang="en-US" sz="1400" err="1">
                <a:latin typeface="Calibri"/>
                <a:ea typeface="Open Sans"/>
                <a:cs typeface="Open Sans"/>
              </a:rPr>
              <a:t>tradição</a:t>
            </a:r>
            <a:r>
              <a:rPr lang="en-US" sz="1400">
                <a:latin typeface="Calibri"/>
                <a:ea typeface="Open Sans"/>
                <a:cs typeface="Open Sans"/>
              </a:rPr>
              <a:t> </a:t>
            </a:r>
            <a:r>
              <a:rPr lang="en-US" sz="1400" err="1">
                <a:latin typeface="Calibri"/>
                <a:ea typeface="Open Sans"/>
                <a:cs typeface="Open Sans"/>
              </a:rPr>
              <a:t>literária</a:t>
            </a:r>
            <a:r>
              <a:rPr lang="en-US" sz="1400">
                <a:latin typeface="Calibri"/>
                <a:ea typeface="Open Sans"/>
                <a:cs typeface="Open Sans"/>
              </a:rPr>
              <a:t> </a:t>
            </a:r>
            <a:r>
              <a:rPr lang="en-US" sz="1400" err="1">
                <a:latin typeface="Calibri"/>
                <a:ea typeface="Open Sans"/>
                <a:cs typeface="Open Sans"/>
              </a:rPr>
              <a:t>escrita</a:t>
            </a:r>
            <a:r>
              <a:rPr lang="en-US" sz="1400">
                <a:latin typeface="Calibri"/>
                <a:ea typeface="Open Sans"/>
                <a:cs typeface="Open Sans"/>
              </a:rPr>
              <a:t>, </a:t>
            </a:r>
            <a:r>
              <a:rPr lang="en-US" sz="1400" err="1">
                <a:latin typeface="Calibri"/>
                <a:ea typeface="Open Sans"/>
                <a:cs typeface="Open Sans"/>
              </a:rPr>
              <a:t>expressando</a:t>
            </a:r>
            <a:r>
              <a:rPr lang="en-US" sz="1400">
                <a:latin typeface="Calibri"/>
                <a:ea typeface="Open Sans"/>
                <a:cs typeface="Open Sans"/>
              </a:rPr>
              <a:t> a </a:t>
            </a:r>
            <a:r>
              <a:rPr lang="en-US" sz="1400" err="1">
                <a:latin typeface="Calibri"/>
                <a:ea typeface="Open Sans"/>
                <a:cs typeface="Open Sans"/>
              </a:rPr>
              <a:t>compreensão</a:t>
            </a:r>
            <a:r>
              <a:rPr lang="en-US" sz="1400">
                <a:latin typeface="Calibri"/>
                <a:ea typeface="Open Sans"/>
                <a:cs typeface="Open Sans"/>
              </a:rPr>
              <a:t> e </a:t>
            </a:r>
            <a:r>
              <a:rPr lang="en-US" sz="1400" err="1">
                <a:latin typeface="Calibri"/>
                <a:ea typeface="Open Sans"/>
                <a:cs typeface="Open Sans"/>
              </a:rPr>
              <a:t>interpretação</a:t>
            </a:r>
            <a:r>
              <a:rPr lang="en-US" sz="1400">
                <a:latin typeface="Calibri"/>
                <a:ea typeface="Open Sans"/>
                <a:cs typeface="Open Sans"/>
              </a:rPr>
              <a:t> do </a:t>
            </a:r>
            <a:r>
              <a:rPr lang="en-US" sz="1400" err="1">
                <a:latin typeface="Calibri"/>
                <a:ea typeface="Open Sans"/>
                <a:cs typeface="Open Sans"/>
              </a:rPr>
              <a:t>texto</a:t>
            </a:r>
            <a:r>
              <a:rPr lang="en-US" sz="1400">
                <a:latin typeface="Calibri"/>
                <a:ea typeface="Open Sans"/>
                <a:cs typeface="Open Sans"/>
              </a:rPr>
              <a:t> </a:t>
            </a:r>
            <a:r>
              <a:rPr lang="en-US" sz="1400" err="1">
                <a:latin typeface="Calibri"/>
                <a:ea typeface="Open Sans"/>
                <a:cs typeface="Open Sans"/>
              </a:rPr>
              <a:t>por</a:t>
            </a:r>
            <a:r>
              <a:rPr lang="en-US" sz="1400">
                <a:latin typeface="Calibri"/>
                <a:ea typeface="Open Sans"/>
                <a:cs typeface="Open Sans"/>
              </a:rPr>
              <a:t> </a:t>
            </a:r>
            <a:r>
              <a:rPr lang="en-US" sz="1400" err="1">
                <a:latin typeface="Calibri"/>
                <a:ea typeface="Open Sans"/>
                <a:cs typeface="Open Sans"/>
              </a:rPr>
              <a:t>meio</a:t>
            </a:r>
            <a:r>
              <a:rPr lang="en-US" sz="1400">
                <a:latin typeface="Calibri"/>
                <a:ea typeface="Open Sans"/>
                <a:cs typeface="Open Sans"/>
              </a:rPr>
              <a:t> de </a:t>
            </a:r>
            <a:r>
              <a:rPr lang="en-US" sz="1400" err="1">
                <a:latin typeface="Calibri"/>
                <a:ea typeface="Open Sans"/>
                <a:cs typeface="Open Sans"/>
              </a:rPr>
              <a:t>uma</a:t>
            </a:r>
            <a:r>
              <a:rPr lang="en-US" sz="1400">
                <a:latin typeface="Calibri"/>
                <a:ea typeface="Open Sans"/>
                <a:cs typeface="Open Sans"/>
              </a:rPr>
              <a:t> </a:t>
            </a:r>
            <a:r>
              <a:rPr lang="en-US" sz="1400" err="1">
                <a:latin typeface="Calibri"/>
                <a:ea typeface="Open Sans"/>
                <a:cs typeface="Open Sans"/>
              </a:rPr>
              <a:t>leitura</a:t>
            </a:r>
            <a:r>
              <a:rPr lang="en-US" sz="1400">
                <a:latin typeface="Calibri"/>
                <a:ea typeface="Open Sans"/>
                <a:cs typeface="Open Sans"/>
              </a:rPr>
              <a:t> </a:t>
            </a:r>
            <a:r>
              <a:rPr lang="en-US" sz="1400" err="1">
                <a:latin typeface="Calibri"/>
                <a:ea typeface="Open Sans"/>
                <a:cs typeface="Open Sans"/>
              </a:rPr>
              <a:t>ou</a:t>
            </a:r>
            <a:r>
              <a:rPr lang="en-US" sz="1400">
                <a:latin typeface="Calibri"/>
                <a:ea typeface="Open Sans"/>
                <a:cs typeface="Open Sans"/>
              </a:rPr>
              <a:t> </a:t>
            </a:r>
            <a:r>
              <a:rPr lang="en-US" sz="1400" err="1">
                <a:latin typeface="Calibri"/>
                <a:ea typeface="Open Sans"/>
                <a:cs typeface="Open Sans"/>
              </a:rPr>
              <a:t>fala</a:t>
            </a:r>
            <a:r>
              <a:rPr lang="en-US" sz="1400">
                <a:latin typeface="Calibri"/>
                <a:ea typeface="Open Sans"/>
                <a:cs typeface="Open Sans"/>
              </a:rPr>
              <a:t> </a:t>
            </a:r>
            <a:r>
              <a:rPr lang="en-US" sz="1400" err="1">
                <a:latin typeface="Calibri"/>
                <a:ea typeface="Open Sans"/>
                <a:cs typeface="Open Sans"/>
              </a:rPr>
              <a:t>expressiva</a:t>
            </a:r>
            <a:r>
              <a:rPr lang="en-US" sz="1400">
                <a:latin typeface="Calibri"/>
                <a:ea typeface="Open Sans"/>
                <a:cs typeface="Open Sans"/>
              </a:rPr>
              <a:t> e </a:t>
            </a:r>
            <a:r>
              <a:rPr lang="en-US" sz="1400" err="1">
                <a:latin typeface="Calibri"/>
                <a:ea typeface="Open Sans"/>
                <a:cs typeface="Open Sans"/>
              </a:rPr>
              <a:t>fluente</a:t>
            </a:r>
            <a:r>
              <a:rPr lang="en-US" sz="1400">
                <a:latin typeface="Calibri"/>
                <a:ea typeface="Open Sans"/>
                <a:cs typeface="Open Sans"/>
              </a:rPr>
              <a:t>, que </a:t>
            </a:r>
            <a:r>
              <a:rPr lang="en-US" sz="1400" err="1">
                <a:latin typeface="Calibri"/>
                <a:ea typeface="Open Sans"/>
                <a:cs typeface="Open Sans"/>
              </a:rPr>
              <a:t>respeite</a:t>
            </a:r>
            <a:r>
              <a:rPr lang="en-US" sz="1400">
                <a:latin typeface="Calibri"/>
                <a:ea typeface="Open Sans"/>
                <a:cs typeface="Open Sans"/>
              </a:rPr>
              <a:t> o </a:t>
            </a:r>
            <a:r>
              <a:rPr lang="en-US" sz="1400" err="1">
                <a:latin typeface="Calibri"/>
                <a:ea typeface="Open Sans"/>
                <a:cs typeface="Open Sans"/>
              </a:rPr>
              <a:t>ritmo</a:t>
            </a:r>
            <a:r>
              <a:rPr lang="en-US" sz="1400">
                <a:latin typeface="Calibri"/>
                <a:ea typeface="Open Sans"/>
                <a:cs typeface="Open Sans"/>
              </a:rPr>
              <a:t>, as </a:t>
            </a:r>
            <a:r>
              <a:rPr lang="en-US" sz="1400" err="1">
                <a:latin typeface="Calibri"/>
                <a:ea typeface="Open Sans"/>
                <a:cs typeface="Open Sans"/>
              </a:rPr>
              <a:t>pausas</a:t>
            </a:r>
            <a:r>
              <a:rPr lang="en-US" sz="1400">
                <a:latin typeface="Calibri"/>
                <a:ea typeface="Open Sans"/>
                <a:cs typeface="Open Sans"/>
              </a:rPr>
              <a:t>, as </a:t>
            </a:r>
            <a:r>
              <a:rPr lang="en-US" sz="1400" err="1">
                <a:latin typeface="Calibri"/>
                <a:ea typeface="Open Sans"/>
                <a:cs typeface="Open Sans"/>
              </a:rPr>
              <a:t>hesitações</a:t>
            </a:r>
            <a:r>
              <a:rPr lang="en-US" sz="1400">
                <a:latin typeface="Calibri"/>
                <a:ea typeface="Open Sans"/>
                <a:cs typeface="Open Sans"/>
              </a:rPr>
              <a:t>, a </a:t>
            </a:r>
            <a:r>
              <a:rPr lang="en-US" sz="1400" err="1">
                <a:latin typeface="Calibri"/>
                <a:ea typeface="Open Sans"/>
                <a:cs typeface="Open Sans"/>
              </a:rPr>
              <a:t>entonação</a:t>
            </a:r>
            <a:r>
              <a:rPr lang="en-US" sz="1400">
                <a:latin typeface="Calibri"/>
                <a:ea typeface="Open Sans"/>
                <a:cs typeface="Open Sans"/>
              </a:rPr>
              <a:t> </a:t>
            </a:r>
            <a:r>
              <a:rPr lang="en-US" sz="1400" err="1">
                <a:latin typeface="Calibri"/>
                <a:ea typeface="Open Sans"/>
                <a:cs typeface="Open Sans"/>
              </a:rPr>
              <a:t>indicados</a:t>
            </a:r>
            <a:r>
              <a:rPr lang="en-US" sz="1400">
                <a:latin typeface="Calibri"/>
                <a:ea typeface="Open Sans"/>
                <a:cs typeface="Open Sans"/>
              </a:rPr>
              <a:t> tanto pela </a:t>
            </a:r>
            <a:r>
              <a:rPr lang="en-US" sz="1400" err="1">
                <a:latin typeface="Calibri"/>
                <a:ea typeface="Open Sans"/>
                <a:cs typeface="Open Sans"/>
              </a:rPr>
              <a:t>pontuação</a:t>
            </a:r>
            <a:r>
              <a:rPr lang="en-US" sz="1400">
                <a:latin typeface="Calibri"/>
                <a:ea typeface="Open Sans"/>
                <a:cs typeface="Open Sans"/>
              </a:rPr>
              <a:t> </a:t>
            </a:r>
            <a:r>
              <a:rPr lang="en-US" sz="1400" err="1">
                <a:latin typeface="Calibri"/>
                <a:ea typeface="Open Sans"/>
                <a:cs typeface="Open Sans"/>
              </a:rPr>
              <a:t>quanto</a:t>
            </a:r>
            <a:r>
              <a:rPr lang="en-US" sz="1400">
                <a:latin typeface="Calibri"/>
                <a:ea typeface="Open Sans"/>
                <a:cs typeface="Open Sans"/>
              </a:rPr>
              <a:t> </a:t>
            </a:r>
            <a:r>
              <a:rPr lang="en-US" sz="1400" err="1">
                <a:latin typeface="Calibri"/>
                <a:ea typeface="Open Sans"/>
                <a:cs typeface="Open Sans"/>
              </a:rPr>
              <a:t>por</a:t>
            </a:r>
            <a:r>
              <a:rPr lang="en-US" sz="1400">
                <a:latin typeface="Calibri"/>
                <a:ea typeface="Open Sans"/>
                <a:cs typeface="Open Sans"/>
              </a:rPr>
              <a:t> outros </a:t>
            </a:r>
            <a:r>
              <a:rPr lang="en-US" sz="1400" err="1">
                <a:latin typeface="Calibri"/>
                <a:ea typeface="Open Sans"/>
                <a:cs typeface="Open Sans"/>
              </a:rPr>
              <a:t>recursos</a:t>
            </a:r>
            <a:r>
              <a:rPr lang="en-US" sz="1400">
                <a:latin typeface="Calibri"/>
                <a:ea typeface="Open Sans"/>
                <a:cs typeface="Open Sans"/>
              </a:rPr>
              <a:t> </a:t>
            </a:r>
            <a:r>
              <a:rPr lang="en-US" sz="1400" err="1">
                <a:latin typeface="Calibri"/>
                <a:ea typeface="Open Sans"/>
                <a:cs typeface="Open Sans"/>
              </a:rPr>
              <a:t>gráfico-editoriais</a:t>
            </a:r>
            <a:r>
              <a:rPr lang="en-US" sz="1400">
                <a:latin typeface="Calibri"/>
                <a:ea typeface="Open Sans"/>
                <a:cs typeface="Open Sans"/>
              </a:rPr>
              <a:t>, </a:t>
            </a:r>
            <a:r>
              <a:rPr lang="en-US" sz="1400" err="1">
                <a:latin typeface="Calibri"/>
                <a:ea typeface="Open Sans"/>
                <a:cs typeface="Open Sans"/>
              </a:rPr>
              <a:t>como</a:t>
            </a:r>
            <a:r>
              <a:rPr lang="en-US" sz="1400">
                <a:latin typeface="Calibri"/>
                <a:ea typeface="Open Sans"/>
                <a:cs typeface="Open Sans"/>
              </a:rPr>
              <a:t> </a:t>
            </a:r>
            <a:r>
              <a:rPr lang="en-US" sz="1400" err="1">
                <a:latin typeface="Calibri"/>
                <a:ea typeface="Open Sans"/>
                <a:cs typeface="Open Sans"/>
              </a:rPr>
              <a:t>negritos</a:t>
            </a:r>
            <a:r>
              <a:rPr lang="en-US" sz="1400">
                <a:latin typeface="Calibri"/>
                <a:ea typeface="Open Sans"/>
                <a:cs typeface="Open Sans"/>
              </a:rPr>
              <a:t>, </a:t>
            </a:r>
            <a:r>
              <a:rPr lang="en-US" sz="1400" err="1">
                <a:latin typeface="Calibri"/>
                <a:ea typeface="Open Sans"/>
                <a:cs typeface="Open Sans"/>
              </a:rPr>
              <a:t>itálicos</a:t>
            </a:r>
            <a:r>
              <a:rPr lang="en-US" sz="1400">
                <a:latin typeface="Calibri"/>
                <a:ea typeface="Open Sans"/>
                <a:cs typeface="Open Sans"/>
              </a:rPr>
              <a:t>, </a:t>
            </a:r>
            <a:r>
              <a:rPr lang="en-US" sz="1400" err="1">
                <a:latin typeface="Calibri"/>
                <a:ea typeface="Open Sans"/>
                <a:cs typeface="Open Sans"/>
              </a:rPr>
              <a:t>caixa-alta</a:t>
            </a:r>
            <a:r>
              <a:rPr lang="en-US" sz="1400">
                <a:latin typeface="Calibri"/>
                <a:ea typeface="Open Sans"/>
                <a:cs typeface="Open Sans"/>
              </a:rPr>
              <a:t>, </a:t>
            </a:r>
            <a:r>
              <a:rPr lang="en-US" sz="1400" err="1">
                <a:latin typeface="Calibri"/>
                <a:ea typeface="Open Sans"/>
                <a:cs typeface="Open Sans"/>
              </a:rPr>
              <a:t>ilustrações</a:t>
            </a:r>
            <a:r>
              <a:rPr lang="en-US" sz="1400">
                <a:latin typeface="Calibri"/>
                <a:ea typeface="Open Sans"/>
                <a:cs typeface="Open Sans"/>
              </a:rPr>
              <a:t> etc., </a:t>
            </a:r>
            <a:r>
              <a:rPr lang="en-US" sz="1400" err="1">
                <a:latin typeface="Calibri"/>
                <a:ea typeface="Open Sans"/>
                <a:cs typeface="Open Sans"/>
              </a:rPr>
              <a:t>gravando</a:t>
            </a:r>
            <a:r>
              <a:rPr lang="en-US" sz="1400">
                <a:latin typeface="Calibri"/>
                <a:ea typeface="Open Sans"/>
                <a:cs typeface="Open Sans"/>
              </a:rPr>
              <a:t> </a:t>
            </a:r>
            <a:r>
              <a:rPr lang="en-US" sz="1400" err="1">
                <a:latin typeface="Calibri"/>
                <a:ea typeface="Open Sans"/>
                <a:cs typeface="Open Sans"/>
              </a:rPr>
              <a:t>essa</a:t>
            </a:r>
            <a:r>
              <a:rPr lang="en-US" sz="1400">
                <a:latin typeface="Calibri"/>
                <a:ea typeface="Open Sans"/>
                <a:cs typeface="Open Sans"/>
              </a:rPr>
              <a:t> </a:t>
            </a:r>
            <a:r>
              <a:rPr lang="en-US" sz="1400" err="1">
                <a:latin typeface="Calibri"/>
                <a:ea typeface="Open Sans"/>
                <a:cs typeface="Open Sans"/>
              </a:rPr>
              <a:t>leitura</a:t>
            </a:r>
            <a:r>
              <a:rPr lang="en-US" sz="1400">
                <a:latin typeface="Calibri"/>
                <a:ea typeface="Open Sans"/>
                <a:cs typeface="Open Sans"/>
              </a:rPr>
              <a:t> </a:t>
            </a:r>
            <a:r>
              <a:rPr lang="en-US" sz="1400" err="1">
                <a:latin typeface="Calibri"/>
                <a:ea typeface="Open Sans"/>
                <a:cs typeface="Open Sans"/>
              </a:rPr>
              <a:t>ou</a:t>
            </a:r>
            <a:r>
              <a:rPr lang="en-US" sz="1400">
                <a:latin typeface="Calibri"/>
                <a:ea typeface="Open Sans"/>
                <a:cs typeface="Open Sans"/>
              </a:rPr>
              <a:t> </a:t>
            </a:r>
            <a:r>
              <a:rPr lang="en-US" sz="1400" err="1">
                <a:latin typeface="Calibri"/>
                <a:ea typeface="Open Sans"/>
                <a:cs typeface="Open Sans"/>
              </a:rPr>
              <a:t>esse</a:t>
            </a:r>
            <a:r>
              <a:rPr lang="en-US" sz="1400">
                <a:latin typeface="Calibri"/>
                <a:ea typeface="Open Sans"/>
                <a:cs typeface="Open Sans"/>
              </a:rPr>
              <a:t> </a:t>
            </a:r>
            <a:r>
              <a:rPr lang="en-US" sz="1400" err="1">
                <a:latin typeface="Calibri"/>
                <a:ea typeface="Open Sans"/>
                <a:cs typeface="Open Sans"/>
              </a:rPr>
              <a:t>conto</a:t>
            </a:r>
            <a:r>
              <a:rPr lang="en-US" sz="1400">
                <a:latin typeface="Calibri"/>
                <a:ea typeface="Open Sans"/>
                <a:cs typeface="Open Sans"/>
              </a:rPr>
              <a:t>/</a:t>
            </a:r>
            <a:r>
              <a:rPr lang="en-US" sz="1400" err="1">
                <a:latin typeface="Calibri"/>
                <a:ea typeface="Open Sans"/>
                <a:cs typeface="Open Sans"/>
              </a:rPr>
              <a:t>reconto</a:t>
            </a:r>
            <a:r>
              <a:rPr lang="en-US" sz="1400">
                <a:latin typeface="Calibri"/>
                <a:ea typeface="Open Sans"/>
                <a:cs typeface="Open Sans"/>
              </a:rPr>
              <a:t>, </a:t>
            </a:r>
            <a:r>
              <a:rPr lang="en-US" sz="1400" err="1">
                <a:latin typeface="Calibri"/>
                <a:ea typeface="Open Sans"/>
                <a:cs typeface="Open Sans"/>
              </a:rPr>
              <a:t>seja</a:t>
            </a:r>
            <a:r>
              <a:rPr lang="en-US" sz="1400">
                <a:latin typeface="Calibri"/>
                <a:ea typeface="Open Sans"/>
                <a:cs typeface="Open Sans"/>
              </a:rPr>
              <a:t> para </a:t>
            </a:r>
            <a:r>
              <a:rPr lang="en-US" sz="1400" err="1">
                <a:latin typeface="Calibri"/>
                <a:ea typeface="Open Sans"/>
                <a:cs typeface="Open Sans"/>
              </a:rPr>
              <a:t>análise</a:t>
            </a:r>
            <a:r>
              <a:rPr lang="en-US" sz="1400">
                <a:latin typeface="Calibri"/>
                <a:ea typeface="Open Sans"/>
                <a:cs typeface="Open Sans"/>
              </a:rPr>
              <a:t> posterior, </a:t>
            </a:r>
            <a:r>
              <a:rPr lang="en-US" sz="1400" err="1">
                <a:latin typeface="Calibri"/>
                <a:ea typeface="Open Sans"/>
                <a:cs typeface="Open Sans"/>
              </a:rPr>
              <a:t>seja</a:t>
            </a:r>
            <a:r>
              <a:rPr lang="en-US" sz="1400">
                <a:latin typeface="Calibri"/>
                <a:ea typeface="Open Sans"/>
                <a:cs typeface="Open Sans"/>
              </a:rPr>
              <a:t> para </a:t>
            </a:r>
            <a:r>
              <a:rPr lang="en-US" sz="1400" err="1">
                <a:latin typeface="Calibri"/>
                <a:ea typeface="Open Sans"/>
                <a:cs typeface="Open Sans"/>
              </a:rPr>
              <a:t>produção</a:t>
            </a:r>
            <a:r>
              <a:rPr lang="en-US" sz="1400">
                <a:latin typeface="Calibri"/>
                <a:ea typeface="Open Sans"/>
                <a:cs typeface="Open Sans"/>
              </a:rPr>
              <a:t> de audiobooks de </a:t>
            </a:r>
            <a:r>
              <a:rPr lang="en-US" sz="1400" err="1">
                <a:latin typeface="Calibri"/>
                <a:ea typeface="Open Sans"/>
                <a:cs typeface="Open Sans"/>
              </a:rPr>
              <a:t>textos</a:t>
            </a:r>
            <a:r>
              <a:rPr lang="en-US" sz="1400">
                <a:latin typeface="Calibri"/>
                <a:ea typeface="Open Sans"/>
                <a:cs typeface="Open Sans"/>
              </a:rPr>
              <a:t> </a:t>
            </a:r>
            <a:r>
              <a:rPr lang="en-US" sz="1400" err="1">
                <a:latin typeface="Calibri"/>
                <a:ea typeface="Open Sans"/>
                <a:cs typeface="Open Sans"/>
              </a:rPr>
              <a:t>literários</a:t>
            </a:r>
            <a:r>
              <a:rPr lang="en-US" sz="1400">
                <a:latin typeface="Calibri"/>
                <a:ea typeface="Open Sans"/>
                <a:cs typeface="Open Sans"/>
              </a:rPr>
              <a:t> </a:t>
            </a:r>
            <a:r>
              <a:rPr lang="en-US" sz="1400" err="1">
                <a:latin typeface="Calibri"/>
                <a:ea typeface="Open Sans"/>
                <a:cs typeface="Open Sans"/>
              </a:rPr>
              <a:t>diversos</a:t>
            </a:r>
            <a:r>
              <a:rPr lang="en-US" sz="1400">
                <a:latin typeface="Calibri"/>
                <a:ea typeface="Open Sans"/>
                <a:cs typeface="Open Sans"/>
              </a:rPr>
              <a:t> </a:t>
            </a:r>
            <a:r>
              <a:rPr lang="en-US" sz="1400" err="1">
                <a:latin typeface="Calibri"/>
                <a:ea typeface="Open Sans"/>
                <a:cs typeface="Open Sans"/>
              </a:rPr>
              <a:t>ou</a:t>
            </a:r>
            <a:r>
              <a:rPr lang="en-US" sz="1400">
                <a:latin typeface="Calibri"/>
                <a:ea typeface="Open Sans"/>
                <a:cs typeface="Open Sans"/>
              </a:rPr>
              <a:t> de podcasts de </a:t>
            </a:r>
            <a:r>
              <a:rPr lang="en-US" sz="1400" err="1">
                <a:latin typeface="Calibri"/>
                <a:ea typeface="Open Sans"/>
                <a:cs typeface="Open Sans"/>
              </a:rPr>
              <a:t>leituras</a:t>
            </a:r>
            <a:r>
              <a:rPr lang="en-US" sz="1400">
                <a:latin typeface="Calibri"/>
                <a:ea typeface="Open Sans"/>
                <a:cs typeface="Open Sans"/>
              </a:rPr>
              <a:t> </a:t>
            </a:r>
            <a:r>
              <a:rPr lang="en-US" sz="1400" err="1">
                <a:latin typeface="Calibri"/>
                <a:ea typeface="Open Sans"/>
                <a:cs typeface="Open Sans"/>
              </a:rPr>
              <a:t>dramáticas</a:t>
            </a:r>
            <a:r>
              <a:rPr lang="en-US" sz="1400">
                <a:latin typeface="Calibri"/>
                <a:ea typeface="Open Sans"/>
                <a:cs typeface="Open Sans"/>
              </a:rPr>
              <a:t> com </a:t>
            </a:r>
            <a:r>
              <a:rPr lang="en-US" sz="1400" err="1">
                <a:latin typeface="Calibri"/>
                <a:ea typeface="Open Sans"/>
                <a:cs typeface="Open Sans"/>
              </a:rPr>
              <a:t>ou</a:t>
            </a:r>
            <a:r>
              <a:rPr lang="en-US" sz="1400">
                <a:latin typeface="Calibri"/>
                <a:ea typeface="Open Sans"/>
                <a:cs typeface="Open Sans"/>
              </a:rPr>
              <a:t> </a:t>
            </a:r>
            <a:r>
              <a:rPr lang="en-US" sz="1400" err="1">
                <a:latin typeface="Calibri"/>
                <a:ea typeface="Open Sans"/>
                <a:cs typeface="Open Sans"/>
              </a:rPr>
              <a:t>sem</a:t>
            </a:r>
            <a:r>
              <a:rPr lang="en-US" sz="1400">
                <a:latin typeface="Calibri"/>
                <a:ea typeface="Open Sans"/>
                <a:cs typeface="Open Sans"/>
              </a:rPr>
              <a:t> </a:t>
            </a:r>
            <a:r>
              <a:rPr lang="en-US" sz="1400" err="1">
                <a:latin typeface="Calibri"/>
                <a:ea typeface="Open Sans"/>
                <a:cs typeface="Open Sans"/>
              </a:rPr>
              <a:t>efeitos</a:t>
            </a:r>
            <a:r>
              <a:rPr lang="en-US" sz="1400">
                <a:latin typeface="Calibri"/>
                <a:ea typeface="Open Sans"/>
                <a:cs typeface="Open Sans"/>
              </a:rPr>
              <a:t> </a:t>
            </a:r>
            <a:r>
              <a:rPr lang="en-US" sz="1400" err="1">
                <a:latin typeface="Calibri"/>
                <a:ea typeface="Open Sans"/>
                <a:cs typeface="Open Sans"/>
              </a:rPr>
              <a:t>especiais</a:t>
            </a:r>
            <a:r>
              <a:rPr lang="en-US" sz="1400">
                <a:latin typeface="Calibri"/>
                <a:ea typeface="Open Sans"/>
                <a:cs typeface="Open Sans"/>
              </a:rPr>
              <a:t> e </a:t>
            </a:r>
            <a:r>
              <a:rPr lang="en-US" sz="1400" err="1">
                <a:latin typeface="Calibri"/>
                <a:ea typeface="Open Sans"/>
                <a:cs typeface="Open Sans"/>
              </a:rPr>
              <a:t>ler</a:t>
            </a:r>
            <a:r>
              <a:rPr lang="en-US" sz="1400">
                <a:latin typeface="Calibri"/>
                <a:ea typeface="Open Sans"/>
                <a:cs typeface="Open Sans"/>
              </a:rPr>
              <a:t> e/</a:t>
            </a:r>
            <a:r>
              <a:rPr lang="en-US" sz="1400" err="1">
                <a:latin typeface="Calibri"/>
                <a:ea typeface="Open Sans"/>
                <a:cs typeface="Open Sans"/>
              </a:rPr>
              <a:t>ou</a:t>
            </a:r>
            <a:r>
              <a:rPr lang="en-US" sz="1400">
                <a:latin typeface="Calibri"/>
                <a:ea typeface="Open Sans"/>
                <a:cs typeface="Open Sans"/>
              </a:rPr>
              <a:t> </a:t>
            </a:r>
            <a:r>
              <a:rPr lang="en-US" sz="1400" err="1">
                <a:latin typeface="Calibri"/>
                <a:ea typeface="Open Sans"/>
                <a:cs typeface="Open Sans"/>
              </a:rPr>
              <a:t>declamar</a:t>
            </a:r>
            <a:r>
              <a:rPr lang="en-US" sz="1400">
                <a:latin typeface="Calibri"/>
                <a:ea typeface="Open Sans"/>
                <a:cs typeface="Open Sans"/>
              </a:rPr>
              <a:t> </a:t>
            </a:r>
            <a:r>
              <a:rPr lang="en-US" sz="1400" err="1">
                <a:latin typeface="Calibri"/>
                <a:ea typeface="Open Sans"/>
                <a:cs typeface="Open Sans"/>
              </a:rPr>
              <a:t>poemas</a:t>
            </a:r>
            <a:r>
              <a:rPr lang="en-US" sz="1400">
                <a:latin typeface="Calibri"/>
                <a:ea typeface="Open Sans"/>
                <a:cs typeface="Open Sans"/>
              </a:rPr>
              <a:t> </a:t>
            </a:r>
            <a:r>
              <a:rPr lang="en-US" sz="1400" err="1">
                <a:latin typeface="Calibri"/>
                <a:ea typeface="Open Sans"/>
                <a:cs typeface="Open Sans"/>
              </a:rPr>
              <a:t>diversos</a:t>
            </a:r>
            <a:r>
              <a:rPr lang="en-US" sz="1400">
                <a:latin typeface="Calibri"/>
                <a:ea typeface="Open Sans"/>
                <a:cs typeface="Open Sans"/>
              </a:rPr>
              <a:t>, tanto de forma livre </a:t>
            </a:r>
            <a:r>
              <a:rPr lang="en-US" sz="1400" err="1">
                <a:latin typeface="Calibri"/>
                <a:ea typeface="Open Sans"/>
                <a:cs typeface="Open Sans"/>
              </a:rPr>
              <a:t>quanto</a:t>
            </a:r>
            <a:r>
              <a:rPr lang="en-US" sz="1400">
                <a:latin typeface="Calibri"/>
                <a:ea typeface="Open Sans"/>
                <a:cs typeface="Open Sans"/>
              </a:rPr>
              <a:t> de forma </a:t>
            </a:r>
            <a:r>
              <a:rPr lang="en-US" sz="1400" err="1">
                <a:latin typeface="Calibri"/>
                <a:ea typeface="Open Sans"/>
                <a:cs typeface="Open Sans"/>
              </a:rPr>
              <a:t>fixa</a:t>
            </a:r>
            <a:r>
              <a:rPr lang="en-US" sz="1400">
                <a:latin typeface="Calibri"/>
                <a:ea typeface="Open Sans"/>
                <a:cs typeface="Open Sans"/>
              </a:rPr>
              <a:t> (</a:t>
            </a:r>
            <a:r>
              <a:rPr lang="en-US" sz="1400" err="1">
                <a:latin typeface="Calibri"/>
                <a:ea typeface="Open Sans"/>
                <a:cs typeface="Open Sans"/>
              </a:rPr>
              <a:t>como</a:t>
            </a:r>
            <a:r>
              <a:rPr lang="en-US" sz="1400">
                <a:latin typeface="Calibri"/>
                <a:ea typeface="Open Sans"/>
                <a:cs typeface="Open Sans"/>
              </a:rPr>
              <a:t> </a:t>
            </a:r>
            <a:r>
              <a:rPr lang="en-US" sz="1400" err="1">
                <a:latin typeface="Calibri"/>
                <a:ea typeface="Open Sans"/>
                <a:cs typeface="Open Sans"/>
              </a:rPr>
              <a:t>quadras</a:t>
            </a:r>
            <a:r>
              <a:rPr lang="en-US" sz="1400">
                <a:latin typeface="Calibri"/>
                <a:ea typeface="Open Sans"/>
                <a:cs typeface="Open Sans"/>
              </a:rPr>
              <a:t>, </a:t>
            </a:r>
            <a:r>
              <a:rPr lang="en-US" sz="1400" err="1">
                <a:latin typeface="Calibri"/>
                <a:ea typeface="Open Sans"/>
                <a:cs typeface="Open Sans"/>
              </a:rPr>
              <a:t>sonetos</a:t>
            </a:r>
            <a:r>
              <a:rPr lang="en-US" sz="1400">
                <a:latin typeface="Calibri"/>
                <a:ea typeface="Open Sans"/>
                <a:cs typeface="Open Sans"/>
              </a:rPr>
              <a:t>, liras, </a:t>
            </a:r>
            <a:r>
              <a:rPr lang="en-US" sz="1400" err="1">
                <a:latin typeface="Calibri"/>
                <a:ea typeface="Open Sans"/>
                <a:cs typeface="Open Sans"/>
              </a:rPr>
              <a:t>haicais</a:t>
            </a:r>
            <a:r>
              <a:rPr lang="en-US" sz="1400">
                <a:latin typeface="Calibri"/>
                <a:ea typeface="Open Sans"/>
                <a:cs typeface="Open Sans"/>
              </a:rPr>
              <a:t> etc.), </a:t>
            </a:r>
            <a:r>
              <a:rPr lang="en-US" sz="1400" err="1">
                <a:latin typeface="Calibri"/>
                <a:ea typeface="Open Sans"/>
                <a:cs typeface="Open Sans"/>
              </a:rPr>
              <a:t>empregando</a:t>
            </a:r>
            <a:r>
              <a:rPr lang="en-US" sz="1400">
                <a:latin typeface="Calibri"/>
                <a:ea typeface="Open Sans"/>
                <a:cs typeface="Open Sans"/>
              </a:rPr>
              <a:t> </a:t>
            </a:r>
            <a:r>
              <a:rPr lang="en-US" sz="1400" err="1">
                <a:latin typeface="Calibri"/>
                <a:ea typeface="Open Sans"/>
                <a:cs typeface="Open Sans"/>
              </a:rPr>
              <a:t>os</a:t>
            </a:r>
            <a:r>
              <a:rPr lang="en-US" sz="1400">
                <a:latin typeface="Calibri"/>
                <a:ea typeface="Open Sans"/>
                <a:cs typeface="Open Sans"/>
              </a:rPr>
              <a:t> </a:t>
            </a:r>
            <a:r>
              <a:rPr lang="en-US" sz="1400" err="1">
                <a:latin typeface="Calibri"/>
                <a:ea typeface="Open Sans"/>
                <a:cs typeface="Open Sans"/>
              </a:rPr>
              <a:t>recursos</a:t>
            </a:r>
            <a:r>
              <a:rPr lang="en-US" sz="1400">
                <a:latin typeface="Calibri"/>
                <a:ea typeface="Open Sans"/>
                <a:cs typeface="Open Sans"/>
              </a:rPr>
              <a:t> </a:t>
            </a:r>
            <a:r>
              <a:rPr lang="en-US" sz="1400" err="1">
                <a:latin typeface="Calibri"/>
                <a:ea typeface="Open Sans"/>
                <a:cs typeface="Open Sans"/>
              </a:rPr>
              <a:t>linguísticos</a:t>
            </a:r>
            <a:r>
              <a:rPr lang="en-US" sz="1400">
                <a:latin typeface="Calibri"/>
                <a:ea typeface="Open Sans"/>
                <a:cs typeface="Open Sans"/>
              </a:rPr>
              <a:t>, </a:t>
            </a:r>
            <a:r>
              <a:rPr lang="en-US" sz="1400" err="1">
                <a:latin typeface="Calibri"/>
                <a:ea typeface="Open Sans"/>
                <a:cs typeface="Open Sans"/>
              </a:rPr>
              <a:t>paralinguísticos</a:t>
            </a:r>
            <a:r>
              <a:rPr lang="en-US" sz="1400">
                <a:latin typeface="Calibri"/>
                <a:ea typeface="Open Sans"/>
                <a:cs typeface="Open Sans"/>
              </a:rPr>
              <a:t> e </a:t>
            </a:r>
            <a:r>
              <a:rPr lang="en-US" sz="1400" err="1">
                <a:latin typeface="Calibri"/>
                <a:ea typeface="Open Sans"/>
                <a:cs typeface="Open Sans"/>
              </a:rPr>
              <a:t>cinésicos</a:t>
            </a:r>
            <a:r>
              <a:rPr lang="en-US" sz="1400">
                <a:latin typeface="Calibri"/>
                <a:ea typeface="Open Sans"/>
                <a:cs typeface="Open Sans"/>
              </a:rPr>
              <a:t> </a:t>
            </a:r>
            <a:r>
              <a:rPr lang="en-US" sz="1400" err="1">
                <a:latin typeface="Calibri"/>
                <a:ea typeface="Open Sans"/>
                <a:cs typeface="Open Sans"/>
              </a:rPr>
              <a:t>necessários</a:t>
            </a:r>
            <a:r>
              <a:rPr lang="en-US" sz="1400">
                <a:latin typeface="Calibri"/>
                <a:ea typeface="Open Sans"/>
                <a:cs typeface="Open Sans"/>
              </a:rPr>
              <a:t> </a:t>
            </a:r>
            <a:r>
              <a:rPr lang="en-US" sz="1400" err="1">
                <a:latin typeface="Calibri"/>
                <a:ea typeface="Open Sans"/>
                <a:cs typeface="Open Sans"/>
              </a:rPr>
              <a:t>aos</a:t>
            </a:r>
            <a:r>
              <a:rPr lang="en-US" sz="1400">
                <a:latin typeface="Calibri"/>
                <a:ea typeface="Open Sans"/>
                <a:cs typeface="Open Sans"/>
              </a:rPr>
              <a:t> </a:t>
            </a:r>
            <a:r>
              <a:rPr lang="en-US" sz="1400" err="1">
                <a:latin typeface="Calibri"/>
                <a:ea typeface="Open Sans"/>
                <a:cs typeface="Open Sans"/>
              </a:rPr>
              <a:t>efeitos</a:t>
            </a:r>
            <a:r>
              <a:rPr lang="en-US" sz="1400">
                <a:latin typeface="Calibri"/>
                <a:ea typeface="Open Sans"/>
                <a:cs typeface="Open Sans"/>
              </a:rPr>
              <a:t> de </a:t>
            </a:r>
            <a:r>
              <a:rPr lang="en-US" sz="1400" err="1">
                <a:latin typeface="Calibri"/>
                <a:ea typeface="Open Sans"/>
                <a:cs typeface="Open Sans"/>
              </a:rPr>
              <a:t>sentido</a:t>
            </a:r>
            <a:r>
              <a:rPr lang="en-US" sz="1400">
                <a:latin typeface="Calibri"/>
                <a:ea typeface="Open Sans"/>
                <a:cs typeface="Open Sans"/>
              </a:rPr>
              <a:t> </a:t>
            </a:r>
            <a:r>
              <a:rPr lang="en-US" sz="1400" err="1">
                <a:latin typeface="Calibri"/>
                <a:ea typeface="Open Sans"/>
                <a:cs typeface="Open Sans"/>
              </a:rPr>
              <a:t>pretendidos</a:t>
            </a:r>
            <a:r>
              <a:rPr lang="en-US" sz="1400">
                <a:latin typeface="Calibri"/>
                <a:ea typeface="Open Sans"/>
                <a:cs typeface="Open Sans"/>
              </a:rPr>
              <a:t>, </a:t>
            </a:r>
            <a:r>
              <a:rPr lang="en-US" sz="1400" err="1">
                <a:latin typeface="Calibri"/>
                <a:ea typeface="Open Sans"/>
                <a:cs typeface="Open Sans"/>
              </a:rPr>
              <a:t>como</a:t>
            </a:r>
            <a:r>
              <a:rPr lang="en-US" sz="1400">
                <a:latin typeface="Calibri"/>
                <a:ea typeface="Open Sans"/>
                <a:cs typeface="Open Sans"/>
              </a:rPr>
              <a:t> o </a:t>
            </a:r>
            <a:r>
              <a:rPr lang="en-US" sz="1400" err="1">
                <a:latin typeface="Calibri"/>
                <a:ea typeface="Open Sans"/>
                <a:cs typeface="Open Sans"/>
              </a:rPr>
              <a:t>ritmo</a:t>
            </a:r>
            <a:r>
              <a:rPr lang="en-US" sz="1400">
                <a:latin typeface="Calibri"/>
                <a:ea typeface="Open Sans"/>
                <a:cs typeface="Open Sans"/>
              </a:rPr>
              <a:t> e a </a:t>
            </a:r>
            <a:r>
              <a:rPr lang="en-US" sz="1400" err="1">
                <a:latin typeface="Calibri"/>
                <a:ea typeface="Open Sans"/>
                <a:cs typeface="Open Sans"/>
              </a:rPr>
              <a:t>entonação</a:t>
            </a:r>
            <a:r>
              <a:rPr lang="en-US" sz="1400">
                <a:latin typeface="Calibri"/>
                <a:ea typeface="Open Sans"/>
                <a:cs typeface="Open Sans"/>
              </a:rPr>
              <a:t>, o </a:t>
            </a:r>
            <a:r>
              <a:rPr lang="en-US" sz="1400" err="1">
                <a:latin typeface="Calibri"/>
                <a:ea typeface="Open Sans"/>
                <a:cs typeface="Open Sans"/>
              </a:rPr>
              <a:t>emprego</a:t>
            </a:r>
            <a:r>
              <a:rPr lang="en-US" sz="1400">
                <a:latin typeface="Calibri"/>
                <a:ea typeface="Open Sans"/>
                <a:cs typeface="Open Sans"/>
              </a:rPr>
              <a:t> de </a:t>
            </a:r>
            <a:r>
              <a:rPr lang="en-US" sz="1400" err="1">
                <a:latin typeface="Calibri"/>
                <a:ea typeface="Open Sans"/>
                <a:cs typeface="Open Sans"/>
              </a:rPr>
              <a:t>pausas</a:t>
            </a:r>
            <a:r>
              <a:rPr lang="en-US" sz="1400">
                <a:latin typeface="Calibri"/>
                <a:ea typeface="Open Sans"/>
                <a:cs typeface="Open Sans"/>
              </a:rPr>
              <a:t> e </a:t>
            </a:r>
            <a:r>
              <a:rPr lang="en-US" sz="1400" err="1">
                <a:latin typeface="Calibri"/>
                <a:ea typeface="Open Sans"/>
                <a:cs typeface="Open Sans"/>
              </a:rPr>
              <a:t>prolongamentos</a:t>
            </a:r>
            <a:r>
              <a:rPr lang="en-US" sz="1400">
                <a:latin typeface="Calibri"/>
                <a:ea typeface="Open Sans"/>
                <a:cs typeface="Open Sans"/>
              </a:rPr>
              <a:t>, o tom e o timbre </a:t>
            </a:r>
            <a:r>
              <a:rPr lang="en-US" sz="1400" err="1">
                <a:latin typeface="Calibri"/>
                <a:ea typeface="Open Sans"/>
                <a:cs typeface="Open Sans"/>
              </a:rPr>
              <a:t>vocais</a:t>
            </a:r>
            <a:r>
              <a:rPr lang="en-US" sz="1400">
                <a:latin typeface="Calibri"/>
                <a:ea typeface="Open Sans"/>
                <a:cs typeface="Open Sans"/>
              </a:rPr>
              <a:t>, </a:t>
            </a:r>
            <a:r>
              <a:rPr lang="en-US" sz="1400" err="1">
                <a:latin typeface="Calibri"/>
                <a:ea typeface="Open Sans"/>
                <a:cs typeface="Open Sans"/>
              </a:rPr>
              <a:t>bem</a:t>
            </a:r>
            <a:r>
              <a:rPr lang="en-US" sz="1400">
                <a:latin typeface="Calibri"/>
                <a:ea typeface="Open Sans"/>
                <a:cs typeface="Open Sans"/>
              </a:rPr>
              <a:t> </a:t>
            </a:r>
            <a:r>
              <a:rPr lang="en-US" sz="1400" err="1">
                <a:latin typeface="Calibri"/>
                <a:ea typeface="Open Sans"/>
                <a:cs typeface="Open Sans"/>
              </a:rPr>
              <a:t>como</a:t>
            </a:r>
            <a:r>
              <a:rPr lang="en-US" sz="1400">
                <a:latin typeface="Calibri"/>
                <a:ea typeface="Open Sans"/>
                <a:cs typeface="Open Sans"/>
              </a:rPr>
              <a:t> </a:t>
            </a:r>
            <a:r>
              <a:rPr lang="en-US" sz="1400" err="1">
                <a:latin typeface="Calibri"/>
                <a:ea typeface="Open Sans"/>
                <a:cs typeface="Open Sans"/>
              </a:rPr>
              <a:t>eventuais</a:t>
            </a:r>
            <a:r>
              <a:rPr lang="en-US" sz="1400">
                <a:latin typeface="Calibri"/>
                <a:ea typeface="Open Sans"/>
                <a:cs typeface="Open Sans"/>
              </a:rPr>
              <a:t> </a:t>
            </a:r>
            <a:r>
              <a:rPr lang="en-US" sz="1400" err="1">
                <a:latin typeface="Calibri"/>
                <a:ea typeface="Open Sans"/>
                <a:cs typeface="Open Sans"/>
              </a:rPr>
              <a:t>recursos</a:t>
            </a:r>
            <a:r>
              <a:rPr lang="en-US" sz="1400">
                <a:latin typeface="Calibri"/>
                <a:ea typeface="Open Sans"/>
                <a:cs typeface="Open Sans"/>
              </a:rPr>
              <a:t> de </a:t>
            </a:r>
            <a:r>
              <a:rPr lang="en-US" sz="1400" err="1">
                <a:latin typeface="Calibri"/>
                <a:ea typeface="Open Sans"/>
                <a:cs typeface="Open Sans"/>
              </a:rPr>
              <a:t>gestualidade</a:t>
            </a:r>
            <a:r>
              <a:rPr lang="en-US" sz="1400">
                <a:latin typeface="Calibri"/>
                <a:ea typeface="Open Sans"/>
                <a:cs typeface="Open Sans"/>
              </a:rPr>
              <a:t> e </a:t>
            </a:r>
            <a:r>
              <a:rPr lang="en-US" sz="1400" err="1">
                <a:latin typeface="Calibri"/>
                <a:ea typeface="Open Sans"/>
                <a:cs typeface="Open Sans"/>
              </a:rPr>
              <a:t>pantomima</a:t>
            </a:r>
            <a:r>
              <a:rPr lang="en-US" sz="1400">
                <a:latin typeface="Calibri"/>
                <a:ea typeface="Open Sans"/>
                <a:cs typeface="Open Sans"/>
              </a:rPr>
              <a:t> que </a:t>
            </a:r>
            <a:r>
              <a:rPr lang="en-US" sz="1400" err="1">
                <a:latin typeface="Calibri"/>
                <a:ea typeface="Open Sans"/>
                <a:cs typeface="Open Sans"/>
              </a:rPr>
              <a:t>convenham</a:t>
            </a:r>
            <a:r>
              <a:rPr lang="en-US" sz="1400">
                <a:latin typeface="Calibri"/>
                <a:ea typeface="Open Sans"/>
                <a:cs typeface="Open Sans"/>
              </a:rPr>
              <a:t> </a:t>
            </a:r>
            <a:r>
              <a:rPr lang="en-US" sz="1400" err="1">
                <a:latin typeface="Calibri"/>
                <a:ea typeface="Open Sans"/>
                <a:cs typeface="Open Sans"/>
              </a:rPr>
              <a:t>ao</a:t>
            </a:r>
            <a:r>
              <a:rPr lang="en-US" sz="1400">
                <a:latin typeface="Calibri"/>
                <a:ea typeface="Open Sans"/>
                <a:cs typeface="Open Sans"/>
              </a:rPr>
              <a:t> </a:t>
            </a:r>
            <a:r>
              <a:rPr lang="en-US" sz="1400" err="1">
                <a:latin typeface="Calibri"/>
                <a:ea typeface="Open Sans"/>
                <a:cs typeface="Open Sans"/>
              </a:rPr>
              <a:t>gênero</a:t>
            </a:r>
            <a:r>
              <a:rPr lang="en-US" sz="1400">
                <a:latin typeface="Calibri"/>
                <a:ea typeface="Open Sans"/>
                <a:cs typeface="Open Sans"/>
              </a:rPr>
              <a:t> </a:t>
            </a:r>
            <a:r>
              <a:rPr lang="en-US" sz="1400" err="1">
                <a:latin typeface="Calibri"/>
                <a:ea typeface="Open Sans"/>
                <a:cs typeface="Open Sans"/>
              </a:rPr>
              <a:t>poético</a:t>
            </a:r>
            <a:r>
              <a:rPr lang="en-US" sz="1400">
                <a:latin typeface="Calibri"/>
                <a:ea typeface="Open Sans"/>
                <a:cs typeface="Open Sans"/>
              </a:rPr>
              <a:t> e à </a:t>
            </a:r>
            <a:r>
              <a:rPr lang="en-US" sz="1400" err="1">
                <a:latin typeface="Calibri"/>
                <a:ea typeface="Open Sans"/>
                <a:cs typeface="Open Sans"/>
              </a:rPr>
              <a:t>situação</a:t>
            </a:r>
            <a:r>
              <a:rPr lang="en-US" sz="1400">
                <a:latin typeface="Calibri"/>
                <a:ea typeface="Open Sans"/>
                <a:cs typeface="Open Sans"/>
              </a:rPr>
              <a:t> de </a:t>
            </a:r>
            <a:r>
              <a:rPr lang="en-US" sz="1400" err="1">
                <a:latin typeface="Calibri"/>
                <a:ea typeface="Open Sans"/>
                <a:cs typeface="Open Sans"/>
              </a:rPr>
              <a:t>compartilhamento</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questão</a:t>
            </a:r>
            <a:r>
              <a:rPr lang="en-US" sz="1400">
                <a:latin typeface="Calibri"/>
                <a:ea typeface="Open Sans"/>
                <a:cs typeface="Open Sans"/>
              </a:rPr>
              <a:t>.</a:t>
            </a:r>
            <a:endParaRPr lang="en-US" sz="1400">
              <a:latin typeface="Calibri"/>
            </a:endParaRPr>
          </a:p>
        </p:txBody>
      </p:sp>
    </p:spTree>
    <p:extLst>
      <p:ext uri="{BB962C8B-B14F-4D97-AF65-F5344CB8AC3E}">
        <p14:creationId xmlns:p14="http://schemas.microsoft.com/office/powerpoint/2010/main" val="2012801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2"/>
          <a:stretch>
            <a:fillRect/>
          </a:stretch>
        </p:blipFill>
        <p:spPr>
          <a:xfrm>
            <a:off x="1883" y="-2390"/>
            <a:ext cx="12188234" cy="6862783"/>
          </a:xfrm>
          <a:prstGeom prst="rect">
            <a:avLst/>
          </a:prstGeom>
        </p:spPr>
      </p:pic>
      <p:pic>
        <p:nvPicPr>
          <p:cNvPr id="2" name="Imagem 2">
            <a:extLst>
              <a:ext uri="{FF2B5EF4-FFF2-40B4-BE49-F238E27FC236}">
                <a16:creationId xmlns:a16="http://schemas.microsoft.com/office/drawing/2014/main" id="{D96F38A6-82F4-6A15-870A-A78C81CBB2AC}"/>
              </a:ext>
            </a:extLst>
          </p:cNvPr>
          <p:cNvPicPr>
            <a:picLocks noChangeAspect="1"/>
          </p:cNvPicPr>
          <p:nvPr/>
        </p:nvPicPr>
        <p:blipFill>
          <a:blip r:embed="rId3"/>
          <a:stretch>
            <a:fillRect/>
          </a:stretch>
        </p:blipFill>
        <p:spPr>
          <a:xfrm>
            <a:off x="218949" y="616500"/>
            <a:ext cx="1162050" cy="1714500"/>
          </a:xfrm>
          <a:prstGeom prst="rect">
            <a:avLst/>
          </a:prstGeom>
        </p:spPr>
      </p:pic>
      <p:pic>
        <p:nvPicPr>
          <p:cNvPr id="3" name="Imagem 3">
            <a:extLst>
              <a:ext uri="{FF2B5EF4-FFF2-40B4-BE49-F238E27FC236}">
                <a16:creationId xmlns:a16="http://schemas.microsoft.com/office/drawing/2014/main" id="{09473474-1265-EF44-BEC0-AE27904A185A}"/>
              </a:ext>
            </a:extLst>
          </p:cNvPr>
          <p:cNvPicPr>
            <a:picLocks noChangeAspect="1"/>
          </p:cNvPicPr>
          <p:nvPr/>
        </p:nvPicPr>
        <p:blipFill>
          <a:blip r:embed="rId4"/>
          <a:stretch>
            <a:fillRect/>
          </a:stretch>
        </p:blipFill>
        <p:spPr>
          <a:xfrm>
            <a:off x="1590479" y="618381"/>
            <a:ext cx="1096200" cy="1673108"/>
          </a:xfrm>
          <a:prstGeom prst="rect">
            <a:avLst/>
          </a:prstGeom>
        </p:spPr>
      </p:pic>
      <p:pic>
        <p:nvPicPr>
          <p:cNvPr id="4" name="Imagem 4">
            <a:extLst>
              <a:ext uri="{FF2B5EF4-FFF2-40B4-BE49-F238E27FC236}">
                <a16:creationId xmlns:a16="http://schemas.microsoft.com/office/drawing/2014/main" id="{E7766F02-961E-C328-F4A8-8139534F3910}"/>
              </a:ext>
            </a:extLst>
          </p:cNvPr>
          <p:cNvPicPr>
            <a:picLocks noChangeAspect="1"/>
          </p:cNvPicPr>
          <p:nvPr/>
        </p:nvPicPr>
        <p:blipFill>
          <a:blip r:embed="rId5"/>
          <a:stretch>
            <a:fillRect/>
          </a:stretch>
        </p:blipFill>
        <p:spPr>
          <a:xfrm>
            <a:off x="2896563" y="655664"/>
            <a:ext cx="1058451" cy="1635713"/>
          </a:xfrm>
          <a:prstGeom prst="rect">
            <a:avLst/>
          </a:prstGeom>
        </p:spPr>
      </p:pic>
      <p:pic>
        <p:nvPicPr>
          <p:cNvPr id="5" name="Imagem 5">
            <a:extLst>
              <a:ext uri="{FF2B5EF4-FFF2-40B4-BE49-F238E27FC236}">
                <a16:creationId xmlns:a16="http://schemas.microsoft.com/office/drawing/2014/main" id="{5E11C735-5584-B191-E189-4386221979AF}"/>
              </a:ext>
            </a:extLst>
          </p:cNvPr>
          <p:cNvPicPr>
            <a:picLocks noChangeAspect="1"/>
          </p:cNvPicPr>
          <p:nvPr/>
        </p:nvPicPr>
        <p:blipFill>
          <a:blip r:embed="rId6"/>
          <a:stretch>
            <a:fillRect/>
          </a:stretch>
        </p:blipFill>
        <p:spPr>
          <a:xfrm>
            <a:off x="4219617" y="666249"/>
            <a:ext cx="1171693" cy="1670990"/>
          </a:xfrm>
          <a:prstGeom prst="rect">
            <a:avLst/>
          </a:prstGeom>
        </p:spPr>
      </p:pic>
      <p:pic>
        <p:nvPicPr>
          <p:cNvPr id="6" name="Imagem 6">
            <a:extLst>
              <a:ext uri="{FF2B5EF4-FFF2-40B4-BE49-F238E27FC236}">
                <a16:creationId xmlns:a16="http://schemas.microsoft.com/office/drawing/2014/main" id="{6BFD49A0-B149-E69D-A220-32B406111597}"/>
              </a:ext>
            </a:extLst>
          </p:cNvPr>
          <p:cNvPicPr>
            <a:picLocks noChangeAspect="1"/>
          </p:cNvPicPr>
          <p:nvPr/>
        </p:nvPicPr>
        <p:blipFill>
          <a:blip r:embed="rId7"/>
          <a:stretch>
            <a:fillRect/>
          </a:stretch>
        </p:blipFill>
        <p:spPr>
          <a:xfrm>
            <a:off x="5610826" y="678787"/>
            <a:ext cx="1105724" cy="1663584"/>
          </a:xfrm>
          <a:prstGeom prst="rect">
            <a:avLst/>
          </a:prstGeom>
        </p:spPr>
      </p:pic>
      <p:pic>
        <p:nvPicPr>
          <p:cNvPr id="7" name="Imagem 8" descr="Desenho de um cachorro&#10;&#10;Descrição gerada automaticamente">
            <a:extLst>
              <a:ext uri="{FF2B5EF4-FFF2-40B4-BE49-F238E27FC236}">
                <a16:creationId xmlns:a16="http://schemas.microsoft.com/office/drawing/2014/main" id="{FBEAE3AF-5245-5D3C-05B1-BA1E569BF5DE}"/>
              </a:ext>
            </a:extLst>
          </p:cNvPr>
          <p:cNvPicPr>
            <a:picLocks noChangeAspect="1"/>
          </p:cNvPicPr>
          <p:nvPr/>
        </p:nvPicPr>
        <p:blipFill>
          <a:blip r:embed="rId8"/>
          <a:stretch>
            <a:fillRect/>
          </a:stretch>
        </p:blipFill>
        <p:spPr>
          <a:xfrm>
            <a:off x="6943298" y="655318"/>
            <a:ext cx="1114778" cy="1711437"/>
          </a:xfrm>
          <a:prstGeom prst="rect">
            <a:avLst/>
          </a:prstGeom>
        </p:spPr>
      </p:pic>
      <p:pic>
        <p:nvPicPr>
          <p:cNvPr id="9" name="Imagem 9" descr="Diagrama&#10;&#10;Descrição gerada automaticamente">
            <a:extLst>
              <a:ext uri="{FF2B5EF4-FFF2-40B4-BE49-F238E27FC236}">
                <a16:creationId xmlns:a16="http://schemas.microsoft.com/office/drawing/2014/main" id="{43B09832-E1FD-7F60-698C-02AC2FD91072}"/>
              </a:ext>
            </a:extLst>
          </p:cNvPr>
          <p:cNvPicPr>
            <a:picLocks noChangeAspect="1"/>
          </p:cNvPicPr>
          <p:nvPr/>
        </p:nvPicPr>
        <p:blipFill>
          <a:blip r:embed="rId9"/>
          <a:stretch>
            <a:fillRect/>
          </a:stretch>
        </p:blipFill>
        <p:spPr>
          <a:xfrm>
            <a:off x="176267" y="2464767"/>
            <a:ext cx="1303396" cy="1926402"/>
          </a:xfrm>
          <a:prstGeom prst="rect">
            <a:avLst/>
          </a:prstGeom>
        </p:spPr>
      </p:pic>
      <p:pic>
        <p:nvPicPr>
          <p:cNvPr id="10" name="Imagem 10" descr="Texto&#10;&#10;Descrição gerada automaticamente">
            <a:extLst>
              <a:ext uri="{FF2B5EF4-FFF2-40B4-BE49-F238E27FC236}">
                <a16:creationId xmlns:a16="http://schemas.microsoft.com/office/drawing/2014/main" id="{D252F586-3ADC-6093-6992-A7185B046920}"/>
              </a:ext>
            </a:extLst>
          </p:cNvPr>
          <p:cNvPicPr>
            <a:picLocks noChangeAspect="1"/>
          </p:cNvPicPr>
          <p:nvPr/>
        </p:nvPicPr>
        <p:blipFill>
          <a:blip r:embed="rId10"/>
          <a:stretch>
            <a:fillRect/>
          </a:stretch>
        </p:blipFill>
        <p:spPr>
          <a:xfrm>
            <a:off x="1659151" y="2463829"/>
            <a:ext cx="1189684" cy="1928048"/>
          </a:xfrm>
          <a:prstGeom prst="rect">
            <a:avLst/>
          </a:prstGeom>
        </p:spPr>
      </p:pic>
      <p:pic>
        <p:nvPicPr>
          <p:cNvPr id="11" name="Imagem 11" descr="Uma imagem contendo Diagrama&#10;&#10;Descrição gerada automaticamente">
            <a:extLst>
              <a:ext uri="{FF2B5EF4-FFF2-40B4-BE49-F238E27FC236}">
                <a16:creationId xmlns:a16="http://schemas.microsoft.com/office/drawing/2014/main" id="{4AEBCFF9-B51A-C01F-BA49-DA753D91B2FB}"/>
              </a:ext>
            </a:extLst>
          </p:cNvPr>
          <p:cNvPicPr>
            <a:picLocks noChangeAspect="1"/>
          </p:cNvPicPr>
          <p:nvPr/>
        </p:nvPicPr>
        <p:blipFill>
          <a:blip r:embed="rId11"/>
          <a:stretch>
            <a:fillRect/>
          </a:stretch>
        </p:blipFill>
        <p:spPr>
          <a:xfrm>
            <a:off x="3047478" y="2460137"/>
            <a:ext cx="1359841" cy="1915701"/>
          </a:xfrm>
          <a:prstGeom prst="rect">
            <a:avLst/>
          </a:prstGeom>
        </p:spPr>
      </p:pic>
      <p:pic>
        <p:nvPicPr>
          <p:cNvPr id="13" name="Imagem 13">
            <a:extLst>
              <a:ext uri="{FF2B5EF4-FFF2-40B4-BE49-F238E27FC236}">
                <a16:creationId xmlns:a16="http://schemas.microsoft.com/office/drawing/2014/main" id="{FBA0DEC9-E35B-C2E6-90E8-CA0F2CB94607}"/>
              </a:ext>
            </a:extLst>
          </p:cNvPr>
          <p:cNvPicPr>
            <a:picLocks noChangeAspect="1"/>
          </p:cNvPicPr>
          <p:nvPr/>
        </p:nvPicPr>
        <p:blipFill>
          <a:blip r:embed="rId12"/>
          <a:stretch>
            <a:fillRect/>
          </a:stretch>
        </p:blipFill>
        <p:spPr>
          <a:xfrm>
            <a:off x="4646511" y="2501010"/>
            <a:ext cx="1284347" cy="1927109"/>
          </a:xfrm>
          <a:prstGeom prst="rect">
            <a:avLst/>
          </a:prstGeom>
        </p:spPr>
      </p:pic>
      <p:pic>
        <p:nvPicPr>
          <p:cNvPr id="14" name="Imagem 14" descr="Uma imagem contendo Calendário&#10;&#10;Descrição gerada automaticamente">
            <a:extLst>
              <a:ext uri="{FF2B5EF4-FFF2-40B4-BE49-F238E27FC236}">
                <a16:creationId xmlns:a16="http://schemas.microsoft.com/office/drawing/2014/main" id="{4AFDBB37-CAD5-E11B-8E67-33D119641884}"/>
              </a:ext>
            </a:extLst>
          </p:cNvPr>
          <p:cNvPicPr>
            <a:picLocks noChangeAspect="1"/>
          </p:cNvPicPr>
          <p:nvPr/>
        </p:nvPicPr>
        <p:blipFill>
          <a:blip r:embed="rId13"/>
          <a:stretch>
            <a:fillRect/>
          </a:stretch>
        </p:blipFill>
        <p:spPr>
          <a:xfrm>
            <a:off x="6096970" y="2477902"/>
            <a:ext cx="1312804" cy="1926521"/>
          </a:xfrm>
          <a:prstGeom prst="rect">
            <a:avLst/>
          </a:prstGeom>
        </p:spPr>
      </p:pic>
      <p:pic>
        <p:nvPicPr>
          <p:cNvPr id="15" name="Imagem 15">
            <a:extLst>
              <a:ext uri="{FF2B5EF4-FFF2-40B4-BE49-F238E27FC236}">
                <a16:creationId xmlns:a16="http://schemas.microsoft.com/office/drawing/2014/main" id="{EC8007DE-1B89-4FF5-CB46-A9D2BC6DBD6C}"/>
              </a:ext>
            </a:extLst>
          </p:cNvPr>
          <p:cNvPicPr>
            <a:picLocks noChangeAspect="1"/>
          </p:cNvPicPr>
          <p:nvPr/>
        </p:nvPicPr>
        <p:blipFill>
          <a:blip r:embed="rId14"/>
          <a:stretch>
            <a:fillRect/>
          </a:stretch>
        </p:blipFill>
        <p:spPr>
          <a:xfrm>
            <a:off x="6096969" y="4578871"/>
            <a:ext cx="1201981" cy="1692557"/>
          </a:xfrm>
          <a:prstGeom prst="rect">
            <a:avLst/>
          </a:prstGeom>
        </p:spPr>
      </p:pic>
      <p:pic>
        <p:nvPicPr>
          <p:cNvPr id="16" name="Imagem 16">
            <a:extLst>
              <a:ext uri="{FF2B5EF4-FFF2-40B4-BE49-F238E27FC236}">
                <a16:creationId xmlns:a16="http://schemas.microsoft.com/office/drawing/2014/main" id="{2CF65856-88C3-278A-42C8-618F0FC25912}"/>
              </a:ext>
            </a:extLst>
          </p:cNvPr>
          <p:cNvPicPr>
            <a:picLocks noChangeAspect="1"/>
          </p:cNvPicPr>
          <p:nvPr/>
        </p:nvPicPr>
        <p:blipFill>
          <a:blip r:embed="rId15"/>
          <a:stretch>
            <a:fillRect/>
          </a:stretch>
        </p:blipFill>
        <p:spPr>
          <a:xfrm>
            <a:off x="262083" y="4562497"/>
            <a:ext cx="1218156" cy="1813295"/>
          </a:xfrm>
          <a:prstGeom prst="rect">
            <a:avLst/>
          </a:prstGeom>
        </p:spPr>
      </p:pic>
      <p:pic>
        <p:nvPicPr>
          <p:cNvPr id="17" name="Imagem 17" descr="Texto&#10;&#10;Descrição gerada automaticamente">
            <a:extLst>
              <a:ext uri="{FF2B5EF4-FFF2-40B4-BE49-F238E27FC236}">
                <a16:creationId xmlns:a16="http://schemas.microsoft.com/office/drawing/2014/main" id="{BFA8E986-275B-BBBA-DC03-1BB09783B742}"/>
              </a:ext>
            </a:extLst>
          </p:cNvPr>
          <p:cNvPicPr>
            <a:picLocks noChangeAspect="1"/>
          </p:cNvPicPr>
          <p:nvPr/>
        </p:nvPicPr>
        <p:blipFill>
          <a:blip r:embed="rId16"/>
          <a:stretch>
            <a:fillRect/>
          </a:stretch>
        </p:blipFill>
        <p:spPr>
          <a:xfrm>
            <a:off x="1635919" y="4581295"/>
            <a:ext cx="1048456" cy="1683691"/>
          </a:xfrm>
          <a:prstGeom prst="rect">
            <a:avLst/>
          </a:prstGeom>
        </p:spPr>
      </p:pic>
      <p:pic>
        <p:nvPicPr>
          <p:cNvPr id="18" name="Imagem 18">
            <a:extLst>
              <a:ext uri="{FF2B5EF4-FFF2-40B4-BE49-F238E27FC236}">
                <a16:creationId xmlns:a16="http://schemas.microsoft.com/office/drawing/2014/main" id="{3B08171E-8207-3C9E-3F4C-1B24FC009DEB}"/>
              </a:ext>
            </a:extLst>
          </p:cNvPr>
          <p:cNvPicPr>
            <a:picLocks noChangeAspect="1"/>
          </p:cNvPicPr>
          <p:nvPr/>
        </p:nvPicPr>
        <p:blipFill>
          <a:blip r:embed="rId17"/>
          <a:stretch>
            <a:fillRect/>
          </a:stretch>
        </p:blipFill>
        <p:spPr>
          <a:xfrm>
            <a:off x="2967115" y="4562841"/>
            <a:ext cx="1133946" cy="1710502"/>
          </a:xfrm>
          <a:prstGeom prst="rect">
            <a:avLst/>
          </a:prstGeom>
        </p:spPr>
      </p:pic>
      <p:pic>
        <p:nvPicPr>
          <p:cNvPr id="19" name="Imagem 19">
            <a:extLst>
              <a:ext uri="{FF2B5EF4-FFF2-40B4-BE49-F238E27FC236}">
                <a16:creationId xmlns:a16="http://schemas.microsoft.com/office/drawing/2014/main" id="{91F6298F-8B84-CAD3-B88E-763DA730C71F}"/>
              </a:ext>
            </a:extLst>
          </p:cNvPr>
          <p:cNvPicPr>
            <a:picLocks noChangeAspect="1"/>
          </p:cNvPicPr>
          <p:nvPr/>
        </p:nvPicPr>
        <p:blipFill>
          <a:blip r:embed="rId18"/>
          <a:stretch>
            <a:fillRect/>
          </a:stretch>
        </p:blipFill>
        <p:spPr>
          <a:xfrm>
            <a:off x="4457901" y="4567490"/>
            <a:ext cx="1152878" cy="1700977"/>
          </a:xfrm>
          <a:prstGeom prst="rect">
            <a:avLst/>
          </a:prstGeom>
        </p:spPr>
      </p:pic>
      <p:pic>
        <p:nvPicPr>
          <p:cNvPr id="20" name="Imagem 20" descr="Texto&#10;&#10;Descrição gerada automaticamente">
            <a:extLst>
              <a:ext uri="{FF2B5EF4-FFF2-40B4-BE49-F238E27FC236}">
                <a16:creationId xmlns:a16="http://schemas.microsoft.com/office/drawing/2014/main" id="{BD895BFB-EE82-6A08-9E07-639978B88A72}"/>
              </a:ext>
            </a:extLst>
          </p:cNvPr>
          <p:cNvPicPr>
            <a:picLocks noChangeAspect="1"/>
          </p:cNvPicPr>
          <p:nvPr/>
        </p:nvPicPr>
        <p:blipFill>
          <a:blip r:embed="rId19"/>
          <a:stretch>
            <a:fillRect/>
          </a:stretch>
        </p:blipFill>
        <p:spPr>
          <a:xfrm>
            <a:off x="7580477" y="4585609"/>
            <a:ext cx="1106174" cy="1702829"/>
          </a:xfrm>
          <a:prstGeom prst="rect">
            <a:avLst/>
          </a:prstGeom>
        </p:spPr>
      </p:pic>
      <p:pic>
        <p:nvPicPr>
          <p:cNvPr id="21" name="Imagem 21">
            <a:extLst>
              <a:ext uri="{FF2B5EF4-FFF2-40B4-BE49-F238E27FC236}">
                <a16:creationId xmlns:a16="http://schemas.microsoft.com/office/drawing/2014/main" id="{9D528F95-9C35-958F-B529-48A0B5827496}"/>
              </a:ext>
            </a:extLst>
          </p:cNvPr>
          <p:cNvPicPr>
            <a:picLocks noChangeAspect="1"/>
          </p:cNvPicPr>
          <p:nvPr/>
        </p:nvPicPr>
        <p:blipFill>
          <a:blip r:embed="rId20"/>
          <a:stretch>
            <a:fillRect/>
          </a:stretch>
        </p:blipFill>
        <p:spPr>
          <a:xfrm>
            <a:off x="10064395" y="651438"/>
            <a:ext cx="1221435" cy="1813043"/>
          </a:xfrm>
          <a:prstGeom prst="rect">
            <a:avLst/>
          </a:prstGeom>
        </p:spPr>
      </p:pic>
      <p:pic>
        <p:nvPicPr>
          <p:cNvPr id="22" name="Imagem 22" descr="Diagrama&#10;&#10;Descrição gerada automaticamente">
            <a:extLst>
              <a:ext uri="{FF2B5EF4-FFF2-40B4-BE49-F238E27FC236}">
                <a16:creationId xmlns:a16="http://schemas.microsoft.com/office/drawing/2014/main" id="{AFA20DBE-5BAD-FAB8-551C-EDDF13FB2D61}"/>
              </a:ext>
            </a:extLst>
          </p:cNvPr>
          <p:cNvPicPr>
            <a:picLocks noChangeAspect="1"/>
          </p:cNvPicPr>
          <p:nvPr/>
        </p:nvPicPr>
        <p:blipFill>
          <a:blip r:embed="rId21"/>
          <a:stretch>
            <a:fillRect/>
          </a:stretch>
        </p:blipFill>
        <p:spPr>
          <a:xfrm>
            <a:off x="10790263" y="2618043"/>
            <a:ext cx="1220964" cy="1850673"/>
          </a:xfrm>
          <a:prstGeom prst="rect">
            <a:avLst/>
          </a:prstGeom>
        </p:spPr>
      </p:pic>
      <p:pic>
        <p:nvPicPr>
          <p:cNvPr id="23" name="Imagem 23" descr="Texto&#10;&#10;Descrição gerada automaticamente">
            <a:extLst>
              <a:ext uri="{FF2B5EF4-FFF2-40B4-BE49-F238E27FC236}">
                <a16:creationId xmlns:a16="http://schemas.microsoft.com/office/drawing/2014/main" id="{759EB24C-AD5C-4FC0-7025-990A2EADFBCA}"/>
              </a:ext>
            </a:extLst>
          </p:cNvPr>
          <p:cNvPicPr>
            <a:picLocks noChangeAspect="1"/>
          </p:cNvPicPr>
          <p:nvPr/>
        </p:nvPicPr>
        <p:blipFill>
          <a:blip r:embed="rId22"/>
          <a:stretch>
            <a:fillRect/>
          </a:stretch>
        </p:blipFill>
        <p:spPr>
          <a:xfrm>
            <a:off x="9217663" y="2626303"/>
            <a:ext cx="1314496" cy="1838970"/>
          </a:xfrm>
          <a:prstGeom prst="rect">
            <a:avLst/>
          </a:prstGeom>
        </p:spPr>
      </p:pic>
      <p:pic>
        <p:nvPicPr>
          <p:cNvPr id="24" name="Imagem 24" descr="Uma imagem contendo Aplicativo&#10;&#10;Descrição gerada automaticamente">
            <a:extLst>
              <a:ext uri="{FF2B5EF4-FFF2-40B4-BE49-F238E27FC236}">
                <a16:creationId xmlns:a16="http://schemas.microsoft.com/office/drawing/2014/main" id="{ADEC8D0A-7829-F171-FED4-0DA5A1824DDC}"/>
              </a:ext>
            </a:extLst>
          </p:cNvPr>
          <p:cNvPicPr>
            <a:picLocks noChangeAspect="1"/>
          </p:cNvPicPr>
          <p:nvPr/>
        </p:nvPicPr>
        <p:blipFill>
          <a:blip r:embed="rId23"/>
          <a:stretch>
            <a:fillRect/>
          </a:stretch>
        </p:blipFill>
        <p:spPr>
          <a:xfrm>
            <a:off x="10170751" y="4707291"/>
            <a:ext cx="1145705" cy="1718969"/>
          </a:xfrm>
          <a:prstGeom prst="rect">
            <a:avLst/>
          </a:prstGeom>
        </p:spPr>
      </p:pic>
    </p:spTree>
    <p:extLst>
      <p:ext uri="{BB962C8B-B14F-4D97-AF65-F5344CB8AC3E}">
        <p14:creationId xmlns:p14="http://schemas.microsoft.com/office/powerpoint/2010/main" val="27218886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2"/>
          <a:stretch>
            <a:fillRect/>
          </a:stretch>
        </p:blipFill>
        <p:spPr>
          <a:xfrm>
            <a:off x="1883" y="-2390"/>
            <a:ext cx="12188234" cy="6862783"/>
          </a:xfrm>
          <a:prstGeom prst="rect">
            <a:avLst/>
          </a:prstGeom>
        </p:spPr>
      </p:pic>
      <p:sp>
        <p:nvSpPr>
          <p:cNvPr id="2" name="CaixaDeTexto 1">
            <a:extLst>
              <a:ext uri="{FF2B5EF4-FFF2-40B4-BE49-F238E27FC236}">
                <a16:creationId xmlns:a16="http://schemas.microsoft.com/office/drawing/2014/main" id="{A1EB773A-FF58-8618-09E6-368ECD62E097}"/>
              </a:ext>
            </a:extLst>
          </p:cNvPr>
          <p:cNvSpPr txBox="1"/>
          <p:nvPr/>
        </p:nvSpPr>
        <p:spPr>
          <a:xfrm>
            <a:off x="692552" y="1628172"/>
            <a:ext cx="1056575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a:latin typeface="Calibri"/>
                <a:ea typeface="Open Sans"/>
                <a:cs typeface="Open Sans"/>
              </a:rPr>
              <a:t>(EF89LP32)</a:t>
            </a:r>
            <a:r>
              <a:rPr lang="en-US" sz="1400">
                <a:latin typeface="Calibri"/>
                <a:ea typeface="Open Sans"/>
                <a:cs typeface="Open Sans"/>
              </a:rPr>
              <a:t> </a:t>
            </a:r>
            <a:r>
              <a:rPr lang="en-US" sz="1400" err="1">
                <a:latin typeface="Calibri"/>
                <a:ea typeface="Open Sans"/>
                <a:cs typeface="Open Sans"/>
              </a:rPr>
              <a:t>Analisar</a:t>
            </a:r>
            <a:r>
              <a:rPr lang="en-US" sz="1400">
                <a:latin typeface="Calibri"/>
                <a:ea typeface="Open Sans"/>
                <a:cs typeface="Open Sans"/>
              </a:rPr>
              <a:t> </a:t>
            </a:r>
            <a:r>
              <a:rPr lang="en-US" sz="1400" err="1">
                <a:latin typeface="Calibri"/>
                <a:ea typeface="Open Sans"/>
                <a:cs typeface="Open Sans"/>
              </a:rPr>
              <a:t>os</a:t>
            </a:r>
            <a:r>
              <a:rPr lang="en-US" sz="1400">
                <a:latin typeface="Calibri"/>
                <a:ea typeface="Open Sans"/>
                <a:cs typeface="Open Sans"/>
              </a:rPr>
              <a:t> </a:t>
            </a:r>
            <a:r>
              <a:rPr lang="en-US" sz="1400" err="1">
                <a:latin typeface="Calibri"/>
                <a:ea typeface="Open Sans"/>
                <a:cs typeface="Open Sans"/>
              </a:rPr>
              <a:t>efeitos</a:t>
            </a:r>
            <a:r>
              <a:rPr lang="en-US" sz="1400">
                <a:latin typeface="Calibri"/>
                <a:ea typeface="Open Sans"/>
                <a:cs typeface="Open Sans"/>
              </a:rPr>
              <a:t> de </a:t>
            </a:r>
            <a:r>
              <a:rPr lang="en-US" sz="1400" err="1">
                <a:latin typeface="Calibri"/>
                <a:ea typeface="Open Sans"/>
                <a:cs typeface="Open Sans"/>
              </a:rPr>
              <a:t>sentido</a:t>
            </a:r>
            <a:r>
              <a:rPr lang="en-US" sz="1400">
                <a:latin typeface="Calibri"/>
                <a:ea typeface="Open Sans"/>
                <a:cs typeface="Open Sans"/>
              </a:rPr>
              <a:t> </a:t>
            </a:r>
            <a:r>
              <a:rPr lang="en-US" sz="1400" err="1">
                <a:latin typeface="Calibri"/>
                <a:ea typeface="Open Sans"/>
                <a:cs typeface="Open Sans"/>
              </a:rPr>
              <a:t>decorrentes</a:t>
            </a:r>
            <a:r>
              <a:rPr lang="en-US" sz="1400">
                <a:latin typeface="Calibri"/>
                <a:ea typeface="Open Sans"/>
                <a:cs typeface="Open Sans"/>
              </a:rPr>
              <a:t> do </a:t>
            </a:r>
            <a:r>
              <a:rPr lang="en-US" sz="1400" err="1">
                <a:latin typeface="Calibri"/>
                <a:ea typeface="Open Sans"/>
                <a:cs typeface="Open Sans"/>
              </a:rPr>
              <a:t>uso</a:t>
            </a:r>
            <a:r>
              <a:rPr lang="en-US" sz="1400">
                <a:latin typeface="Calibri"/>
                <a:ea typeface="Open Sans"/>
                <a:cs typeface="Open Sans"/>
              </a:rPr>
              <a:t> de </a:t>
            </a:r>
            <a:r>
              <a:rPr lang="en-US" sz="1400" err="1">
                <a:latin typeface="Calibri"/>
                <a:ea typeface="Open Sans"/>
                <a:cs typeface="Open Sans"/>
              </a:rPr>
              <a:t>mecanismos</a:t>
            </a:r>
            <a:r>
              <a:rPr lang="en-US" sz="1400">
                <a:latin typeface="Calibri"/>
                <a:ea typeface="Open Sans"/>
                <a:cs typeface="Open Sans"/>
              </a:rPr>
              <a:t> de </a:t>
            </a:r>
            <a:r>
              <a:rPr lang="en-US" sz="1400" err="1">
                <a:latin typeface="Calibri"/>
                <a:ea typeface="Open Sans"/>
                <a:cs typeface="Open Sans"/>
              </a:rPr>
              <a:t>intertextualidade</a:t>
            </a:r>
            <a:r>
              <a:rPr lang="en-US" sz="1400">
                <a:latin typeface="Calibri"/>
                <a:ea typeface="Open Sans"/>
                <a:cs typeface="Open Sans"/>
              </a:rPr>
              <a:t> (</a:t>
            </a:r>
            <a:r>
              <a:rPr lang="en-US" sz="1400" err="1">
                <a:latin typeface="Calibri"/>
                <a:ea typeface="Open Sans"/>
                <a:cs typeface="Open Sans"/>
              </a:rPr>
              <a:t>referências</a:t>
            </a:r>
            <a:r>
              <a:rPr lang="en-US" sz="1400">
                <a:latin typeface="Calibri"/>
                <a:ea typeface="Open Sans"/>
                <a:cs typeface="Open Sans"/>
              </a:rPr>
              <a:t>, </a:t>
            </a:r>
            <a:r>
              <a:rPr lang="en-US" sz="1400" err="1">
                <a:latin typeface="Calibri"/>
                <a:ea typeface="Open Sans"/>
                <a:cs typeface="Open Sans"/>
              </a:rPr>
              <a:t>alusões</a:t>
            </a:r>
            <a:r>
              <a:rPr lang="en-US" sz="1400">
                <a:latin typeface="Calibri"/>
                <a:ea typeface="Open Sans"/>
                <a:cs typeface="Open Sans"/>
              </a:rPr>
              <a:t>, </a:t>
            </a:r>
            <a:r>
              <a:rPr lang="en-US" sz="1400" err="1">
                <a:latin typeface="Calibri"/>
                <a:ea typeface="Open Sans"/>
                <a:cs typeface="Open Sans"/>
              </a:rPr>
              <a:t>retomadas</a:t>
            </a:r>
            <a:r>
              <a:rPr lang="en-US" sz="1400">
                <a:latin typeface="Calibri"/>
                <a:ea typeface="Open Sans"/>
                <a:cs typeface="Open Sans"/>
              </a:rPr>
              <a:t>) entre </a:t>
            </a:r>
            <a:r>
              <a:rPr lang="en-US" sz="1400" err="1">
                <a:latin typeface="Calibri"/>
                <a:ea typeface="Open Sans"/>
                <a:cs typeface="Open Sans"/>
              </a:rPr>
              <a:t>os</a:t>
            </a:r>
            <a:r>
              <a:rPr lang="en-US" sz="1400">
                <a:latin typeface="Calibri"/>
                <a:ea typeface="Open Sans"/>
                <a:cs typeface="Open Sans"/>
              </a:rPr>
              <a:t> </a:t>
            </a:r>
            <a:r>
              <a:rPr lang="en-US" sz="1400" err="1">
                <a:latin typeface="Calibri"/>
                <a:ea typeface="Open Sans"/>
                <a:cs typeface="Open Sans"/>
              </a:rPr>
              <a:t>textos</a:t>
            </a:r>
            <a:r>
              <a:rPr lang="en-US" sz="1400">
                <a:latin typeface="Calibri"/>
                <a:ea typeface="Open Sans"/>
                <a:cs typeface="Open Sans"/>
              </a:rPr>
              <a:t> </a:t>
            </a:r>
            <a:r>
              <a:rPr lang="en-US" sz="1400" err="1">
                <a:latin typeface="Calibri"/>
                <a:ea typeface="Open Sans"/>
                <a:cs typeface="Open Sans"/>
              </a:rPr>
              <a:t>literários</a:t>
            </a:r>
            <a:r>
              <a:rPr lang="en-US" sz="1400">
                <a:latin typeface="Calibri"/>
                <a:ea typeface="Open Sans"/>
                <a:cs typeface="Open Sans"/>
              </a:rPr>
              <a:t>, entre </a:t>
            </a:r>
            <a:r>
              <a:rPr lang="en-US" sz="1400" err="1">
                <a:latin typeface="Calibri"/>
                <a:ea typeface="Open Sans"/>
                <a:cs typeface="Open Sans"/>
              </a:rPr>
              <a:t>esses</a:t>
            </a:r>
            <a:r>
              <a:rPr lang="en-US" sz="1400">
                <a:latin typeface="Calibri"/>
                <a:ea typeface="Open Sans"/>
                <a:cs typeface="Open Sans"/>
              </a:rPr>
              <a:t> </a:t>
            </a:r>
            <a:r>
              <a:rPr lang="en-US" sz="1400" err="1">
                <a:latin typeface="Calibri"/>
                <a:ea typeface="Open Sans"/>
                <a:cs typeface="Open Sans"/>
              </a:rPr>
              <a:t>textos</a:t>
            </a:r>
            <a:r>
              <a:rPr lang="en-US" sz="1400">
                <a:latin typeface="Calibri"/>
                <a:ea typeface="Open Sans"/>
                <a:cs typeface="Open Sans"/>
              </a:rPr>
              <a:t> </a:t>
            </a:r>
            <a:r>
              <a:rPr lang="en-US" sz="1400" err="1">
                <a:latin typeface="Calibri"/>
                <a:ea typeface="Open Sans"/>
                <a:cs typeface="Open Sans"/>
              </a:rPr>
              <a:t>literários</a:t>
            </a:r>
            <a:r>
              <a:rPr lang="en-US" sz="1400">
                <a:latin typeface="Calibri"/>
                <a:ea typeface="Open Sans"/>
                <a:cs typeface="Open Sans"/>
              </a:rPr>
              <a:t> e </a:t>
            </a:r>
            <a:r>
              <a:rPr lang="en-US" sz="1400" err="1">
                <a:latin typeface="Calibri"/>
                <a:ea typeface="Open Sans"/>
                <a:cs typeface="Open Sans"/>
              </a:rPr>
              <a:t>outras</a:t>
            </a:r>
            <a:r>
              <a:rPr lang="en-US" sz="1400">
                <a:latin typeface="Calibri"/>
                <a:ea typeface="Open Sans"/>
                <a:cs typeface="Open Sans"/>
              </a:rPr>
              <a:t> </a:t>
            </a:r>
            <a:r>
              <a:rPr lang="en-US" sz="1400" err="1">
                <a:latin typeface="Calibri"/>
                <a:ea typeface="Open Sans"/>
                <a:cs typeface="Open Sans"/>
              </a:rPr>
              <a:t>manifestações</a:t>
            </a:r>
            <a:r>
              <a:rPr lang="en-US" sz="1400">
                <a:latin typeface="Calibri"/>
                <a:ea typeface="Open Sans"/>
                <a:cs typeface="Open Sans"/>
              </a:rPr>
              <a:t> </a:t>
            </a:r>
            <a:r>
              <a:rPr lang="en-US" sz="1400" err="1">
                <a:latin typeface="Calibri"/>
                <a:ea typeface="Open Sans"/>
                <a:cs typeface="Open Sans"/>
              </a:rPr>
              <a:t>artísticas</a:t>
            </a:r>
            <a:r>
              <a:rPr lang="en-US" sz="1400">
                <a:latin typeface="Calibri"/>
                <a:ea typeface="Open Sans"/>
                <a:cs typeface="Open Sans"/>
              </a:rPr>
              <a:t> (cinema, </a:t>
            </a:r>
            <a:r>
              <a:rPr lang="en-US" sz="1400" err="1">
                <a:latin typeface="Calibri"/>
                <a:ea typeface="Open Sans"/>
                <a:cs typeface="Open Sans"/>
              </a:rPr>
              <a:t>teatro</a:t>
            </a:r>
            <a:r>
              <a:rPr lang="en-US" sz="1400">
                <a:latin typeface="Calibri"/>
                <a:ea typeface="Open Sans"/>
                <a:cs typeface="Open Sans"/>
              </a:rPr>
              <a:t>, </a:t>
            </a:r>
            <a:r>
              <a:rPr lang="en-US" sz="1400" err="1">
                <a:latin typeface="Calibri"/>
                <a:ea typeface="Open Sans"/>
                <a:cs typeface="Open Sans"/>
              </a:rPr>
              <a:t>artes</a:t>
            </a:r>
            <a:r>
              <a:rPr lang="en-US" sz="1400">
                <a:latin typeface="Calibri"/>
                <a:ea typeface="Open Sans"/>
                <a:cs typeface="Open Sans"/>
              </a:rPr>
              <a:t> </a:t>
            </a:r>
            <a:r>
              <a:rPr lang="en-US" sz="1400" err="1">
                <a:latin typeface="Calibri"/>
                <a:ea typeface="Open Sans"/>
                <a:cs typeface="Open Sans"/>
              </a:rPr>
              <a:t>visuais</a:t>
            </a:r>
            <a:r>
              <a:rPr lang="en-US" sz="1400">
                <a:latin typeface="Calibri"/>
                <a:ea typeface="Open Sans"/>
                <a:cs typeface="Open Sans"/>
              </a:rPr>
              <a:t> e </a:t>
            </a:r>
            <a:r>
              <a:rPr lang="en-US" sz="1400" err="1">
                <a:latin typeface="Calibri"/>
                <a:ea typeface="Open Sans"/>
                <a:cs typeface="Open Sans"/>
              </a:rPr>
              <a:t>midiáticas</a:t>
            </a:r>
            <a:r>
              <a:rPr lang="en-US" sz="1400">
                <a:latin typeface="Calibri"/>
                <a:ea typeface="Open Sans"/>
                <a:cs typeface="Open Sans"/>
              </a:rPr>
              <a:t>, </a:t>
            </a:r>
            <a:r>
              <a:rPr lang="en-US" sz="1400" err="1">
                <a:latin typeface="Calibri"/>
                <a:ea typeface="Open Sans"/>
                <a:cs typeface="Open Sans"/>
              </a:rPr>
              <a:t>música</a:t>
            </a:r>
            <a:r>
              <a:rPr lang="en-US" sz="1400">
                <a:latin typeface="Calibri"/>
                <a:ea typeface="Open Sans"/>
                <a:cs typeface="Open Sans"/>
              </a:rPr>
              <a:t>), </a:t>
            </a:r>
            <a:r>
              <a:rPr lang="en-US" sz="1400" err="1">
                <a:latin typeface="Calibri"/>
                <a:ea typeface="Open Sans"/>
                <a:cs typeface="Open Sans"/>
              </a:rPr>
              <a:t>quanto</a:t>
            </a:r>
            <a:r>
              <a:rPr lang="en-US" sz="1400">
                <a:latin typeface="Calibri"/>
                <a:ea typeface="Open Sans"/>
                <a:cs typeface="Open Sans"/>
              </a:rPr>
              <a:t> </a:t>
            </a:r>
            <a:r>
              <a:rPr lang="en-US" sz="1400" err="1">
                <a:latin typeface="Calibri"/>
                <a:ea typeface="Open Sans"/>
                <a:cs typeface="Open Sans"/>
              </a:rPr>
              <a:t>aos</a:t>
            </a:r>
            <a:r>
              <a:rPr lang="en-US" sz="1400">
                <a:latin typeface="Calibri"/>
                <a:ea typeface="Open Sans"/>
                <a:cs typeface="Open Sans"/>
              </a:rPr>
              <a:t> </a:t>
            </a:r>
            <a:r>
              <a:rPr lang="en-US" sz="1400" err="1">
                <a:latin typeface="Calibri"/>
                <a:ea typeface="Open Sans"/>
                <a:cs typeface="Open Sans"/>
              </a:rPr>
              <a:t>temas</a:t>
            </a:r>
            <a:r>
              <a:rPr lang="en-US" sz="1400">
                <a:latin typeface="Calibri"/>
                <a:ea typeface="Open Sans"/>
                <a:cs typeface="Open Sans"/>
              </a:rPr>
              <a:t>, </a:t>
            </a:r>
            <a:r>
              <a:rPr lang="en-US" sz="1400" err="1">
                <a:latin typeface="Calibri"/>
                <a:ea typeface="Open Sans"/>
                <a:cs typeface="Open Sans"/>
              </a:rPr>
              <a:t>personagens</a:t>
            </a:r>
            <a:r>
              <a:rPr lang="en-US" sz="1400">
                <a:latin typeface="Calibri"/>
                <a:ea typeface="Open Sans"/>
                <a:cs typeface="Open Sans"/>
              </a:rPr>
              <a:t>, </a:t>
            </a:r>
            <a:r>
              <a:rPr lang="en-US" sz="1400" err="1">
                <a:latin typeface="Calibri"/>
                <a:ea typeface="Open Sans"/>
                <a:cs typeface="Open Sans"/>
              </a:rPr>
              <a:t>estilos</a:t>
            </a:r>
            <a:r>
              <a:rPr lang="en-US" sz="1400">
                <a:latin typeface="Calibri"/>
                <a:ea typeface="Open Sans"/>
                <a:cs typeface="Open Sans"/>
              </a:rPr>
              <a:t>, </a:t>
            </a:r>
            <a:r>
              <a:rPr lang="en-US" sz="1400" err="1">
                <a:latin typeface="Calibri"/>
                <a:ea typeface="Open Sans"/>
                <a:cs typeface="Open Sans"/>
              </a:rPr>
              <a:t>autores</a:t>
            </a:r>
            <a:r>
              <a:rPr lang="en-US" sz="1400">
                <a:latin typeface="Calibri"/>
                <a:ea typeface="Open Sans"/>
                <a:cs typeface="Open Sans"/>
              </a:rPr>
              <a:t> etc., e entre o </a:t>
            </a:r>
            <a:r>
              <a:rPr lang="en-US" sz="1400" err="1">
                <a:latin typeface="Calibri"/>
                <a:ea typeface="Open Sans"/>
                <a:cs typeface="Open Sans"/>
              </a:rPr>
              <a:t>texto</a:t>
            </a:r>
            <a:r>
              <a:rPr lang="en-US" sz="1400">
                <a:latin typeface="Calibri"/>
                <a:ea typeface="Open Sans"/>
                <a:cs typeface="Open Sans"/>
              </a:rPr>
              <a:t> original e </a:t>
            </a:r>
            <a:r>
              <a:rPr lang="en-US" sz="1400" err="1">
                <a:latin typeface="Calibri"/>
                <a:ea typeface="Open Sans"/>
                <a:cs typeface="Open Sans"/>
              </a:rPr>
              <a:t>paródias</a:t>
            </a:r>
            <a:r>
              <a:rPr lang="en-US" sz="1400">
                <a:latin typeface="Calibri"/>
                <a:ea typeface="Open Sans"/>
                <a:cs typeface="Open Sans"/>
              </a:rPr>
              <a:t>, </a:t>
            </a:r>
            <a:r>
              <a:rPr lang="en-US" sz="1400" err="1">
                <a:latin typeface="Calibri"/>
                <a:ea typeface="Open Sans"/>
                <a:cs typeface="Open Sans"/>
              </a:rPr>
              <a:t>paráfrases</a:t>
            </a:r>
            <a:r>
              <a:rPr lang="en-US" sz="1400">
                <a:latin typeface="Calibri"/>
                <a:ea typeface="Open Sans"/>
                <a:cs typeface="Open Sans"/>
              </a:rPr>
              <a:t>, pastiches, </a:t>
            </a:r>
            <a:r>
              <a:rPr lang="en-US" sz="1400" i="1">
                <a:latin typeface="Calibri"/>
                <a:ea typeface="Open Sans"/>
                <a:cs typeface="Open Sans"/>
              </a:rPr>
              <a:t>trailer</a:t>
            </a:r>
            <a:r>
              <a:rPr lang="en-US" sz="1400">
                <a:latin typeface="Calibri"/>
                <a:ea typeface="Open Sans"/>
                <a:cs typeface="Open Sans"/>
              </a:rPr>
              <a:t> </a:t>
            </a:r>
            <a:r>
              <a:rPr lang="en-US" sz="1400" err="1">
                <a:latin typeface="Calibri"/>
                <a:ea typeface="Open Sans"/>
                <a:cs typeface="Open Sans"/>
              </a:rPr>
              <a:t>honesto</a:t>
            </a:r>
            <a:r>
              <a:rPr lang="en-US" sz="1400">
                <a:latin typeface="Calibri"/>
                <a:ea typeface="Open Sans"/>
                <a:cs typeface="Open Sans"/>
              </a:rPr>
              <a:t>, </a:t>
            </a:r>
            <a:r>
              <a:rPr lang="en-US" sz="1400" err="1">
                <a:latin typeface="Calibri"/>
                <a:ea typeface="Open Sans"/>
                <a:cs typeface="Open Sans"/>
              </a:rPr>
              <a:t>vídeos-minuto</a:t>
            </a:r>
            <a:r>
              <a:rPr lang="en-US" sz="1400">
                <a:latin typeface="Calibri"/>
                <a:ea typeface="Open Sans"/>
                <a:cs typeface="Open Sans"/>
              </a:rPr>
              <a:t>, </a:t>
            </a:r>
            <a:r>
              <a:rPr lang="en-US" sz="1400" i="1" err="1">
                <a:latin typeface="Calibri"/>
                <a:ea typeface="Open Sans"/>
                <a:cs typeface="Open Sans"/>
              </a:rPr>
              <a:t>vidding</a:t>
            </a:r>
            <a:r>
              <a:rPr lang="en-US" sz="1400">
                <a:latin typeface="Calibri"/>
                <a:ea typeface="Open Sans"/>
                <a:cs typeface="Open Sans"/>
              </a:rPr>
              <a:t>, </a:t>
            </a:r>
            <a:r>
              <a:rPr lang="en-US" sz="1400" err="1">
                <a:latin typeface="Calibri"/>
                <a:ea typeface="Open Sans"/>
                <a:cs typeface="Open Sans"/>
              </a:rPr>
              <a:t>dentre</a:t>
            </a:r>
            <a:r>
              <a:rPr lang="en-US" sz="1400">
                <a:latin typeface="Calibri"/>
                <a:ea typeface="Open Sans"/>
                <a:cs typeface="Open Sans"/>
              </a:rPr>
              <a:t> outros.</a:t>
            </a:r>
            <a:endParaRPr lang="en-US" sz="1400">
              <a:latin typeface="Calibri"/>
            </a:endParaRPr>
          </a:p>
        </p:txBody>
      </p:sp>
      <p:sp>
        <p:nvSpPr>
          <p:cNvPr id="3" name="CaixaDeTexto 2">
            <a:extLst>
              <a:ext uri="{FF2B5EF4-FFF2-40B4-BE49-F238E27FC236}">
                <a16:creationId xmlns:a16="http://schemas.microsoft.com/office/drawing/2014/main" id="{D51805A6-E357-E6FA-73CE-1D8649779A17}"/>
              </a:ext>
            </a:extLst>
          </p:cNvPr>
          <p:cNvSpPr txBox="1"/>
          <p:nvPr/>
        </p:nvSpPr>
        <p:spPr>
          <a:xfrm>
            <a:off x="692551" y="2583084"/>
            <a:ext cx="10440365"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a:latin typeface="Calibri"/>
                <a:ea typeface="Open Sans"/>
                <a:cs typeface="Open Sans"/>
              </a:rPr>
              <a:t>(EF89LP33)</a:t>
            </a:r>
            <a:r>
              <a:rPr lang="en-US" sz="1400">
                <a:latin typeface="Calibri"/>
                <a:ea typeface="Open Sans"/>
                <a:cs typeface="Open Sans"/>
              </a:rPr>
              <a:t> Ler, de forma </a:t>
            </a:r>
            <a:r>
              <a:rPr lang="en-US" sz="1400" err="1">
                <a:latin typeface="Calibri"/>
                <a:ea typeface="Open Sans"/>
                <a:cs typeface="Open Sans"/>
              </a:rPr>
              <a:t>autônoma</a:t>
            </a:r>
            <a:r>
              <a:rPr lang="en-US" sz="1400">
                <a:latin typeface="Calibri"/>
                <a:ea typeface="Open Sans"/>
                <a:cs typeface="Open Sans"/>
              </a:rPr>
              <a:t>, e </a:t>
            </a:r>
            <a:r>
              <a:rPr lang="en-US" sz="1400" err="1">
                <a:latin typeface="Calibri"/>
                <a:ea typeface="Open Sans"/>
                <a:cs typeface="Open Sans"/>
              </a:rPr>
              <a:t>compreender</a:t>
            </a:r>
            <a:r>
              <a:rPr lang="en-US" sz="1400">
                <a:latin typeface="Calibri"/>
                <a:ea typeface="Open Sans"/>
                <a:cs typeface="Open Sans"/>
              </a:rPr>
              <a:t> – </a:t>
            </a:r>
            <a:r>
              <a:rPr lang="en-US" sz="1400" err="1">
                <a:latin typeface="Calibri"/>
                <a:ea typeface="Open Sans"/>
                <a:cs typeface="Open Sans"/>
              </a:rPr>
              <a:t>selecionando</a:t>
            </a:r>
            <a:r>
              <a:rPr lang="en-US" sz="1400">
                <a:latin typeface="Calibri"/>
                <a:ea typeface="Open Sans"/>
                <a:cs typeface="Open Sans"/>
              </a:rPr>
              <a:t> </a:t>
            </a:r>
            <a:r>
              <a:rPr lang="en-US" sz="1400" err="1">
                <a:latin typeface="Calibri"/>
                <a:ea typeface="Open Sans"/>
                <a:cs typeface="Open Sans"/>
              </a:rPr>
              <a:t>procedimentos</a:t>
            </a:r>
            <a:r>
              <a:rPr lang="en-US" sz="1400">
                <a:latin typeface="Calibri"/>
                <a:ea typeface="Open Sans"/>
                <a:cs typeface="Open Sans"/>
              </a:rPr>
              <a:t> e </a:t>
            </a:r>
            <a:r>
              <a:rPr lang="en-US" sz="1400" err="1">
                <a:latin typeface="Calibri"/>
                <a:ea typeface="Open Sans"/>
                <a:cs typeface="Open Sans"/>
              </a:rPr>
              <a:t>estratégias</a:t>
            </a:r>
            <a:r>
              <a:rPr lang="en-US" sz="1400">
                <a:latin typeface="Calibri"/>
                <a:ea typeface="Open Sans"/>
                <a:cs typeface="Open Sans"/>
              </a:rPr>
              <a:t> de </a:t>
            </a:r>
            <a:r>
              <a:rPr lang="en-US" sz="1400" err="1">
                <a:latin typeface="Calibri"/>
                <a:ea typeface="Open Sans"/>
                <a:cs typeface="Open Sans"/>
              </a:rPr>
              <a:t>leitura</a:t>
            </a:r>
            <a:r>
              <a:rPr lang="en-US" sz="1400">
                <a:latin typeface="Calibri"/>
                <a:ea typeface="Open Sans"/>
                <a:cs typeface="Open Sans"/>
              </a:rPr>
              <a:t> </a:t>
            </a:r>
            <a:r>
              <a:rPr lang="en-US" sz="1400" err="1">
                <a:latin typeface="Calibri"/>
                <a:ea typeface="Open Sans"/>
                <a:cs typeface="Open Sans"/>
              </a:rPr>
              <a:t>adequados</a:t>
            </a:r>
            <a:r>
              <a:rPr lang="en-US" sz="1400">
                <a:latin typeface="Calibri"/>
                <a:ea typeface="Open Sans"/>
                <a:cs typeface="Open Sans"/>
              </a:rPr>
              <a:t> a </a:t>
            </a:r>
            <a:r>
              <a:rPr lang="en-US" sz="1400" err="1">
                <a:latin typeface="Calibri"/>
                <a:ea typeface="Open Sans"/>
                <a:cs typeface="Open Sans"/>
              </a:rPr>
              <a:t>diferentes</a:t>
            </a:r>
            <a:r>
              <a:rPr lang="en-US" sz="1400">
                <a:latin typeface="Calibri"/>
                <a:ea typeface="Open Sans"/>
                <a:cs typeface="Open Sans"/>
              </a:rPr>
              <a:t> </a:t>
            </a:r>
            <a:r>
              <a:rPr lang="en-US" sz="1400" err="1">
                <a:latin typeface="Calibri"/>
                <a:ea typeface="Open Sans"/>
                <a:cs typeface="Open Sans"/>
              </a:rPr>
              <a:t>objetivos</a:t>
            </a:r>
            <a:r>
              <a:rPr lang="en-US" sz="1400">
                <a:latin typeface="Calibri"/>
                <a:ea typeface="Open Sans"/>
                <a:cs typeface="Open Sans"/>
              </a:rPr>
              <a:t> e </a:t>
            </a:r>
            <a:r>
              <a:rPr lang="en-US" sz="1400" err="1">
                <a:latin typeface="Calibri"/>
                <a:ea typeface="Open Sans"/>
                <a:cs typeface="Open Sans"/>
              </a:rPr>
              <a:t>levando</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conta</a:t>
            </a:r>
            <a:r>
              <a:rPr lang="en-US" sz="1400">
                <a:latin typeface="Calibri"/>
                <a:ea typeface="Open Sans"/>
                <a:cs typeface="Open Sans"/>
              </a:rPr>
              <a:t> </a:t>
            </a:r>
            <a:r>
              <a:rPr lang="en-US" sz="1400" err="1">
                <a:latin typeface="Calibri"/>
                <a:ea typeface="Open Sans"/>
                <a:cs typeface="Open Sans"/>
              </a:rPr>
              <a:t>características</a:t>
            </a:r>
            <a:r>
              <a:rPr lang="en-US" sz="1400">
                <a:latin typeface="Calibri"/>
                <a:ea typeface="Open Sans"/>
                <a:cs typeface="Open Sans"/>
              </a:rPr>
              <a:t> dos </a:t>
            </a:r>
            <a:r>
              <a:rPr lang="en-US" sz="1400" err="1">
                <a:latin typeface="Calibri"/>
                <a:ea typeface="Open Sans"/>
                <a:cs typeface="Open Sans"/>
              </a:rPr>
              <a:t>gêneros</a:t>
            </a:r>
            <a:r>
              <a:rPr lang="en-US" sz="1400">
                <a:latin typeface="Calibri"/>
                <a:ea typeface="Open Sans"/>
                <a:cs typeface="Open Sans"/>
              </a:rPr>
              <a:t> e </a:t>
            </a:r>
            <a:r>
              <a:rPr lang="en-US" sz="1400" err="1">
                <a:latin typeface="Calibri"/>
                <a:ea typeface="Open Sans"/>
                <a:cs typeface="Open Sans"/>
              </a:rPr>
              <a:t>suportes</a:t>
            </a:r>
            <a:r>
              <a:rPr lang="en-US" sz="1400">
                <a:latin typeface="Calibri"/>
                <a:ea typeface="Open Sans"/>
                <a:cs typeface="Open Sans"/>
              </a:rPr>
              <a:t> – romances, </a:t>
            </a:r>
            <a:r>
              <a:rPr lang="en-US" sz="1400" err="1">
                <a:latin typeface="Calibri"/>
                <a:ea typeface="Open Sans"/>
                <a:cs typeface="Open Sans"/>
              </a:rPr>
              <a:t>contos</a:t>
            </a:r>
            <a:r>
              <a:rPr lang="en-US" sz="1400">
                <a:latin typeface="Calibri"/>
                <a:ea typeface="Open Sans"/>
                <a:cs typeface="Open Sans"/>
              </a:rPr>
              <a:t> </a:t>
            </a:r>
            <a:r>
              <a:rPr lang="en-US" sz="1400" err="1">
                <a:latin typeface="Calibri"/>
                <a:ea typeface="Open Sans"/>
                <a:cs typeface="Open Sans"/>
              </a:rPr>
              <a:t>contemporâneos</a:t>
            </a:r>
            <a:r>
              <a:rPr lang="en-US" sz="1400">
                <a:latin typeface="Calibri"/>
                <a:ea typeface="Open Sans"/>
                <a:cs typeface="Open Sans"/>
              </a:rPr>
              <a:t>, </a:t>
            </a:r>
            <a:r>
              <a:rPr lang="en-US" sz="1400" err="1">
                <a:latin typeface="Calibri"/>
                <a:ea typeface="Open Sans"/>
                <a:cs typeface="Open Sans"/>
              </a:rPr>
              <a:t>minicontos</a:t>
            </a:r>
            <a:r>
              <a:rPr lang="en-US" sz="1400">
                <a:latin typeface="Calibri"/>
                <a:ea typeface="Open Sans"/>
                <a:cs typeface="Open Sans"/>
              </a:rPr>
              <a:t>, </a:t>
            </a:r>
            <a:r>
              <a:rPr lang="en-US" sz="1400" err="1">
                <a:latin typeface="Calibri"/>
                <a:ea typeface="Open Sans"/>
                <a:cs typeface="Open Sans"/>
              </a:rPr>
              <a:t>fábulas</a:t>
            </a:r>
            <a:r>
              <a:rPr lang="en-US" sz="1400">
                <a:latin typeface="Calibri"/>
                <a:ea typeface="Open Sans"/>
                <a:cs typeface="Open Sans"/>
              </a:rPr>
              <a:t> </a:t>
            </a:r>
            <a:r>
              <a:rPr lang="en-US" sz="1400" err="1">
                <a:latin typeface="Calibri"/>
                <a:ea typeface="Open Sans"/>
                <a:cs typeface="Open Sans"/>
              </a:rPr>
              <a:t>contemporâneas</a:t>
            </a:r>
            <a:r>
              <a:rPr lang="en-US" sz="1400">
                <a:latin typeface="Calibri"/>
                <a:ea typeface="Open Sans"/>
                <a:cs typeface="Open Sans"/>
              </a:rPr>
              <a:t>, romances </a:t>
            </a:r>
            <a:r>
              <a:rPr lang="en-US" sz="1400" err="1">
                <a:latin typeface="Calibri"/>
                <a:ea typeface="Open Sans"/>
                <a:cs typeface="Open Sans"/>
              </a:rPr>
              <a:t>juvenis</a:t>
            </a:r>
            <a:r>
              <a:rPr lang="en-US" sz="1400">
                <a:latin typeface="Calibri"/>
                <a:ea typeface="Open Sans"/>
                <a:cs typeface="Open Sans"/>
              </a:rPr>
              <a:t>, </a:t>
            </a:r>
            <a:r>
              <a:rPr lang="en-US" sz="1400" err="1">
                <a:latin typeface="Calibri"/>
                <a:ea typeface="Open Sans"/>
                <a:cs typeface="Open Sans"/>
              </a:rPr>
              <a:t>biografias</a:t>
            </a:r>
            <a:r>
              <a:rPr lang="en-US" sz="1400">
                <a:latin typeface="Calibri"/>
                <a:ea typeface="Open Sans"/>
                <a:cs typeface="Open Sans"/>
              </a:rPr>
              <a:t> </a:t>
            </a:r>
            <a:r>
              <a:rPr lang="en-US" sz="1400" err="1">
                <a:latin typeface="Calibri"/>
                <a:ea typeface="Open Sans"/>
                <a:cs typeface="Open Sans"/>
              </a:rPr>
              <a:t>romanceadas</a:t>
            </a:r>
            <a:r>
              <a:rPr lang="en-US" sz="1400">
                <a:latin typeface="Calibri"/>
                <a:ea typeface="Open Sans"/>
                <a:cs typeface="Open Sans"/>
              </a:rPr>
              <a:t>, </a:t>
            </a:r>
            <a:r>
              <a:rPr lang="en-US" sz="1400" err="1">
                <a:latin typeface="Calibri"/>
                <a:ea typeface="Open Sans"/>
                <a:cs typeface="Open Sans"/>
              </a:rPr>
              <a:t>novelas</a:t>
            </a:r>
            <a:r>
              <a:rPr lang="en-US" sz="1400">
                <a:latin typeface="Calibri"/>
                <a:ea typeface="Open Sans"/>
                <a:cs typeface="Open Sans"/>
              </a:rPr>
              <a:t>, </a:t>
            </a:r>
            <a:r>
              <a:rPr lang="en-US" sz="1400" err="1">
                <a:latin typeface="Calibri"/>
                <a:ea typeface="Open Sans"/>
                <a:cs typeface="Open Sans"/>
              </a:rPr>
              <a:t>crônicas</a:t>
            </a:r>
            <a:r>
              <a:rPr lang="en-US" sz="1400">
                <a:latin typeface="Calibri"/>
                <a:ea typeface="Open Sans"/>
                <a:cs typeface="Open Sans"/>
              </a:rPr>
              <a:t> </a:t>
            </a:r>
            <a:r>
              <a:rPr lang="en-US" sz="1400" err="1">
                <a:latin typeface="Calibri"/>
                <a:ea typeface="Open Sans"/>
                <a:cs typeface="Open Sans"/>
              </a:rPr>
              <a:t>visuais</a:t>
            </a:r>
            <a:r>
              <a:rPr lang="en-US" sz="1400">
                <a:latin typeface="Calibri"/>
                <a:ea typeface="Open Sans"/>
                <a:cs typeface="Open Sans"/>
              </a:rPr>
              <a:t>, </a:t>
            </a:r>
            <a:r>
              <a:rPr lang="en-US" sz="1400" err="1">
                <a:latin typeface="Calibri"/>
                <a:ea typeface="Open Sans"/>
                <a:cs typeface="Open Sans"/>
              </a:rPr>
              <a:t>narrativas</a:t>
            </a:r>
            <a:r>
              <a:rPr lang="en-US" sz="1400">
                <a:latin typeface="Calibri"/>
                <a:ea typeface="Open Sans"/>
                <a:cs typeface="Open Sans"/>
              </a:rPr>
              <a:t> de </a:t>
            </a:r>
            <a:r>
              <a:rPr lang="en-US" sz="1400" err="1">
                <a:latin typeface="Calibri"/>
                <a:ea typeface="Open Sans"/>
                <a:cs typeface="Open Sans"/>
              </a:rPr>
              <a:t>ficção</a:t>
            </a:r>
            <a:r>
              <a:rPr lang="en-US" sz="1400">
                <a:latin typeface="Calibri"/>
                <a:ea typeface="Open Sans"/>
                <a:cs typeface="Open Sans"/>
              </a:rPr>
              <a:t> </a:t>
            </a:r>
            <a:r>
              <a:rPr lang="en-US" sz="1400" err="1">
                <a:latin typeface="Calibri"/>
                <a:ea typeface="Open Sans"/>
                <a:cs typeface="Open Sans"/>
              </a:rPr>
              <a:t>científica</a:t>
            </a:r>
            <a:r>
              <a:rPr lang="en-US" sz="1400">
                <a:latin typeface="Calibri"/>
                <a:ea typeface="Open Sans"/>
                <a:cs typeface="Open Sans"/>
              </a:rPr>
              <a:t>, </a:t>
            </a:r>
            <a:r>
              <a:rPr lang="en-US" sz="1400" err="1">
                <a:latin typeface="Calibri"/>
                <a:ea typeface="Open Sans"/>
                <a:cs typeface="Open Sans"/>
              </a:rPr>
              <a:t>narrativas</a:t>
            </a:r>
            <a:r>
              <a:rPr lang="en-US" sz="1400">
                <a:latin typeface="Calibri"/>
                <a:ea typeface="Open Sans"/>
                <a:cs typeface="Open Sans"/>
              </a:rPr>
              <a:t> de suspense, </a:t>
            </a:r>
            <a:r>
              <a:rPr lang="en-US" sz="1400" err="1">
                <a:latin typeface="Calibri"/>
                <a:ea typeface="Open Sans"/>
                <a:cs typeface="Open Sans"/>
              </a:rPr>
              <a:t>poemas</a:t>
            </a:r>
            <a:r>
              <a:rPr lang="en-US" sz="1400">
                <a:latin typeface="Calibri"/>
                <a:ea typeface="Open Sans"/>
                <a:cs typeface="Open Sans"/>
              </a:rPr>
              <a:t> de forma livre e </a:t>
            </a:r>
            <a:r>
              <a:rPr lang="en-US" sz="1400" err="1">
                <a:latin typeface="Calibri"/>
                <a:ea typeface="Open Sans"/>
                <a:cs typeface="Open Sans"/>
              </a:rPr>
              <a:t>fixa</a:t>
            </a:r>
            <a:r>
              <a:rPr lang="en-US" sz="1400">
                <a:latin typeface="Calibri"/>
                <a:ea typeface="Open Sans"/>
                <a:cs typeface="Open Sans"/>
              </a:rPr>
              <a:t> (</a:t>
            </a:r>
            <a:r>
              <a:rPr lang="en-US" sz="1400" err="1">
                <a:latin typeface="Calibri"/>
                <a:ea typeface="Open Sans"/>
                <a:cs typeface="Open Sans"/>
              </a:rPr>
              <a:t>como</a:t>
            </a:r>
            <a:r>
              <a:rPr lang="en-US" sz="1400">
                <a:latin typeface="Calibri"/>
                <a:ea typeface="Open Sans"/>
                <a:cs typeface="Open Sans"/>
              </a:rPr>
              <a:t> </a:t>
            </a:r>
            <a:r>
              <a:rPr lang="en-US" sz="1400" err="1">
                <a:latin typeface="Calibri"/>
                <a:ea typeface="Open Sans"/>
                <a:cs typeface="Open Sans"/>
              </a:rPr>
              <a:t>haicai</a:t>
            </a:r>
            <a:r>
              <a:rPr lang="en-US" sz="1400">
                <a:latin typeface="Calibri"/>
                <a:ea typeface="Open Sans"/>
                <a:cs typeface="Open Sans"/>
              </a:rPr>
              <a:t>), </a:t>
            </a:r>
            <a:r>
              <a:rPr lang="en-US" sz="1400" err="1">
                <a:latin typeface="Calibri"/>
                <a:ea typeface="Open Sans"/>
                <a:cs typeface="Open Sans"/>
              </a:rPr>
              <a:t>poema</a:t>
            </a:r>
            <a:r>
              <a:rPr lang="en-US" sz="1400">
                <a:latin typeface="Calibri"/>
                <a:ea typeface="Open Sans"/>
                <a:cs typeface="Open Sans"/>
              </a:rPr>
              <a:t> </a:t>
            </a:r>
            <a:r>
              <a:rPr lang="en-US" sz="1400" err="1">
                <a:latin typeface="Calibri"/>
                <a:ea typeface="Open Sans"/>
                <a:cs typeface="Open Sans"/>
              </a:rPr>
              <a:t>concreto</a:t>
            </a:r>
            <a:r>
              <a:rPr lang="en-US" sz="1400">
                <a:latin typeface="Calibri"/>
                <a:ea typeface="Open Sans"/>
                <a:cs typeface="Open Sans"/>
              </a:rPr>
              <a:t>, </a:t>
            </a:r>
            <a:r>
              <a:rPr lang="en-US" sz="1400" err="1">
                <a:latin typeface="Calibri"/>
                <a:ea typeface="Open Sans"/>
                <a:cs typeface="Open Sans"/>
              </a:rPr>
              <a:t>ciberpoema</a:t>
            </a:r>
            <a:r>
              <a:rPr lang="en-US" sz="1400">
                <a:latin typeface="Calibri"/>
                <a:ea typeface="Open Sans"/>
                <a:cs typeface="Open Sans"/>
              </a:rPr>
              <a:t>, </a:t>
            </a:r>
            <a:r>
              <a:rPr lang="en-US" sz="1400" err="1">
                <a:latin typeface="Calibri"/>
                <a:ea typeface="Open Sans"/>
                <a:cs typeface="Open Sans"/>
              </a:rPr>
              <a:t>dentre</a:t>
            </a:r>
            <a:r>
              <a:rPr lang="en-US" sz="1400">
                <a:latin typeface="Calibri"/>
                <a:ea typeface="Open Sans"/>
                <a:cs typeface="Open Sans"/>
              </a:rPr>
              <a:t> outros, </a:t>
            </a:r>
            <a:r>
              <a:rPr lang="en-US" sz="1400" err="1">
                <a:latin typeface="Calibri"/>
                <a:ea typeface="Open Sans"/>
                <a:cs typeface="Open Sans"/>
              </a:rPr>
              <a:t>expressando</a:t>
            </a:r>
            <a:r>
              <a:rPr lang="en-US" sz="1400">
                <a:latin typeface="Calibri"/>
                <a:ea typeface="Open Sans"/>
                <a:cs typeface="Open Sans"/>
              </a:rPr>
              <a:t> </a:t>
            </a:r>
            <a:r>
              <a:rPr lang="en-US" sz="1400" err="1">
                <a:latin typeface="Calibri"/>
                <a:ea typeface="Open Sans"/>
                <a:cs typeface="Open Sans"/>
              </a:rPr>
              <a:t>avaliação</a:t>
            </a:r>
            <a:r>
              <a:rPr lang="en-US" sz="1400">
                <a:latin typeface="Calibri"/>
                <a:ea typeface="Open Sans"/>
                <a:cs typeface="Open Sans"/>
              </a:rPr>
              <a:t> </a:t>
            </a:r>
            <a:r>
              <a:rPr lang="en-US" sz="1400" err="1">
                <a:latin typeface="Calibri"/>
                <a:ea typeface="Open Sans"/>
                <a:cs typeface="Open Sans"/>
              </a:rPr>
              <a:t>sobre</a:t>
            </a:r>
            <a:r>
              <a:rPr lang="en-US" sz="1400">
                <a:latin typeface="Calibri"/>
                <a:ea typeface="Open Sans"/>
                <a:cs typeface="Open Sans"/>
              </a:rPr>
              <a:t> o </a:t>
            </a:r>
            <a:r>
              <a:rPr lang="en-US" sz="1400" err="1">
                <a:latin typeface="Calibri"/>
                <a:ea typeface="Open Sans"/>
                <a:cs typeface="Open Sans"/>
              </a:rPr>
              <a:t>texto</a:t>
            </a:r>
            <a:r>
              <a:rPr lang="en-US" sz="1400">
                <a:latin typeface="Calibri"/>
                <a:ea typeface="Open Sans"/>
                <a:cs typeface="Open Sans"/>
              </a:rPr>
              <a:t> lido e </a:t>
            </a:r>
            <a:r>
              <a:rPr lang="en-US" sz="1400" err="1">
                <a:latin typeface="Calibri"/>
                <a:ea typeface="Open Sans"/>
                <a:cs typeface="Open Sans"/>
              </a:rPr>
              <a:t>estabelecendo</a:t>
            </a:r>
            <a:r>
              <a:rPr lang="en-US" sz="1400">
                <a:latin typeface="Calibri"/>
                <a:ea typeface="Open Sans"/>
                <a:cs typeface="Open Sans"/>
              </a:rPr>
              <a:t> </a:t>
            </a:r>
            <a:r>
              <a:rPr lang="en-US" sz="1400" err="1">
                <a:latin typeface="Calibri"/>
                <a:ea typeface="Open Sans"/>
                <a:cs typeface="Open Sans"/>
              </a:rPr>
              <a:t>preferências</a:t>
            </a:r>
            <a:r>
              <a:rPr lang="en-US" sz="1400">
                <a:latin typeface="Calibri"/>
                <a:ea typeface="Open Sans"/>
                <a:cs typeface="Open Sans"/>
              </a:rPr>
              <a:t> </a:t>
            </a:r>
            <a:r>
              <a:rPr lang="en-US" sz="1400" err="1">
                <a:latin typeface="Calibri"/>
                <a:ea typeface="Open Sans"/>
                <a:cs typeface="Open Sans"/>
              </a:rPr>
              <a:t>por</a:t>
            </a:r>
            <a:r>
              <a:rPr lang="en-US" sz="1400">
                <a:latin typeface="Calibri"/>
                <a:ea typeface="Open Sans"/>
                <a:cs typeface="Open Sans"/>
              </a:rPr>
              <a:t> </a:t>
            </a:r>
            <a:r>
              <a:rPr lang="en-US" sz="1400" err="1">
                <a:latin typeface="Calibri"/>
                <a:ea typeface="Open Sans"/>
                <a:cs typeface="Open Sans"/>
              </a:rPr>
              <a:t>gêneros</a:t>
            </a:r>
            <a:r>
              <a:rPr lang="en-US" sz="1400">
                <a:latin typeface="Calibri"/>
                <a:ea typeface="Open Sans"/>
                <a:cs typeface="Open Sans"/>
              </a:rPr>
              <a:t>, </a:t>
            </a:r>
            <a:r>
              <a:rPr lang="en-US" sz="1400" err="1">
                <a:latin typeface="Calibri"/>
                <a:ea typeface="Open Sans"/>
                <a:cs typeface="Open Sans"/>
              </a:rPr>
              <a:t>temas</a:t>
            </a:r>
            <a:r>
              <a:rPr lang="en-US" sz="1400">
                <a:latin typeface="Calibri"/>
                <a:ea typeface="Open Sans"/>
                <a:cs typeface="Open Sans"/>
              </a:rPr>
              <a:t>, </a:t>
            </a:r>
            <a:r>
              <a:rPr lang="en-US" sz="1400" err="1">
                <a:latin typeface="Calibri"/>
                <a:ea typeface="Open Sans"/>
                <a:cs typeface="Open Sans"/>
              </a:rPr>
              <a:t>autores</a:t>
            </a:r>
            <a:r>
              <a:rPr lang="en-US" sz="1400">
                <a:latin typeface="Calibri"/>
                <a:ea typeface="Open Sans"/>
                <a:cs typeface="Open Sans"/>
              </a:rPr>
              <a:t>.</a:t>
            </a:r>
            <a:endParaRPr lang="en-US" sz="1400">
              <a:latin typeface="Calibri"/>
            </a:endParaRPr>
          </a:p>
        </p:txBody>
      </p:sp>
      <p:sp>
        <p:nvSpPr>
          <p:cNvPr id="4" name="CaixaDeTexto 3">
            <a:extLst>
              <a:ext uri="{FF2B5EF4-FFF2-40B4-BE49-F238E27FC236}">
                <a16:creationId xmlns:a16="http://schemas.microsoft.com/office/drawing/2014/main" id="{3144BFE2-3C8A-9BD2-42C8-E6D1326A1AC6}"/>
              </a:ext>
            </a:extLst>
          </p:cNvPr>
          <p:cNvSpPr txBox="1"/>
          <p:nvPr/>
        </p:nvSpPr>
        <p:spPr>
          <a:xfrm>
            <a:off x="692553" y="3846653"/>
            <a:ext cx="1056575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a:latin typeface="Calibri"/>
                <a:ea typeface="Open Sans"/>
                <a:cs typeface="Open Sans"/>
              </a:rPr>
              <a:t>(EF89LP34)</a:t>
            </a:r>
            <a:r>
              <a:rPr lang="en-US" sz="1400">
                <a:latin typeface="Calibri"/>
                <a:ea typeface="Open Sans"/>
                <a:cs typeface="Open Sans"/>
              </a:rPr>
              <a:t> </a:t>
            </a:r>
            <a:r>
              <a:rPr lang="en-US" sz="1400" err="1">
                <a:latin typeface="Calibri"/>
                <a:ea typeface="Open Sans"/>
                <a:cs typeface="Open Sans"/>
              </a:rPr>
              <a:t>Analisar</a:t>
            </a:r>
            <a:r>
              <a:rPr lang="en-US" sz="1400">
                <a:latin typeface="Calibri"/>
                <a:ea typeface="Open Sans"/>
                <a:cs typeface="Open Sans"/>
              </a:rPr>
              <a:t> a </a:t>
            </a:r>
            <a:r>
              <a:rPr lang="en-US" sz="1400" err="1">
                <a:latin typeface="Calibri"/>
                <a:ea typeface="Open Sans"/>
                <a:cs typeface="Open Sans"/>
              </a:rPr>
              <a:t>organização</a:t>
            </a:r>
            <a:r>
              <a:rPr lang="en-US" sz="1400">
                <a:latin typeface="Calibri"/>
                <a:ea typeface="Open Sans"/>
                <a:cs typeface="Open Sans"/>
              </a:rPr>
              <a:t> de </a:t>
            </a:r>
            <a:r>
              <a:rPr lang="en-US" sz="1400" err="1">
                <a:latin typeface="Calibri"/>
                <a:ea typeface="Open Sans"/>
                <a:cs typeface="Open Sans"/>
              </a:rPr>
              <a:t>texto</a:t>
            </a:r>
            <a:r>
              <a:rPr lang="en-US" sz="1400">
                <a:latin typeface="Calibri"/>
                <a:ea typeface="Open Sans"/>
                <a:cs typeface="Open Sans"/>
              </a:rPr>
              <a:t> </a:t>
            </a:r>
            <a:r>
              <a:rPr lang="en-US" sz="1400" err="1">
                <a:latin typeface="Calibri"/>
                <a:ea typeface="Open Sans"/>
                <a:cs typeface="Open Sans"/>
              </a:rPr>
              <a:t>dramático</a:t>
            </a:r>
            <a:r>
              <a:rPr lang="en-US" sz="1400">
                <a:latin typeface="Calibri"/>
                <a:ea typeface="Open Sans"/>
                <a:cs typeface="Open Sans"/>
              </a:rPr>
              <a:t> </a:t>
            </a:r>
            <a:r>
              <a:rPr lang="en-US" sz="1400" err="1">
                <a:latin typeface="Calibri"/>
                <a:ea typeface="Open Sans"/>
                <a:cs typeface="Open Sans"/>
              </a:rPr>
              <a:t>apresentado</a:t>
            </a:r>
            <a:r>
              <a:rPr lang="en-US" sz="1400">
                <a:latin typeface="Calibri"/>
                <a:ea typeface="Open Sans"/>
                <a:cs typeface="Open Sans"/>
              </a:rPr>
              <a:t> </a:t>
            </a:r>
            <a:r>
              <a:rPr lang="en-US" sz="1400" err="1">
                <a:latin typeface="Calibri"/>
                <a:ea typeface="Open Sans"/>
                <a:cs typeface="Open Sans"/>
              </a:rPr>
              <a:t>em</a:t>
            </a:r>
            <a:r>
              <a:rPr lang="en-US" sz="1400">
                <a:latin typeface="Calibri"/>
                <a:ea typeface="Open Sans"/>
                <a:cs typeface="Open Sans"/>
              </a:rPr>
              <a:t> </a:t>
            </a:r>
            <a:r>
              <a:rPr lang="en-US" sz="1400" err="1">
                <a:latin typeface="Calibri"/>
                <a:ea typeface="Open Sans"/>
                <a:cs typeface="Open Sans"/>
              </a:rPr>
              <a:t>teatro</a:t>
            </a:r>
            <a:r>
              <a:rPr lang="en-US" sz="1400">
                <a:latin typeface="Calibri"/>
                <a:ea typeface="Open Sans"/>
                <a:cs typeface="Open Sans"/>
              </a:rPr>
              <a:t>, </a:t>
            </a:r>
            <a:r>
              <a:rPr lang="en-US" sz="1400" err="1">
                <a:latin typeface="Calibri"/>
                <a:ea typeface="Open Sans"/>
                <a:cs typeface="Open Sans"/>
              </a:rPr>
              <a:t>televisão</a:t>
            </a:r>
            <a:r>
              <a:rPr lang="en-US" sz="1400">
                <a:latin typeface="Calibri"/>
                <a:ea typeface="Open Sans"/>
                <a:cs typeface="Open Sans"/>
              </a:rPr>
              <a:t>, cinema, </a:t>
            </a:r>
            <a:r>
              <a:rPr lang="en-US" sz="1400" err="1">
                <a:latin typeface="Calibri"/>
                <a:ea typeface="Open Sans"/>
                <a:cs typeface="Open Sans"/>
              </a:rPr>
              <a:t>identificando</a:t>
            </a:r>
            <a:r>
              <a:rPr lang="en-US" sz="1400">
                <a:latin typeface="Calibri"/>
                <a:ea typeface="Open Sans"/>
                <a:cs typeface="Open Sans"/>
              </a:rPr>
              <a:t> e </a:t>
            </a:r>
            <a:r>
              <a:rPr lang="en-US" sz="1400" err="1">
                <a:latin typeface="Calibri"/>
                <a:ea typeface="Open Sans"/>
                <a:cs typeface="Open Sans"/>
              </a:rPr>
              <a:t>percebendo</a:t>
            </a:r>
            <a:r>
              <a:rPr lang="en-US" sz="1400">
                <a:latin typeface="Calibri"/>
                <a:ea typeface="Open Sans"/>
                <a:cs typeface="Open Sans"/>
              </a:rPr>
              <a:t> </a:t>
            </a:r>
            <a:r>
              <a:rPr lang="en-US" sz="1400" err="1">
                <a:latin typeface="Calibri"/>
                <a:ea typeface="Open Sans"/>
                <a:cs typeface="Open Sans"/>
              </a:rPr>
              <a:t>os</a:t>
            </a:r>
            <a:r>
              <a:rPr lang="en-US" sz="1400">
                <a:latin typeface="Calibri"/>
                <a:ea typeface="Open Sans"/>
                <a:cs typeface="Open Sans"/>
              </a:rPr>
              <a:t> </a:t>
            </a:r>
            <a:r>
              <a:rPr lang="en-US" sz="1400" err="1">
                <a:latin typeface="Calibri"/>
                <a:ea typeface="Open Sans"/>
                <a:cs typeface="Open Sans"/>
              </a:rPr>
              <a:t>sentidos</a:t>
            </a:r>
            <a:r>
              <a:rPr lang="en-US" sz="1400">
                <a:latin typeface="Calibri"/>
                <a:ea typeface="Open Sans"/>
                <a:cs typeface="Open Sans"/>
              </a:rPr>
              <a:t> </a:t>
            </a:r>
            <a:r>
              <a:rPr lang="en-US" sz="1400" err="1">
                <a:latin typeface="Calibri"/>
                <a:ea typeface="Open Sans"/>
                <a:cs typeface="Open Sans"/>
              </a:rPr>
              <a:t>decorrentes</a:t>
            </a:r>
            <a:r>
              <a:rPr lang="en-US" sz="1400">
                <a:latin typeface="Calibri"/>
                <a:ea typeface="Open Sans"/>
                <a:cs typeface="Open Sans"/>
              </a:rPr>
              <a:t> dos </a:t>
            </a:r>
            <a:r>
              <a:rPr lang="en-US" sz="1400" err="1">
                <a:latin typeface="Calibri"/>
                <a:ea typeface="Open Sans"/>
                <a:cs typeface="Open Sans"/>
              </a:rPr>
              <a:t>recursos</a:t>
            </a:r>
            <a:r>
              <a:rPr lang="en-US" sz="1400">
                <a:latin typeface="Calibri"/>
                <a:ea typeface="Open Sans"/>
                <a:cs typeface="Open Sans"/>
              </a:rPr>
              <a:t> </a:t>
            </a:r>
            <a:r>
              <a:rPr lang="en-US" sz="1400" err="1">
                <a:latin typeface="Calibri"/>
                <a:ea typeface="Open Sans"/>
                <a:cs typeface="Open Sans"/>
              </a:rPr>
              <a:t>linguísticos</a:t>
            </a:r>
            <a:r>
              <a:rPr lang="en-US" sz="1400">
                <a:latin typeface="Calibri"/>
                <a:ea typeface="Open Sans"/>
                <a:cs typeface="Open Sans"/>
              </a:rPr>
              <a:t> e </a:t>
            </a:r>
            <a:r>
              <a:rPr lang="en-US" sz="1400" err="1">
                <a:latin typeface="Calibri"/>
                <a:ea typeface="Open Sans"/>
                <a:cs typeface="Open Sans"/>
              </a:rPr>
              <a:t>semióticos</a:t>
            </a:r>
            <a:r>
              <a:rPr lang="en-US" sz="1400">
                <a:latin typeface="Calibri"/>
                <a:ea typeface="Open Sans"/>
                <a:cs typeface="Open Sans"/>
              </a:rPr>
              <a:t> que </a:t>
            </a:r>
            <a:r>
              <a:rPr lang="en-US" sz="1400" err="1">
                <a:latin typeface="Calibri"/>
                <a:ea typeface="Open Sans"/>
                <a:cs typeface="Open Sans"/>
              </a:rPr>
              <a:t>sustentam</a:t>
            </a:r>
            <a:r>
              <a:rPr lang="en-US" sz="1400">
                <a:latin typeface="Calibri"/>
                <a:ea typeface="Open Sans"/>
                <a:cs typeface="Open Sans"/>
              </a:rPr>
              <a:t> </a:t>
            </a:r>
            <a:r>
              <a:rPr lang="en-US" sz="1400" err="1">
                <a:latin typeface="Calibri"/>
                <a:ea typeface="Open Sans"/>
                <a:cs typeface="Open Sans"/>
              </a:rPr>
              <a:t>sua</a:t>
            </a:r>
            <a:r>
              <a:rPr lang="en-US" sz="1400">
                <a:latin typeface="Calibri"/>
                <a:ea typeface="Open Sans"/>
                <a:cs typeface="Open Sans"/>
              </a:rPr>
              <a:t> </a:t>
            </a:r>
            <a:r>
              <a:rPr lang="en-US" sz="1400" err="1">
                <a:latin typeface="Calibri"/>
                <a:ea typeface="Open Sans"/>
                <a:cs typeface="Open Sans"/>
              </a:rPr>
              <a:t>realização</a:t>
            </a:r>
            <a:r>
              <a:rPr lang="en-US" sz="1400">
                <a:latin typeface="Calibri"/>
                <a:ea typeface="Open Sans"/>
                <a:cs typeface="Open Sans"/>
              </a:rPr>
              <a:t> </a:t>
            </a:r>
            <a:r>
              <a:rPr lang="en-US" sz="1400" err="1">
                <a:latin typeface="Calibri"/>
                <a:ea typeface="Open Sans"/>
                <a:cs typeface="Open Sans"/>
              </a:rPr>
              <a:t>como</a:t>
            </a:r>
            <a:r>
              <a:rPr lang="en-US" sz="1400">
                <a:latin typeface="Calibri"/>
                <a:ea typeface="Open Sans"/>
                <a:cs typeface="Open Sans"/>
              </a:rPr>
              <a:t> </a:t>
            </a:r>
            <a:r>
              <a:rPr lang="en-US" sz="1400" err="1">
                <a:latin typeface="Calibri"/>
                <a:ea typeface="Open Sans"/>
                <a:cs typeface="Open Sans"/>
              </a:rPr>
              <a:t>peça</a:t>
            </a:r>
            <a:r>
              <a:rPr lang="en-US" sz="1400">
                <a:latin typeface="Calibri"/>
                <a:ea typeface="Open Sans"/>
                <a:cs typeface="Open Sans"/>
              </a:rPr>
              <a:t> </a:t>
            </a:r>
            <a:r>
              <a:rPr lang="en-US" sz="1400" err="1">
                <a:latin typeface="Calibri"/>
                <a:ea typeface="Open Sans"/>
                <a:cs typeface="Open Sans"/>
              </a:rPr>
              <a:t>teatral</a:t>
            </a:r>
            <a:r>
              <a:rPr lang="en-US" sz="1400">
                <a:latin typeface="Calibri"/>
                <a:ea typeface="Open Sans"/>
                <a:cs typeface="Open Sans"/>
              </a:rPr>
              <a:t>, </a:t>
            </a:r>
            <a:r>
              <a:rPr lang="en-US" sz="1400" err="1">
                <a:latin typeface="Calibri"/>
                <a:ea typeface="Open Sans"/>
                <a:cs typeface="Open Sans"/>
              </a:rPr>
              <a:t>novela</a:t>
            </a:r>
            <a:r>
              <a:rPr lang="en-US" sz="1400">
                <a:latin typeface="Calibri"/>
                <a:ea typeface="Open Sans"/>
                <a:cs typeface="Open Sans"/>
              </a:rPr>
              <a:t>, </a:t>
            </a:r>
            <a:r>
              <a:rPr lang="en-US" sz="1400" err="1">
                <a:latin typeface="Calibri"/>
                <a:ea typeface="Open Sans"/>
                <a:cs typeface="Open Sans"/>
              </a:rPr>
              <a:t>filme</a:t>
            </a:r>
            <a:r>
              <a:rPr lang="en-US" sz="1400">
                <a:latin typeface="Calibri"/>
                <a:ea typeface="Open Sans"/>
                <a:cs typeface="Open Sans"/>
              </a:rPr>
              <a:t> etc.</a:t>
            </a:r>
            <a:endParaRPr lang="en-US" sz="1400">
              <a:latin typeface="Calibri"/>
            </a:endParaRPr>
          </a:p>
        </p:txBody>
      </p:sp>
      <p:sp>
        <p:nvSpPr>
          <p:cNvPr id="5" name="CaixaDeTexto 4">
            <a:extLst>
              <a:ext uri="{FF2B5EF4-FFF2-40B4-BE49-F238E27FC236}">
                <a16:creationId xmlns:a16="http://schemas.microsoft.com/office/drawing/2014/main" id="{BB75E5AD-6E04-B6BB-2E78-8D2674020EAD}"/>
              </a:ext>
            </a:extLst>
          </p:cNvPr>
          <p:cNvSpPr txBox="1"/>
          <p:nvPr/>
        </p:nvSpPr>
        <p:spPr>
          <a:xfrm>
            <a:off x="4080076" y="1089949"/>
            <a:ext cx="37849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b="1">
                <a:ea typeface="Calibri"/>
                <a:cs typeface="Calibri"/>
              </a:rPr>
              <a:t>HABILIDADES EXCLUSIVAS DO 8º ANO</a:t>
            </a:r>
            <a:endParaRPr lang="pt-BR" b="1"/>
          </a:p>
        </p:txBody>
      </p:sp>
    </p:spTree>
    <p:extLst>
      <p:ext uri="{BB962C8B-B14F-4D97-AF65-F5344CB8AC3E}">
        <p14:creationId xmlns:p14="http://schemas.microsoft.com/office/powerpoint/2010/main" val="2633911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2"/>
          <a:stretch>
            <a:fillRect/>
          </a:stretch>
        </p:blipFill>
        <p:spPr>
          <a:xfrm>
            <a:off x="1883" y="-2390"/>
            <a:ext cx="12188234" cy="6862783"/>
          </a:xfrm>
          <a:prstGeom prst="rect">
            <a:avLst/>
          </a:prstGeom>
        </p:spPr>
      </p:pic>
      <p:sp>
        <p:nvSpPr>
          <p:cNvPr id="2" name="CaixaDeTexto 1">
            <a:extLst>
              <a:ext uri="{FF2B5EF4-FFF2-40B4-BE49-F238E27FC236}">
                <a16:creationId xmlns:a16="http://schemas.microsoft.com/office/drawing/2014/main" id="{5E3BDA6D-AF58-B406-14A8-94DF87B5F13E}"/>
              </a:ext>
            </a:extLst>
          </p:cNvPr>
          <p:cNvSpPr txBox="1"/>
          <p:nvPr/>
        </p:nvSpPr>
        <p:spPr>
          <a:xfrm>
            <a:off x="4884556" y="999067"/>
            <a:ext cx="289681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t-BR" sz="3600" b="1">
                <a:ea typeface="Calibri"/>
                <a:cs typeface="Calibri"/>
              </a:rPr>
              <a:t>REFERÊNCIAS</a:t>
            </a:r>
          </a:p>
        </p:txBody>
      </p:sp>
      <p:sp>
        <p:nvSpPr>
          <p:cNvPr id="3" name="CaixaDeTexto 2">
            <a:extLst>
              <a:ext uri="{FF2B5EF4-FFF2-40B4-BE49-F238E27FC236}">
                <a16:creationId xmlns:a16="http://schemas.microsoft.com/office/drawing/2014/main" id="{83ECFBB7-BB99-AB47-7AB3-CFC040661694}"/>
              </a:ext>
            </a:extLst>
          </p:cNvPr>
          <p:cNvSpPr txBox="1"/>
          <p:nvPr/>
        </p:nvSpPr>
        <p:spPr>
          <a:xfrm>
            <a:off x="1037113" y="2245406"/>
            <a:ext cx="11311053"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1600">
                <a:solidFill>
                  <a:srgbClr val="444444"/>
                </a:solidFill>
                <a:cs typeface="Calibri"/>
              </a:rPr>
              <a:t>BRASIL. Ministério da Educação. Base Nacional Comum Curricular. Brasília, 2018.</a:t>
            </a:r>
            <a:endParaRPr lang="pt-BR"/>
          </a:p>
          <a:p>
            <a:endParaRPr lang="pt-BR" sz="1600">
              <a:solidFill>
                <a:srgbClr val="444444"/>
              </a:solidFill>
              <a:ea typeface="+mn-lt"/>
              <a:cs typeface="+mn-lt"/>
            </a:endParaRPr>
          </a:p>
          <a:p>
            <a:r>
              <a:rPr lang="pt-BR" sz="1600">
                <a:solidFill>
                  <a:srgbClr val="444444"/>
                </a:solidFill>
                <a:ea typeface="+mn-lt"/>
                <a:cs typeface="+mn-lt"/>
              </a:rPr>
              <a:t>COSSON, Rildo. Letramento Literário.2ª ed. São Paulo: Contexto, 2022.</a:t>
            </a:r>
            <a:endParaRPr lang="pt-BR" sz="1600">
              <a:solidFill>
                <a:srgbClr val="444444"/>
              </a:solidFill>
              <a:ea typeface="Calibri"/>
              <a:cs typeface="Calibri"/>
            </a:endParaRPr>
          </a:p>
          <a:p>
            <a:endParaRPr lang="pt-BR" sz="1600">
              <a:solidFill>
                <a:srgbClr val="444444"/>
              </a:solidFill>
              <a:ea typeface="+mn-lt"/>
              <a:cs typeface="+mn-lt"/>
            </a:endParaRPr>
          </a:p>
          <a:p>
            <a:r>
              <a:rPr lang="pt-BR" sz="1600">
                <a:solidFill>
                  <a:srgbClr val="444444"/>
                </a:solidFill>
                <a:ea typeface="+mn-lt"/>
                <a:cs typeface="+mn-lt"/>
              </a:rPr>
              <a:t>LOBATO, Monteiro. Negrinha. São Paulo: Globo, 2008.</a:t>
            </a:r>
            <a:endParaRPr lang="pt-BR"/>
          </a:p>
          <a:p>
            <a:endParaRPr lang="pt-BR" sz="1600">
              <a:solidFill>
                <a:srgbClr val="444444"/>
              </a:solidFill>
              <a:ea typeface="+mn-lt"/>
              <a:cs typeface="+mn-lt"/>
            </a:endParaRPr>
          </a:p>
          <a:p>
            <a:r>
              <a:rPr lang="pt-BR" sz="1600">
                <a:solidFill>
                  <a:srgbClr val="444444"/>
                </a:solidFill>
                <a:ea typeface="+mn-lt"/>
                <a:cs typeface="+mn-lt"/>
              </a:rPr>
              <a:t>ORWELL, George. A revolução do bichos. Tradução de Livraria Cristã. Londrina: Editora Livraria Cristã, 2021.</a:t>
            </a:r>
          </a:p>
          <a:p>
            <a:endParaRPr lang="pt-BR" sz="1600">
              <a:solidFill>
                <a:srgbClr val="444444"/>
              </a:solidFill>
              <a:ea typeface="+mn-lt"/>
              <a:cs typeface="+mn-lt"/>
            </a:endParaRPr>
          </a:p>
          <a:p>
            <a:r>
              <a:rPr lang="pt-BR" sz="1600">
                <a:solidFill>
                  <a:srgbClr val="444444"/>
                </a:solidFill>
                <a:ea typeface="+mn-lt"/>
                <a:cs typeface="+mn-lt"/>
              </a:rPr>
              <a:t>PESSOA, Fernando. “LIBERDADE”, in Poesias. Lisboa, Ática, 1973 246-247.</a:t>
            </a:r>
          </a:p>
          <a:p>
            <a:endParaRPr lang="pt-BR" sz="1600">
              <a:solidFill>
                <a:srgbClr val="000000"/>
              </a:solidFill>
              <a:ea typeface="+mn-lt"/>
              <a:cs typeface="+mn-lt"/>
            </a:endParaRPr>
          </a:p>
          <a:p>
            <a:r>
              <a:rPr lang="pt-BR" sz="1600">
                <a:solidFill>
                  <a:srgbClr val="444444"/>
                </a:solidFill>
                <a:ea typeface="+mn-lt"/>
                <a:cs typeface="+mn-lt"/>
              </a:rPr>
              <a:t>RODDEN, John. The Cambridge Companion </a:t>
            </a:r>
            <a:r>
              <a:rPr lang="pt-BR" sz="1600" err="1">
                <a:solidFill>
                  <a:srgbClr val="444444"/>
                </a:solidFill>
                <a:ea typeface="+mn-lt"/>
                <a:cs typeface="+mn-lt"/>
              </a:rPr>
              <a:t>to</a:t>
            </a:r>
            <a:r>
              <a:rPr lang="pt-BR" sz="1600">
                <a:solidFill>
                  <a:srgbClr val="444444"/>
                </a:solidFill>
                <a:ea typeface="+mn-lt"/>
                <a:cs typeface="+mn-lt"/>
              </a:rPr>
              <a:t> George Orwell. Cambridge: </a:t>
            </a:r>
            <a:r>
              <a:rPr lang="pt-BR" sz="1600" err="1">
                <a:solidFill>
                  <a:srgbClr val="444444"/>
                </a:solidFill>
                <a:ea typeface="+mn-lt"/>
                <a:cs typeface="+mn-lt"/>
              </a:rPr>
              <a:t>University</a:t>
            </a:r>
            <a:r>
              <a:rPr lang="pt-BR" sz="1600">
                <a:solidFill>
                  <a:srgbClr val="444444"/>
                </a:solidFill>
                <a:ea typeface="+mn-lt"/>
                <a:cs typeface="+mn-lt"/>
              </a:rPr>
              <a:t> Press, 2007.</a:t>
            </a:r>
            <a:endParaRPr lang="pt-BR"/>
          </a:p>
          <a:p>
            <a:endParaRPr lang="pt-BR" sz="1600">
              <a:solidFill>
                <a:srgbClr val="444444"/>
              </a:solidFill>
              <a:ea typeface="+mn-lt"/>
              <a:cs typeface="+mn-lt"/>
            </a:endParaRPr>
          </a:p>
          <a:p>
            <a:r>
              <a:rPr lang="pt-BR" sz="1600">
                <a:solidFill>
                  <a:srgbClr val="444444"/>
                </a:solidFill>
                <a:ea typeface="+mn-lt"/>
                <a:cs typeface="+mn-lt"/>
              </a:rPr>
              <a:t>The Orwell Reader. George Orwell. Disponível em: &lt; </a:t>
            </a:r>
            <a:r>
              <a:rPr lang="pt-BR" sz="1600">
                <a:ea typeface="+mn-lt"/>
                <a:cs typeface="+mn-lt"/>
              </a:rPr>
              <a:t>http://www.theorwellreader.com/orwell.shtml</a:t>
            </a:r>
            <a:r>
              <a:rPr lang="pt-BR" sz="1600">
                <a:solidFill>
                  <a:srgbClr val="000000"/>
                </a:solidFill>
                <a:ea typeface="+mn-lt"/>
                <a:cs typeface="+mn-lt"/>
              </a:rPr>
              <a:t>&gt;</a:t>
            </a:r>
            <a:r>
              <a:rPr lang="pt-BR" sz="1600">
                <a:solidFill>
                  <a:srgbClr val="444444"/>
                </a:solidFill>
                <a:ea typeface="+mn-lt"/>
                <a:cs typeface="+mn-lt"/>
              </a:rPr>
              <a:t> Consultado em: 20 de </a:t>
            </a:r>
            <a:r>
              <a:rPr lang="pt-BR" sz="1600" err="1">
                <a:solidFill>
                  <a:srgbClr val="444444"/>
                </a:solidFill>
                <a:ea typeface="+mn-lt"/>
                <a:cs typeface="+mn-lt"/>
              </a:rPr>
              <a:t>jun</a:t>
            </a:r>
            <a:r>
              <a:rPr lang="pt-BR" sz="1600">
                <a:solidFill>
                  <a:srgbClr val="444444"/>
                </a:solidFill>
                <a:ea typeface="+mn-lt"/>
                <a:cs typeface="+mn-lt"/>
              </a:rPr>
              <a:t> de 2023. Arquivado do original em 7 de fevereiro de 2007.</a:t>
            </a:r>
            <a:endParaRPr lang="pt-BR" sz="1600">
              <a:ea typeface="Calibri" panose="020F0502020204030204"/>
              <a:cs typeface="Calibri" panose="020F0502020204030204"/>
            </a:endParaRPr>
          </a:p>
          <a:p>
            <a:endParaRPr lang="pt-BR" sz="1600">
              <a:ea typeface="Calibri" panose="020F0502020204030204"/>
              <a:cs typeface="Calibri" panose="020F0502020204030204"/>
            </a:endParaRPr>
          </a:p>
        </p:txBody>
      </p:sp>
    </p:spTree>
    <p:extLst>
      <p:ext uri="{BB962C8B-B14F-4D97-AF65-F5344CB8AC3E}">
        <p14:creationId xmlns:p14="http://schemas.microsoft.com/office/powerpoint/2010/main" val="2041710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2"/>
          <a:stretch>
            <a:fillRect/>
          </a:stretch>
        </p:blipFill>
        <p:spPr>
          <a:xfrm>
            <a:off x="1883" y="-2390"/>
            <a:ext cx="12188234" cy="6862783"/>
          </a:xfrm>
          <a:prstGeom prst="rect">
            <a:avLst/>
          </a:prstGeom>
        </p:spPr>
      </p:pic>
      <p:sp>
        <p:nvSpPr>
          <p:cNvPr id="2" name="CaixaDeTexto 1">
            <a:extLst>
              <a:ext uri="{FF2B5EF4-FFF2-40B4-BE49-F238E27FC236}">
                <a16:creationId xmlns:a16="http://schemas.microsoft.com/office/drawing/2014/main" id="{5D8C20FE-69CB-86C6-3CDB-D9DAB12E21F2}"/>
              </a:ext>
            </a:extLst>
          </p:cNvPr>
          <p:cNvSpPr txBox="1"/>
          <p:nvPr/>
        </p:nvSpPr>
        <p:spPr>
          <a:xfrm>
            <a:off x="4637851" y="837259"/>
            <a:ext cx="323789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600" b="1" dirty="0">
                <a:latin typeface="Calibri"/>
                <a:cs typeface="Calibri"/>
              </a:rPr>
              <a:t>SOBRE A OBRA</a:t>
            </a:r>
          </a:p>
        </p:txBody>
      </p:sp>
      <p:sp>
        <p:nvSpPr>
          <p:cNvPr id="3" name="CaixaDeTexto 2">
            <a:extLst>
              <a:ext uri="{FF2B5EF4-FFF2-40B4-BE49-F238E27FC236}">
                <a16:creationId xmlns:a16="http://schemas.microsoft.com/office/drawing/2014/main" id="{DEDBF71D-BD74-188A-2943-414518DC4A41}"/>
              </a:ext>
            </a:extLst>
          </p:cNvPr>
          <p:cNvSpPr txBox="1"/>
          <p:nvPr/>
        </p:nvSpPr>
        <p:spPr>
          <a:xfrm>
            <a:off x="626328" y="1713571"/>
            <a:ext cx="1071632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cs typeface="Calibri"/>
              </a:rPr>
              <a:t>O </a:t>
            </a:r>
            <a:r>
              <a:rPr lang="pt-BR" dirty="0">
                <a:cs typeface="Calibri"/>
              </a:rPr>
              <a:t>livro</a:t>
            </a:r>
            <a:r>
              <a:rPr lang="en-US" dirty="0">
                <a:cs typeface="Calibri"/>
              </a:rPr>
              <a:t> </a:t>
            </a:r>
            <a:r>
              <a:rPr lang="en-US" dirty="0" err="1">
                <a:cs typeface="Calibri"/>
              </a:rPr>
              <a:t>foi</a:t>
            </a:r>
            <a:r>
              <a:rPr lang="en-US">
                <a:cs typeface="Calibri"/>
              </a:rPr>
              <a:t> </a:t>
            </a:r>
            <a:r>
              <a:rPr lang="pt-BR">
                <a:cs typeface="Calibri"/>
              </a:rPr>
              <a:t>escrito</a:t>
            </a:r>
            <a:r>
              <a:rPr lang="en-US">
                <a:cs typeface="Calibri"/>
              </a:rPr>
              <a:t>  </a:t>
            </a:r>
            <a:r>
              <a:rPr lang="en-US" err="1">
                <a:cs typeface="Calibri"/>
              </a:rPr>
              <a:t>durante</a:t>
            </a:r>
            <a:r>
              <a:rPr lang="en-US">
                <a:cs typeface="Calibri"/>
              </a:rPr>
              <a:t> a  Segunda Guerra Mundial e </a:t>
            </a:r>
            <a:r>
              <a:rPr lang="en-US" err="1">
                <a:cs typeface="Calibri"/>
              </a:rPr>
              <a:t>publicado</a:t>
            </a:r>
            <a:r>
              <a:rPr lang="en-US">
                <a:cs typeface="Calibri"/>
              </a:rPr>
              <a:t> </a:t>
            </a:r>
            <a:r>
              <a:rPr lang="en-US" err="1">
                <a:cs typeface="Calibri"/>
              </a:rPr>
              <a:t>em</a:t>
            </a:r>
            <a:r>
              <a:rPr lang="en-US">
                <a:cs typeface="Calibri"/>
              </a:rPr>
              <a:t> 1945 </a:t>
            </a:r>
            <a:r>
              <a:rPr lang="en-US" err="1">
                <a:cs typeface="Calibri"/>
              </a:rPr>
              <a:t>por</a:t>
            </a:r>
            <a:r>
              <a:rPr lang="en-US">
                <a:cs typeface="Calibri"/>
              </a:rPr>
              <a:t> </a:t>
            </a:r>
            <a:r>
              <a:rPr lang="en-US">
                <a:ea typeface="+mn-lt"/>
                <a:cs typeface="+mn-lt"/>
              </a:rPr>
              <a:t>Eric Arthur Blair (1903-1950), </a:t>
            </a:r>
            <a:r>
              <a:rPr lang="en-US" err="1">
                <a:ea typeface="+mn-lt"/>
                <a:cs typeface="+mn-lt"/>
              </a:rPr>
              <a:t>mais</a:t>
            </a:r>
            <a:r>
              <a:rPr lang="en-US">
                <a:ea typeface="+mn-lt"/>
                <a:cs typeface="+mn-lt"/>
              </a:rPr>
              <a:t> </a:t>
            </a:r>
            <a:r>
              <a:rPr lang="en-US" err="1">
                <a:ea typeface="+mn-lt"/>
                <a:cs typeface="+mn-lt"/>
              </a:rPr>
              <a:t>conhecido</a:t>
            </a:r>
            <a:r>
              <a:rPr lang="en-US">
                <a:ea typeface="+mn-lt"/>
                <a:cs typeface="+mn-lt"/>
              </a:rPr>
              <a:t> </a:t>
            </a:r>
            <a:r>
              <a:rPr lang="en-US" err="1">
                <a:ea typeface="+mn-lt"/>
                <a:cs typeface="+mn-lt"/>
              </a:rPr>
              <a:t>pelo</a:t>
            </a:r>
            <a:r>
              <a:rPr lang="en-US">
                <a:ea typeface="+mn-lt"/>
                <a:cs typeface="+mn-lt"/>
              </a:rPr>
              <a:t> </a:t>
            </a:r>
            <a:r>
              <a:rPr lang="en-US" err="1">
                <a:ea typeface="+mn-lt"/>
                <a:cs typeface="+mn-lt"/>
              </a:rPr>
              <a:t>pseudônimo</a:t>
            </a:r>
            <a:r>
              <a:rPr lang="en-US">
                <a:ea typeface="+mn-lt"/>
                <a:cs typeface="+mn-lt"/>
              </a:rPr>
              <a:t> George Orwell, um </a:t>
            </a:r>
            <a:r>
              <a:rPr lang="en-US" err="1">
                <a:ea typeface="+mn-lt"/>
                <a:cs typeface="+mn-lt"/>
              </a:rPr>
              <a:t>escritor</a:t>
            </a:r>
            <a:r>
              <a:rPr lang="en-US">
                <a:ea typeface="+mn-lt"/>
                <a:cs typeface="+mn-lt"/>
              </a:rPr>
              <a:t>, </a:t>
            </a:r>
            <a:r>
              <a:rPr lang="en-US" err="1">
                <a:ea typeface="+mn-lt"/>
                <a:cs typeface="+mn-lt"/>
              </a:rPr>
              <a:t>jornalista</a:t>
            </a:r>
            <a:r>
              <a:rPr lang="en-US">
                <a:ea typeface="+mn-lt"/>
                <a:cs typeface="+mn-lt"/>
              </a:rPr>
              <a:t> e </a:t>
            </a:r>
            <a:r>
              <a:rPr lang="en-US" err="1">
                <a:ea typeface="+mn-lt"/>
                <a:cs typeface="+mn-lt"/>
              </a:rPr>
              <a:t>ensaísta</a:t>
            </a:r>
            <a:r>
              <a:rPr lang="en-US">
                <a:ea typeface="+mn-lt"/>
                <a:cs typeface="+mn-lt"/>
              </a:rPr>
              <a:t> </a:t>
            </a:r>
            <a:r>
              <a:rPr lang="en-US" err="1">
                <a:ea typeface="+mn-lt"/>
                <a:cs typeface="+mn-lt"/>
              </a:rPr>
              <a:t>político</a:t>
            </a:r>
            <a:r>
              <a:rPr lang="en-US">
                <a:ea typeface="+mn-lt"/>
                <a:cs typeface="+mn-lt"/>
              </a:rPr>
              <a:t> </a:t>
            </a:r>
            <a:r>
              <a:rPr lang="en-US" err="1">
                <a:ea typeface="+mn-lt"/>
                <a:cs typeface="+mn-lt"/>
              </a:rPr>
              <a:t>inglês</a:t>
            </a:r>
            <a:r>
              <a:rPr lang="en-US">
                <a:ea typeface="+mn-lt"/>
                <a:cs typeface="+mn-lt"/>
              </a:rPr>
              <a:t>, </a:t>
            </a:r>
            <a:r>
              <a:rPr lang="en-US" err="1">
                <a:ea typeface="+mn-lt"/>
                <a:cs typeface="+mn-lt"/>
              </a:rPr>
              <a:t>nascido</a:t>
            </a:r>
            <a:r>
              <a:rPr lang="en-US">
                <a:ea typeface="+mn-lt"/>
                <a:cs typeface="+mn-lt"/>
              </a:rPr>
              <a:t> </a:t>
            </a:r>
            <a:r>
              <a:rPr lang="en-US" err="1">
                <a:ea typeface="+mn-lt"/>
                <a:cs typeface="+mn-lt"/>
              </a:rPr>
              <a:t>na</a:t>
            </a:r>
            <a:r>
              <a:rPr lang="en-US">
                <a:ea typeface="+mn-lt"/>
                <a:cs typeface="+mn-lt"/>
              </a:rPr>
              <a:t> </a:t>
            </a:r>
            <a:r>
              <a:rPr lang="en-US" err="1">
                <a:ea typeface="+mn-lt"/>
                <a:cs typeface="+mn-lt"/>
              </a:rPr>
              <a:t>Índia</a:t>
            </a:r>
            <a:r>
              <a:rPr lang="en-US">
                <a:ea typeface="+mn-lt"/>
                <a:cs typeface="+mn-lt"/>
              </a:rPr>
              <a:t> </a:t>
            </a:r>
            <a:r>
              <a:rPr lang="en-US" err="1">
                <a:ea typeface="+mn-lt"/>
                <a:cs typeface="+mn-lt"/>
              </a:rPr>
              <a:t>Britânica</a:t>
            </a:r>
            <a:r>
              <a:rPr lang="en-US">
                <a:ea typeface="+mn-lt"/>
                <a:cs typeface="+mn-lt"/>
              </a:rPr>
              <a:t> (The History Guide, 2000).</a:t>
            </a:r>
            <a:endParaRPr lang="pt-BR"/>
          </a:p>
        </p:txBody>
      </p:sp>
      <p:sp>
        <p:nvSpPr>
          <p:cNvPr id="4" name="CaixaDeTexto 3">
            <a:extLst>
              <a:ext uri="{FF2B5EF4-FFF2-40B4-BE49-F238E27FC236}">
                <a16:creationId xmlns:a16="http://schemas.microsoft.com/office/drawing/2014/main" id="{ECD9CD17-3432-48FA-02F2-BA8E300412CC}"/>
              </a:ext>
            </a:extLst>
          </p:cNvPr>
          <p:cNvSpPr txBox="1"/>
          <p:nvPr/>
        </p:nvSpPr>
        <p:spPr>
          <a:xfrm>
            <a:off x="626328" y="2800814"/>
            <a:ext cx="1071632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a:solidFill>
                  <a:srgbClr val="374151"/>
                </a:solidFill>
                <a:ea typeface="+mn-lt"/>
                <a:cs typeface="+mn-lt"/>
              </a:rPr>
              <a:t>O </a:t>
            </a:r>
            <a:r>
              <a:rPr lang="en-US" err="1">
                <a:solidFill>
                  <a:srgbClr val="374151"/>
                </a:solidFill>
                <a:ea typeface="+mn-lt"/>
                <a:cs typeface="+mn-lt"/>
              </a:rPr>
              <a:t>livro</a:t>
            </a:r>
            <a:r>
              <a:rPr lang="en-US">
                <a:solidFill>
                  <a:srgbClr val="374151"/>
                </a:solidFill>
                <a:ea typeface="+mn-lt"/>
                <a:cs typeface="+mn-lt"/>
              </a:rPr>
              <a:t> </a:t>
            </a:r>
            <a:r>
              <a:rPr lang="en-US" err="1">
                <a:solidFill>
                  <a:srgbClr val="374151"/>
                </a:solidFill>
                <a:ea typeface="+mn-lt"/>
                <a:cs typeface="+mn-lt"/>
              </a:rPr>
              <a:t>em</a:t>
            </a:r>
            <a:r>
              <a:rPr lang="en-US">
                <a:solidFill>
                  <a:srgbClr val="374151"/>
                </a:solidFill>
                <a:ea typeface="+mn-lt"/>
                <a:cs typeface="+mn-lt"/>
              </a:rPr>
              <a:t> </a:t>
            </a:r>
            <a:r>
              <a:rPr lang="en-US" err="1">
                <a:solidFill>
                  <a:srgbClr val="374151"/>
                </a:solidFill>
                <a:ea typeface="+mn-lt"/>
                <a:cs typeface="+mn-lt"/>
              </a:rPr>
              <a:t>questão</a:t>
            </a:r>
            <a:r>
              <a:rPr lang="en-US">
                <a:solidFill>
                  <a:srgbClr val="374151"/>
                </a:solidFill>
                <a:ea typeface="+mn-lt"/>
                <a:cs typeface="+mn-lt"/>
              </a:rPr>
              <a:t> </a:t>
            </a:r>
            <a:r>
              <a:rPr lang="en-US" err="1">
                <a:solidFill>
                  <a:srgbClr val="374151"/>
                </a:solidFill>
                <a:ea typeface="+mn-lt"/>
                <a:cs typeface="+mn-lt"/>
              </a:rPr>
              <a:t>pode</a:t>
            </a:r>
            <a:r>
              <a:rPr lang="en-US">
                <a:solidFill>
                  <a:srgbClr val="374151"/>
                </a:solidFill>
                <a:ea typeface="+mn-lt"/>
                <a:cs typeface="+mn-lt"/>
              </a:rPr>
              <a:t> ser </a:t>
            </a:r>
            <a:r>
              <a:rPr lang="en-US" err="1">
                <a:solidFill>
                  <a:srgbClr val="374151"/>
                </a:solidFill>
                <a:ea typeface="+mn-lt"/>
                <a:cs typeface="+mn-lt"/>
              </a:rPr>
              <a:t>interpretado</a:t>
            </a:r>
            <a:r>
              <a:rPr lang="en-US">
                <a:solidFill>
                  <a:srgbClr val="374151"/>
                </a:solidFill>
                <a:ea typeface="+mn-lt"/>
                <a:cs typeface="+mn-lt"/>
              </a:rPr>
              <a:t> </a:t>
            </a:r>
            <a:r>
              <a:rPr lang="en-US" err="1">
                <a:solidFill>
                  <a:srgbClr val="374151"/>
                </a:solidFill>
                <a:ea typeface="+mn-lt"/>
                <a:cs typeface="+mn-lt"/>
              </a:rPr>
              <a:t>como</a:t>
            </a:r>
            <a:r>
              <a:rPr lang="en-US">
                <a:solidFill>
                  <a:srgbClr val="374151"/>
                </a:solidFill>
                <a:ea typeface="+mn-lt"/>
                <a:cs typeface="+mn-lt"/>
              </a:rPr>
              <a:t> </a:t>
            </a:r>
            <a:r>
              <a:rPr lang="en-US" err="1">
                <a:solidFill>
                  <a:srgbClr val="374151"/>
                </a:solidFill>
                <a:ea typeface="+mn-lt"/>
                <a:cs typeface="+mn-lt"/>
              </a:rPr>
              <a:t>uma</a:t>
            </a:r>
            <a:r>
              <a:rPr lang="en-US">
                <a:solidFill>
                  <a:srgbClr val="374151"/>
                </a:solidFill>
                <a:ea typeface="+mn-lt"/>
                <a:cs typeface="+mn-lt"/>
              </a:rPr>
              <a:t> </a:t>
            </a:r>
            <a:r>
              <a:rPr lang="en-US" err="1">
                <a:solidFill>
                  <a:srgbClr val="374151"/>
                </a:solidFill>
                <a:ea typeface="+mn-lt"/>
                <a:cs typeface="+mn-lt"/>
              </a:rPr>
              <a:t>fábula</a:t>
            </a:r>
            <a:r>
              <a:rPr lang="en-US">
                <a:solidFill>
                  <a:srgbClr val="374151"/>
                </a:solidFill>
                <a:ea typeface="+mn-lt"/>
                <a:cs typeface="+mn-lt"/>
              </a:rPr>
              <a:t> </a:t>
            </a:r>
            <a:r>
              <a:rPr lang="en-US" err="1">
                <a:solidFill>
                  <a:srgbClr val="374151"/>
                </a:solidFill>
                <a:ea typeface="+mn-lt"/>
                <a:cs typeface="+mn-lt"/>
              </a:rPr>
              <a:t>satírica</a:t>
            </a:r>
            <a:r>
              <a:rPr lang="en-US">
                <a:solidFill>
                  <a:srgbClr val="374151"/>
                </a:solidFill>
                <a:ea typeface="+mn-lt"/>
                <a:cs typeface="+mn-lt"/>
              </a:rPr>
              <a:t> que </a:t>
            </a:r>
            <a:r>
              <a:rPr lang="en-US" err="1">
                <a:solidFill>
                  <a:srgbClr val="374151"/>
                </a:solidFill>
                <a:ea typeface="+mn-lt"/>
                <a:cs typeface="+mn-lt"/>
              </a:rPr>
              <a:t>explora</a:t>
            </a:r>
            <a:r>
              <a:rPr lang="en-US">
                <a:solidFill>
                  <a:srgbClr val="374151"/>
                </a:solidFill>
                <a:ea typeface="+mn-lt"/>
                <a:cs typeface="+mn-lt"/>
              </a:rPr>
              <a:t> </a:t>
            </a:r>
            <a:r>
              <a:rPr lang="en-US" err="1">
                <a:solidFill>
                  <a:srgbClr val="374151"/>
                </a:solidFill>
                <a:ea typeface="+mn-lt"/>
                <a:cs typeface="+mn-lt"/>
              </a:rPr>
              <a:t>os</a:t>
            </a:r>
            <a:r>
              <a:rPr lang="en-US">
                <a:solidFill>
                  <a:srgbClr val="374151"/>
                </a:solidFill>
                <a:ea typeface="+mn-lt"/>
                <a:cs typeface="+mn-lt"/>
              </a:rPr>
              <a:t> </a:t>
            </a:r>
            <a:r>
              <a:rPr lang="en-US" err="1">
                <a:solidFill>
                  <a:srgbClr val="374151"/>
                </a:solidFill>
                <a:ea typeface="+mn-lt"/>
                <a:cs typeface="+mn-lt"/>
              </a:rPr>
              <a:t>efeitos</a:t>
            </a:r>
            <a:r>
              <a:rPr lang="en-US">
                <a:solidFill>
                  <a:srgbClr val="374151"/>
                </a:solidFill>
                <a:ea typeface="+mn-lt"/>
                <a:cs typeface="+mn-lt"/>
              </a:rPr>
              <a:t> </a:t>
            </a:r>
            <a:r>
              <a:rPr lang="en-US" err="1">
                <a:solidFill>
                  <a:srgbClr val="374151"/>
                </a:solidFill>
                <a:ea typeface="+mn-lt"/>
                <a:cs typeface="+mn-lt"/>
              </a:rPr>
              <a:t>corruptores</a:t>
            </a:r>
            <a:r>
              <a:rPr lang="en-US">
                <a:solidFill>
                  <a:srgbClr val="374151"/>
                </a:solidFill>
                <a:ea typeface="+mn-lt"/>
                <a:cs typeface="+mn-lt"/>
              </a:rPr>
              <a:t> do </a:t>
            </a:r>
            <a:r>
              <a:rPr lang="en-US" err="1">
                <a:solidFill>
                  <a:srgbClr val="374151"/>
                </a:solidFill>
                <a:ea typeface="+mn-lt"/>
                <a:cs typeface="+mn-lt"/>
              </a:rPr>
              <a:t>dinheiro</a:t>
            </a:r>
            <a:r>
              <a:rPr lang="en-US">
                <a:solidFill>
                  <a:srgbClr val="374151"/>
                </a:solidFill>
                <a:ea typeface="+mn-lt"/>
                <a:cs typeface="+mn-lt"/>
              </a:rPr>
              <a:t> e do </a:t>
            </a:r>
            <a:r>
              <a:rPr lang="en-US" err="1">
                <a:solidFill>
                  <a:srgbClr val="374151"/>
                </a:solidFill>
                <a:ea typeface="+mn-lt"/>
                <a:cs typeface="+mn-lt"/>
              </a:rPr>
              <a:t>poder</a:t>
            </a:r>
            <a:r>
              <a:rPr lang="en-US">
                <a:solidFill>
                  <a:srgbClr val="374151"/>
                </a:solidFill>
                <a:ea typeface="+mn-lt"/>
                <a:cs typeface="+mn-lt"/>
              </a:rPr>
              <a:t> </a:t>
            </a:r>
            <a:r>
              <a:rPr lang="en-US" err="1">
                <a:solidFill>
                  <a:srgbClr val="374151"/>
                </a:solidFill>
                <a:ea typeface="+mn-lt"/>
                <a:cs typeface="+mn-lt"/>
              </a:rPr>
              <a:t>sobre</a:t>
            </a:r>
            <a:r>
              <a:rPr lang="en-US">
                <a:solidFill>
                  <a:srgbClr val="374151"/>
                </a:solidFill>
                <a:ea typeface="+mn-lt"/>
                <a:cs typeface="+mn-lt"/>
              </a:rPr>
              <a:t> a </a:t>
            </a:r>
            <a:r>
              <a:rPr lang="en-US" err="1">
                <a:solidFill>
                  <a:srgbClr val="374151"/>
                </a:solidFill>
                <a:ea typeface="+mn-lt"/>
                <a:cs typeface="+mn-lt"/>
              </a:rPr>
              <a:t>natureza</a:t>
            </a:r>
            <a:r>
              <a:rPr lang="en-US">
                <a:solidFill>
                  <a:srgbClr val="374151"/>
                </a:solidFill>
                <a:ea typeface="+mn-lt"/>
                <a:cs typeface="+mn-lt"/>
              </a:rPr>
              <a:t> </a:t>
            </a:r>
            <a:r>
              <a:rPr lang="en-US" err="1">
                <a:solidFill>
                  <a:srgbClr val="374151"/>
                </a:solidFill>
                <a:ea typeface="+mn-lt"/>
                <a:cs typeface="+mn-lt"/>
              </a:rPr>
              <a:t>humana</a:t>
            </a:r>
            <a:r>
              <a:rPr lang="en-US">
                <a:solidFill>
                  <a:srgbClr val="374151"/>
                </a:solidFill>
                <a:ea typeface="+mn-lt"/>
                <a:cs typeface="+mn-lt"/>
              </a:rPr>
              <a:t>, </a:t>
            </a:r>
            <a:r>
              <a:rPr lang="en-US" err="1">
                <a:solidFill>
                  <a:srgbClr val="374151"/>
                </a:solidFill>
                <a:ea typeface="+mn-lt"/>
                <a:cs typeface="+mn-lt"/>
              </a:rPr>
              <a:t>especialmente</a:t>
            </a:r>
            <a:r>
              <a:rPr lang="en-US">
                <a:solidFill>
                  <a:srgbClr val="374151"/>
                </a:solidFill>
                <a:ea typeface="+mn-lt"/>
                <a:cs typeface="+mn-lt"/>
              </a:rPr>
              <a:t> </a:t>
            </a:r>
            <a:r>
              <a:rPr lang="en-US" err="1">
                <a:solidFill>
                  <a:srgbClr val="374151"/>
                </a:solidFill>
                <a:ea typeface="+mn-lt"/>
                <a:cs typeface="+mn-lt"/>
              </a:rPr>
              <a:t>em</a:t>
            </a:r>
            <a:r>
              <a:rPr lang="en-US">
                <a:solidFill>
                  <a:srgbClr val="374151"/>
                </a:solidFill>
                <a:ea typeface="+mn-lt"/>
                <a:cs typeface="+mn-lt"/>
              </a:rPr>
              <a:t> </a:t>
            </a:r>
            <a:r>
              <a:rPr lang="en-US" err="1">
                <a:solidFill>
                  <a:srgbClr val="374151"/>
                </a:solidFill>
                <a:ea typeface="+mn-lt"/>
                <a:cs typeface="+mn-lt"/>
              </a:rPr>
              <a:t>relação</a:t>
            </a:r>
            <a:r>
              <a:rPr lang="en-US">
                <a:solidFill>
                  <a:srgbClr val="374151"/>
                </a:solidFill>
                <a:ea typeface="+mn-lt"/>
                <a:cs typeface="+mn-lt"/>
              </a:rPr>
              <a:t> </a:t>
            </a:r>
            <a:r>
              <a:rPr lang="en-US" err="1">
                <a:solidFill>
                  <a:srgbClr val="374151"/>
                </a:solidFill>
                <a:ea typeface="+mn-lt"/>
                <a:cs typeface="+mn-lt"/>
              </a:rPr>
              <a:t>aos</a:t>
            </a:r>
            <a:r>
              <a:rPr lang="en-US">
                <a:solidFill>
                  <a:srgbClr val="374151"/>
                </a:solidFill>
                <a:ea typeface="+mn-lt"/>
                <a:cs typeface="+mn-lt"/>
              </a:rPr>
              <a:t> </a:t>
            </a:r>
            <a:r>
              <a:rPr lang="en-US" err="1">
                <a:solidFill>
                  <a:srgbClr val="374151"/>
                </a:solidFill>
                <a:ea typeface="+mn-lt"/>
                <a:cs typeface="+mn-lt"/>
              </a:rPr>
              <a:t>eventos</a:t>
            </a:r>
            <a:r>
              <a:rPr lang="en-US">
                <a:solidFill>
                  <a:srgbClr val="374151"/>
                </a:solidFill>
                <a:ea typeface="+mn-lt"/>
                <a:cs typeface="+mn-lt"/>
              </a:rPr>
              <a:t> que </a:t>
            </a:r>
            <a:r>
              <a:rPr lang="en-US" err="1">
                <a:solidFill>
                  <a:srgbClr val="374151"/>
                </a:solidFill>
                <a:ea typeface="+mn-lt"/>
                <a:cs typeface="+mn-lt"/>
              </a:rPr>
              <a:t>cercaram</a:t>
            </a:r>
            <a:r>
              <a:rPr lang="en-US">
                <a:solidFill>
                  <a:srgbClr val="374151"/>
                </a:solidFill>
                <a:ea typeface="+mn-lt"/>
                <a:cs typeface="+mn-lt"/>
              </a:rPr>
              <a:t> a </a:t>
            </a:r>
            <a:r>
              <a:rPr lang="en-US" err="1">
                <a:solidFill>
                  <a:srgbClr val="374151"/>
                </a:solidFill>
                <a:ea typeface="+mn-lt"/>
                <a:cs typeface="+mn-lt"/>
              </a:rPr>
              <a:t>Revolução</a:t>
            </a:r>
            <a:r>
              <a:rPr lang="en-US">
                <a:solidFill>
                  <a:srgbClr val="374151"/>
                </a:solidFill>
                <a:ea typeface="+mn-lt"/>
                <a:cs typeface="+mn-lt"/>
              </a:rPr>
              <a:t> Russa de 1917, </a:t>
            </a:r>
            <a:r>
              <a:rPr lang="en-US" err="1">
                <a:solidFill>
                  <a:srgbClr val="374151"/>
                </a:solidFill>
                <a:ea typeface="+mn-lt"/>
                <a:cs typeface="+mn-lt"/>
              </a:rPr>
              <a:t>retratando</a:t>
            </a:r>
            <a:r>
              <a:rPr lang="en-US">
                <a:solidFill>
                  <a:srgbClr val="374151"/>
                </a:solidFill>
                <a:ea typeface="+mn-lt"/>
                <a:cs typeface="+mn-lt"/>
              </a:rPr>
              <a:t> de forma </a:t>
            </a:r>
            <a:r>
              <a:rPr lang="en-US" err="1">
                <a:solidFill>
                  <a:srgbClr val="374151"/>
                </a:solidFill>
                <a:ea typeface="+mn-lt"/>
                <a:cs typeface="+mn-lt"/>
              </a:rPr>
              <a:t>contundente</a:t>
            </a:r>
            <a:r>
              <a:rPr lang="en-US">
                <a:solidFill>
                  <a:srgbClr val="374151"/>
                </a:solidFill>
                <a:ea typeface="+mn-lt"/>
                <a:cs typeface="+mn-lt"/>
              </a:rPr>
              <a:t> o </a:t>
            </a:r>
            <a:r>
              <a:rPr lang="en-US" err="1">
                <a:solidFill>
                  <a:srgbClr val="374151"/>
                </a:solidFill>
                <a:ea typeface="+mn-lt"/>
                <a:cs typeface="+mn-lt"/>
              </a:rPr>
              <a:t>totalitarismo</a:t>
            </a:r>
            <a:r>
              <a:rPr lang="en-US">
                <a:solidFill>
                  <a:srgbClr val="374151"/>
                </a:solidFill>
                <a:ea typeface="+mn-lt"/>
                <a:cs typeface="+mn-lt"/>
              </a:rPr>
              <a:t> </a:t>
            </a:r>
            <a:r>
              <a:rPr lang="en-US" err="1">
                <a:solidFill>
                  <a:srgbClr val="374151"/>
                </a:solidFill>
                <a:ea typeface="+mn-lt"/>
                <a:cs typeface="+mn-lt"/>
              </a:rPr>
              <a:t>emergente</a:t>
            </a:r>
            <a:r>
              <a:rPr lang="en-US">
                <a:solidFill>
                  <a:srgbClr val="374151"/>
                </a:solidFill>
                <a:ea typeface="+mn-lt"/>
                <a:cs typeface="+mn-lt"/>
              </a:rPr>
              <a:t>. A </a:t>
            </a:r>
            <a:r>
              <a:rPr lang="en-US" err="1">
                <a:solidFill>
                  <a:srgbClr val="374151"/>
                </a:solidFill>
                <a:ea typeface="+mn-lt"/>
                <a:cs typeface="+mn-lt"/>
              </a:rPr>
              <a:t>obra</a:t>
            </a:r>
            <a:r>
              <a:rPr lang="en-US">
                <a:solidFill>
                  <a:srgbClr val="374151"/>
                </a:solidFill>
                <a:ea typeface="+mn-lt"/>
                <a:cs typeface="+mn-lt"/>
              </a:rPr>
              <a:t> </a:t>
            </a:r>
            <a:r>
              <a:rPr lang="en-US" err="1">
                <a:solidFill>
                  <a:srgbClr val="374151"/>
                </a:solidFill>
                <a:ea typeface="+mn-lt"/>
                <a:cs typeface="+mn-lt"/>
              </a:rPr>
              <a:t>revela</a:t>
            </a:r>
            <a:r>
              <a:rPr lang="en-US">
                <a:solidFill>
                  <a:srgbClr val="374151"/>
                </a:solidFill>
                <a:ea typeface="+mn-lt"/>
                <a:cs typeface="+mn-lt"/>
              </a:rPr>
              <a:t> a </a:t>
            </a:r>
            <a:r>
              <a:rPr lang="en-US" err="1">
                <a:solidFill>
                  <a:srgbClr val="374151"/>
                </a:solidFill>
                <a:ea typeface="+mn-lt"/>
                <a:cs typeface="+mn-lt"/>
              </a:rPr>
              <a:t>inteligência</a:t>
            </a:r>
            <a:r>
              <a:rPr lang="en-US">
                <a:solidFill>
                  <a:srgbClr val="374151"/>
                </a:solidFill>
                <a:ea typeface="+mn-lt"/>
                <a:cs typeface="+mn-lt"/>
              </a:rPr>
              <a:t> </a:t>
            </a:r>
            <a:r>
              <a:rPr lang="en-US" err="1">
                <a:solidFill>
                  <a:srgbClr val="374151"/>
                </a:solidFill>
                <a:ea typeface="+mn-lt"/>
                <a:cs typeface="+mn-lt"/>
              </a:rPr>
              <a:t>perspicaz</a:t>
            </a:r>
            <a:r>
              <a:rPr lang="en-US">
                <a:solidFill>
                  <a:srgbClr val="374151"/>
                </a:solidFill>
                <a:ea typeface="+mn-lt"/>
                <a:cs typeface="+mn-lt"/>
              </a:rPr>
              <a:t> e o senso de humor </a:t>
            </a:r>
            <a:r>
              <a:rPr lang="en-US" err="1">
                <a:solidFill>
                  <a:srgbClr val="374151"/>
                </a:solidFill>
                <a:ea typeface="+mn-lt"/>
                <a:cs typeface="+mn-lt"/>
              </a:rPr>
              <a:t>refinado</a:t>
            </a:r>
            <a:r>
              <a:rPr lang="en-US">
                <a:solidFill>
                  <a:srgbClr val="374151"/>
                </a:solidFill>
                <a:ea typeface="+mn-lt"/>
                <a:cs typeface="+mn-lt"/>
              </a:rPr>
              <a:t> do </a:t>
            </a:r>
            <a:r>
              <a:rPr lang="en-US" err="1">
                <a:solidFill>
                  <a:srgbClr val="374151"/>
                </a:solidFill>
                <a:ea typeface="+mn-lt"/>
                <a:cs typeface="+mn-lt"/>
              </a:rPr>
              <a:t>autor</a:t>
            </a:r>
            <a:r>
              <a:rPr lang="en-US">
                <a:solidFill>
                  <a:srgbClr val="374151"/>
                </a:solidFill>
                <a:ea typeface="+mn-lt"/>
                <a:cs typeface="+mn-lt"/>
              </a:rPr>
              <a:t>, </a:t>
            </a:r>
            <a:r>
              <a:rPr lang="en-US" err="1">
                <a:solidFill>
                  <a:srgbClr val="374151"/>
                </a:solidFill>
                <a:ea typeface="+mn-lt"/>
                <a:cs typeface="+mn-lt"/>
              </a:rPr>
              <a:t>além</a:t>
            </a:r>
            <a:r>
              <a:rPr lang="en-US">
                <a:solidFill>
                  <a:srgbClr val="374151"/>
                </a:solidFill>
                <a:ea typeface="+mn-lt"/>
                <a:cs typeface="+mn-lt"/>
              </a:rPr>
              <a:t> de </a:t>
            </a:r>
            <a:r>
              <a:rPr lang="en-US" err="1">
                <a:solidFill>
                  <a:srgbClr val="374151"/>
                </a:solidFill>
                <a:ea typeface="+mn-lt"/>
                <a:cs typeface="+mn-lt"/>
              </a:rPr>
              <a:t>uma</a:t>
            </a:r>
            <a:r>
              <a:rPr lang="en-US">
                <a:solidFill>
                  <a:srgbClr val="374151"/>
                </a:solidFill>
                <a:ea typeface="+mn-lt"/>
                <a:cs typeface="+mn-lt"/>
              </a:rPr>
              <a:t> profunda </a:t>
            </a:r>
            <a:r>
              <a:rPr lang="en-US" err="1">
                <a:solidFill>
                  <a:srgbClr val="374151"/>
                </a:solidFill>
                <a:ea typeface="+mn-lt"/>
                <a:cs typeface="+mn-lt"/>
              </a:rPr>
              <a:t>consciência</a:t>
            </a:r>
            <a:r>
              <a:rPr lang="en-US">
                <a:solidFill>
                  <a:srgbClr val="374151"/>
                </a:solidFill>
                <a:ea typeface="+mn-lt"/>
                <a:cs typeface="+mn-lt"/>
              </a:rPr>
              <a:t> das </a:t>
            </a:r>
            <a:r>
              <a:rPr lang="en-US" err="1">
                <a:solidFill>
                  <a:srgbClr val="374151"/>
                </a:solidFill>
                <a:ea typeface="+mn-lt"/>
                <a:cs typeface="+mn-lt"/>
              </a:rPr>
              <a:t>injustiças</a:t>
            </a:r>
            <a:r>
              <a:rPr lang="en-US">
                <a:solidFill>
                  <a:srgbClr val="374151"/>
                </a:solidFill>
                <a:ea typeface="+mn-lt"/>
                <a:cs typeface="+mn-lt"/>
              </a:rPr>
              <a:t> </a:t>
            </a:r>
            <a:r>
              <a:rPr lang="en-US" err="1">
                <a:solidFill>
                  <a:srgbClr val="374151"/>
                </a:solidFill>
                <a:ea typeface="+mn-lt"/>
                <a:cs typeface="+mn-lt"/>
              </a:rPr>
              <a:t>sociais</a:t>
            </a:r>
            <a:r>
              <a:rPr lang="en-US">
                <a:solidFill>
                  <a:srgbClr val="374151"/>
                </a:solidFill>
                <a:ea typeface="+mn-lt"/>
                <a:cs typeface="+mn-lt"/>
              </a:rPr>
              <a:t> que </a:t>
            </a:r>
            <a:r>
              <a:rPr lang="en-US" err="1">
                <a:solidFill>
                  <a:srgbClr val="374151"/>
                </a:solidFill>
                <a:ea typeface="+mn-lt"/>
                <a:cs typeface="+mn-lt"/>
              </a:rPr>
              <a:t>assolam</a:t>
            </a:r>
            <a:r>
              <a:rPr lang="en-US">
                <a:solidFill>
                  <a:srgbClr val="374151"/>
                </a:solidFill>
                <a:ea typeface="+mn-lt"/>
                <a:cs typeface="+mn-lt"/>
              </a:rPr>
              <a:t> a </a:t>
            </a:r>
            <a:r>
              <a:rPr lang="en-US" err="1">
                <a:solidFill>
                  <a:srgbClr val="374151"/>
                </a:solidFill>
                <a:ea typeface="+mn-lt"/>
                <a:cs typeface="+mn-lt"/>
              </a:rPr>
              <a:t>sociedade</a:t>
            </a:r>
            <a:r>
              <a:rPr lang="en-US">
                <a:solidFill>
                  <a:srgbClr val="374151"/>
                </a:solidFill>
                <a:ea typeface="+mn-lt"/>
                <a:cs typeface="+mn-lt"/>
              </a:rPr>
              <a:t>.</a:t>
            </a:r>
          </a:p>
        </p:txBody>
      </p:sp>
      <p:sp>
        <p:nvSpPr>
          <p:cNvPr id="5" name="CaixaDeTexto 4">
            <a:extLst>
              <a:ext uri="{FF2B5EF4-FFF2-40B4-BE49-F238E27FC236}">
                <a16:creationId xmlns:a16="http://schemas.microsoft.com/office/drawing/2014/main" id="{D77411DE-8234-B6AA-DF96-9A9BF86380FC}"/>
              </a:ext>
            </a:extLst>
          </p:cNvPr>
          <p:cNvSpPr txBox="1"/>
          <p:nvPr/>
        </p:nvSpPr>
        <p:spPr>
          <a:xfrm>
            <a:off x="626328" y="4436326"/>
            <a:ext cx="1071632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err="1">
                <a:solidFill>
                  <a:srgbClr val="374151"/>
                </a:solidFill>
                <a:latin typeface="Calibri"/>
                <a:cs typeface="Calibri"/>
              </a:rPr>
              <a:t>Além</a:t>
            </a:r>
            <a:r>
              <a:rPr lang="en-US">
                <a:solidFill>
                  <a:srgbClr val="374151"/>
                </a:solidFill>
                <a:latin typeface="Calibri"/>
                <a:cs typeface="Calibri"/>
              </a:rPr>
              <a:t> </a:t>
            </a:r>
            <a:r>
              <a:rPr lang="en-US" err="1">
                <a:solidFill>
                  <a:srgbClr val="374151"/>
                </a:solidFill>
                <a:latin typeface="Calibri"/>
                <a:cs typeface="Calibri"/>
              </a:rPr>
              <a:t>disso</a:t>
            </a:r>
            <a:r>
              <a:rPr lang="en-US">
                <a:solidFill>
                  <a:srgbClr val="374151"/>
                </a:solidFill>
                <a:latin typeface="Calibri"/>
                <a:cs typeface="Calibri"/>
              </a:rPr>
              <a:t>, a </a:t>
            </a:r>
            <a:r>
              <a:rPr lang="en-US" err="1">
                <a:solidFill>
                  <a:srgbClr val="374151"/>
                </a:solidFill>
                <a:latin typeface="Calibri"/>
                <a:cs typeface="Calibri"/>
              </a:rPr>
              <a:t>clareza</a:t>
            </a:r>
            <a:r>
              <a:rPr lang="en-US">
                <a:solidFill>
                  <a:srgbClr val="374151"/>
                </a:solidFill>
                <a:latin typeface="Calibri"/>
                <a:cs typeface="Calibri"/>
              </a:rPr>
              <a:t> e a </a:t>
            </a:r>
            <a:r>
              <a:rPr lang="en-US" err="1">
                <a:solidFill>
                  <a:srgbClr val="374151"/>
                </a:solidFill>
                <a:latin typeface="Calibri"/>
                <a:cs typeface="Calibri"/>
              </a:rPr>
              <a:t>fluidez</a:t>
            </a:r>
            <a:r>
              <a:rPr lang="en-US">
                <a:solidFill>
                  <a:srgbClr val="374151"/>
                </a:solidFill>
                <a:latin typeface="Calibri"/>
                <a:cs typeface="Calibri"/>
              </a:rPr>
              <a:t> de </a:t>
            </a:r>
            <a:r>
              <a:rPr lang="en-US" err="1">
                <a:solidFill>
                  <a:srgbClr val="374151"/>
                </a:solidFill>
                <a:latin typeface="Calibri"/>
                <a:cs typeface="Calibri"/>
              </a:rPr>
              <a:t>sua</a:t>
            </a:r>
            <a:r>
              <a:rPr lang="en-US">
                <a:solidFill>
                  <a:srgbClr val="374151"/>
                </a:solidFill>
                <a:latin typeface="Calibri"/>
                <a:cs typeface="Calibri"/>
              </a:rPr>
              <a:t> </a:t>
            </a:r>
            <a:r>
              <a:rPr lang="en-US" err="1">
                <a:solidFill>
                  <a:srgbClr val="374151"/>
                </a:solidFill>
                <a:latin typeface="Calibri"/>
                <a:cs typeface="Calibri"/>
              </a:rPr>
              <a:t>escrita</a:t>
            </a:r>
            <a:r>
              <a:rPr lang="en-US">
                <a:solidFill>
                  <a:srgbClr val="374151"/>
                </a:solidFill>
                <a:latin typeface="Calibri"/>
                <a:cs typeface="Calibri"/>
              </a:rPr>
              <a:t> </a:t>
            </a:r>
            <a:r>
              <a:rPr lang="en-US" err="1">
                <a:solidFill>
                  <a:srgbClr val="374151"/>
                </a:solidFill>
                <a:latin typeface="Calibri"/>
                <a:cs typeface="Calibri"/>
              </a:rPr>
              <a:t>destacam</a:t>
            </a:r>
            <a:r>
              <a:rPr lang="en-US">
                <a:solidFill>
                  <a:srgbClr val="374151"/>
                </a:solidFill>
                <a:latin typeface="Calibri"/>
                <a:cs typeface="Calibri"/>
              </a:rPr>
              <a:t>-se, </a:t>
            </a:r>
            <a:r>
              <a:rPr lang="en-US" err="1">
                <a:solidFill>
                  <a:srgbClr val="374151"/>
                </a:solidFill>
                <a:latin typeface="Calibri"/>
                <a:cs typeface="Calibri"/>
              </a:rPr>
              <a:t>proporcionando</a:t>
            </a:r>
            <a:r>
              <a:rPr lang="en-US">
                <a:solidFill>
                  <a:srgbClr val="374151"/>
                </a:solidFill>
                <a:latin typeface="Calibri"/>
                <a:cs typeface="Calibri"/>
              </a:rPr>
              <a:t> </a:t>
            </a:r>
            <a:r>
              <a:rPr lang="en-US" err="1">
                <a:solidFill>
                  <a:srgbClr val="374151"/>
                </a:solidFill>
                <a:latin typeface="Calibri"/>
                <a:cs typeface="Calibri"/>
              </a:rPr>
              <a:t>ao</a:t>
            </a:r>
            <a:r>
              <a:rPr lang="en-US">
                <a:solidFill>
                  <a:srgbClr val="374151"/>
                </a:solidFill>
                <a:latin typeface="Calibri"/>
                <a:cs typeface="Calibri"/>
              </a:rPr>
              <a:t> </a:t>
            </a:r>
            <a:r>
              <a:rPr lang="en-US" err="1">
                <a:solidFill>
                  <a:srgbClr val="374151"/>
                </a:solidFill>
                <a:latin typeface="Calibri"/>
                <a:cs typeface="Calibri"/>
              </a:rPr>
              <a:t>leitor</a:t>
            </a:r>
            <a:r>
              <a:rPr lang="en-US">
                <a:solidFill>
                  <a:srgbClr val="374151"/>
                </a:solidFill>
                <a:latin typeface="Calibri"/>
                <a:cs typeface="Calibri"/>
              </a:rPr>
              <a:t> </a:t>
            </a:r>
            <a:r>
              <a:rPr lang="en-US" err="1">
                <a:solidFill>
                  <a:srgbClr val="374151"/>
                </a:solidFill>
                <a:latin typeface="Calibri"/>
                <a:cs typeface="Calibri"/>
              </a:rPr>
              <a:t>uma</a:t>
            </a:r>
            <a:r>
              <a:rPr lang="en-US">
                <a:solidFill>
                  <a:srgbClr val="374151"/>
                </a:solidFill>
                <a:latin typeface="Calibri"/>
                <a:cs typeface="Calibri"/>
              </a:rPr>
              <a:t> </a:t>
            </a:r>
            <a:r>
              <a:rPr lang="en-US" err="1">
                <a:solidFill>
                  <a:srgbClr val="374151"/>
                </a:solidFill>
                <a:latin typeface="Calibri"/>
                <a:cs typeface="Calibri"/>
              </a:rPr>
              <a:t>experiência</a:t>
            </a:r>
            <a:r>
              <a:rPr lang="en-US">
                <a:solidFill>
                  <a:srgbClr val="374151"/>
                </a:solidFill>
                <a:latin typeface="Calibri"/>
                <a:cs typeface="Calibri"/>
              </a:rPr>
              <a:t> </a:t>
            </a:r>
            <a:r>
              <a:rPr lang="en-US" err="1">
                <a:solidFill>
                  <a:srgbClr val="374151"/>
                </a:solidFill>
                <a:latin typeface="Calibri"/>
                <a:cs typeface="Calibri"/>
              </a:rPr>
              <a:t>envolvente</a:t>
            </a:r>
            <a:r>
              <a:rPr lang="en-US">
                <a:solidFill>
                  <a:srgbClr val="374151"/>
                </a:solidFill>
                <a:latin typeface="Calibri"/>
                <a:cs typeface="Calibri"/>
              </a:rPr>
              <a:t> e </a:t>
            </a:r>
            <a:r>
              <a:rPr lang="en-US" err="1">
                <a:solidFill>
                  <a:srgbClr val="374151"/>
                </a:solidFill>
                <a:latin typeface="Calibri"/>
                <a:cs typeface="Calibri"/>
              </a:rPr>
              <a:t>acessível</a:t>
            </a:r>
            <a:r>
              <a:rPr lang="en-US">
                <a:solidFill>
                  <a:srgbClr val="374151"/>
                </a:solidFill>
                <a:latin typeface="Calibri"/>
                <a:cs typeface="Calibri"/>
              </a:rPr>
              <a:t>. O </a:t>
            </a:r>
            <a:r>
              <a:rPr lang="en-US" err="1">
                <a:solidFill>
                  <a:srgbClr val="374151"/>
                </a:solidFill>
                <a:latin typeface="Calibri"/>
                <a:cs typeface="Calibri"/>
              </a:rPr>
              <a:t>autor</a:t>
            </a:r>
            <a:r>
              <a:rPr lang="en-US">
                <a:solidFill>
                  <a:srgbClr val="374151"/>
                </a:solidFill>
                <a:latin typeface="Calibri"/>
                <a:cs typeface="Calibri"/>
              </a:rPr>
              <a:t> </a:t>
            </a:r>
            <a:r>
              <a:rPr lang="en-US" err="1">
                <a:solidFill>
                  <a:srgbClr val="374151"/>
                </a:solidFill>
                <a:latin typeface="Calibri"/>
                <a:cs typeface="Calibri"/>
              </a:rPr>
              <a:t>utiliza</a:t>
            </a:r>
            <a:r>
              <a:rPr lang="en-US">
                <a:solidFill>
                  <a:srgbClr val="374151"/>
                </a:solidFill>
                <a:latin typeface="Calibri"/>
                <a:cs typeface="Calibri"/>
              </a:rPr>
              <a:t> </a:t>
            </a:r>
            <a:r>
              <a:rPr lang="en-US" err="1">
                <a:solidFill>
                  <a:srgbClr val="374151"/>
                </a:solidFill>
                <a:latin typeface="Calibri"/>
                <a:cs typeface="Calibri"/>
              </a:rPr>
              <a:t>sua</a:t>
            </a:r>
            <a:r>
              <a:rPr lang="en-US">
                <a:solidFill>
                  <a:srgbClr val="374151"/>
                </a:solidFill>
                <a:latin typeface="Calibri"/>
                <a:cs typeface="Calibri"/>
              </a:rPr>
              <a:t> </a:t>
            </a:r>
            <a:r>
              <a:rPr lang="en-US" err="1">
                <a:solidFill>
                  <a:srgbClr val="374151"/>
                </a:solidFill>
                <a:latin typeface="Calibri"/>
                <a:cs typeface="Calibri"/>
              </a:rPr>
              <a:t>habilidade</a:t>
            </a:r>
            <a:r>
              <a:rPr lang="en-US">
                <a:solidFill>
                  <a:srgbClr val="374151"/>
                </a:solidFill>
                <a:latin typeface="Calibri"/>
                <a:cs typeface="Calibri"/>
              </a:rPr>
              <a:t> </a:t>
            </a:r>
            <a:r>
              <a:rPr lang="en-US" err="1">
                <a:solidFill>
                  <a:srgbClr val="374151"/>
                </a:solidFill>
                <a:latin typeface="Calibri"/>
                <a:cs typeface="Calibri"/>
              </a:rPr>
              <a:t>narrativa</a:t>
            </a:r>
            <a:r>
              <a:rPr lang="en-US">
                <a:solidFill>
                  <a:srgbClr val="374151"/>
                </a:solidFill>
                <a:latin typeface="Calibri"/>
                <a:cs typeface="Calibri"/>
              </a:rPr>
              <a:t> para </a:t>
            </a:r>
            <a:r>
              <a:rPr lang="en-US" err="1">
                <a:solidFill>
                  <a:srgbClr val="374151"/>
                </a:solidFill>
                <a:latin typeface="Calibri"/>
                <a:cs typeface="Calibri"/>
              </a:rPr>
              <a:t>transmitir</a:t>
            </a:r>
            <a:r>
              <a:rPr lang="en-US">
                <a:solidFill>
                  <a:srgbClr val="374151"/>
                </a:solidFill>
                <a:latin typeface="Calibri"/>
                <a:cs typeface="Calibri"/>
              </a:rPr>
              <a:t> </a:t>
            </a:r>
            <a:r>
              <a:rPr lang="en-US" err="1">
                <a:solidFill>
                  <a:srgbClr val="374151"/>
                </a:solidFill>
                <a:latin typeface="Calibri"/>
                <a:cs typeface="Calibri"/>
              </a:rPr>
              <a:t>mensagens</a:t>
            </a:r>
            <a:r>
              <a:rPr lang="en-US">
                <a:solidFill>
                  <a:srgbClr val="374151"/>
                </a:solidFill>
                <a:latin typeface="Calibri"/>
                <a:cs typeface="Calibri"/>
              </a:rPr>
              <a:t> </a:t>
            </a:r>
            <a:r>
              <a:rPr lang="en-US" err="1">
                <a:solidFill>
                  <a:srgbClr val="374151"/>
                </a:solidFill>
                <a:latin typeface="Calibri"/>
                <a:cs typeface="Calibri"/>
              </a:rPr>
              <a:t>profundas</a:t>
            </a:r>
            <a:r>
              <a:rPr lang="en-US">
                <a:solidFill>
                  <a:srgbClr val="374151"/>
                </a:solidFill>
                <a:latin typeface="Calibri"/>
                <a:cs typeface="Calibri"/>
              </a:rPr>
              <a:t> e </a:t>
            </a:r>
            <a:r>
              <a:rPr lang="en-US" err="1">
                <a:solidFill>
                  <a:srgbClr val="374151"/>
                </a:solidFill>
                <a:latin typeface="Calibri"/>
                <a:cs typeface="Calibri"/>
              </a:rPr>
              <a:t>complexas</a:t>
            </a:r>
            <a:r>
              <a:rPr lang="en-US">
                <a:solidFill>
                  <a:srgbClr val="374151"/>
                </a:solidFill>
                <a:latin typeface="Calibri"/>
                <a:cs typeface="Calibri"/>
              </a:rPr>
              <a:t> de forma </a:t>
            </a:r>
            <a:r>
              <a:rPr lang="en-US" err="1">
                <a:solidFill>
                  <a:srgbClr val="374151"/>
                </a:solidFill>
                <a:latin typeface="Calibri"/>
                <a:cs typeface="Calibri"/>
              </a:rPr>
              <a:t>acessível</a:t>
            </a:r>
            <a:r>
              <a:rPr lang="en-US">
                <a:solidFill>
                  <a:srgbClr val="374151"/>
                </a:solidFill>
                <a:latin typeface="Calibri"/>
                <a:cs typeface="Calibri"/>
              </a:rPr>
              <a:t> a </a:t>
            </a:r>
            <a:r>
              <a:rPr lang="en-US" err="1">
                <a:solidFill>
                  <a:srgbClr val="374151"/>
                </a:solidFill>
                <a:latin typeface="Calibri"/>
                <a:cs typeface="Calibri"/>
              </a:rPr>
              <a:t>todos</a:t>
            </a:r>
            <a:r>
              <a:rPr lang="en-US">
                <a:solidFill>
                  <a:srgbClr val="374151"/>
                </a:solidFill>
                <a:latin typeface="Calibri"/>
                <a:cs typeface="Calibri"/>
              </a:rPr>
              <a:t> </a:t>
            </a:r>
            <a:r>
              <a:rPr lang="en-US" err="1">
                <a:solidFill>
                  <a:srgbClr val="374151"/>
                </a:solidFill>
                <a:latin typeface="Calibri"/>
                <a:cs typeface="Calibri"/>
              </a:rPr>
              <a:t>os</a:t>
            </a:r>
            <a:r>
              <a:rPr lang="en-US">
                <a:solidFill>
                  <a:srgbClr val="374151"/>
                </a:solidFill>
                <a:latin typeface="Calibri"/>
                <a:cs typeface="Calibri"/>
              </a:rPr>
              <a:t> </a:t>
            </a:r>
            <a:r>
              <a:rPr lang="en-US" err="1">
                <a:solidFill>
                  <a:srgbClr val="374151"/>
                </a:solidFill>
                <a:latin typeface="Calibri"/>
                <a:cs typeface="Calibri"/>
              </a:rPr>
              <a:t>públicos</a:t>
            </a:r>
            <a:r>
              <a:rPr lang="en-US">
                <a:solidFill>
                  <a:srgbClr val="374151"/>
                </a:solidFill>
                <a:latin typeface="Calibri"/>
                <a:cs typeface="Calibri"/>
              </a:rPr>
              <a:t>. Sua </a:t>
            </a:r>
            <a:r>
              <a:rPr lang="en-US" err="1">
                <a:solidFill>
                  <a:srgbClr val="374151"/>
                </a:solidFill>
                <a:latin typeface="Calibri"/>
                <a:cs typeface="Calibri"/>
              </a:rPr>
              <a:t>obra</a:t>
            </a:r>
            <a:r>
              <a:rPr lang="en-US">
                <a:solidFill>
                  <a:srgbClr val="374151"/>
                </a:solidFill>
                <a:latin typeface="Calibri"/>
                <a:cs typeface="Calibri"/>
              </a:rPr>
              <a:t> </a:t>
            </a:r>
            <a:r>
              <a:rPr lang="en-US" err="1">
                <a:solidFill>
                  <a:srgbClr val="374151"/>
                </a:solidFill>
                <a:latin typeface="Calibri"/>
                <a:cs typeface="Calibri"/>
              </a:rPr>
              <a:t>não</a:t>
            </a:r>
            <a:r>
              <a:rPr lang="en-US">
                <a:solidFill>
                  <a:srgbClr val="374151"/>
                </a:solidFill>
                <a:latin typeface="Calibri"/>
                <a:cs typeface="Calibri"/>
              </a:rPr>
              <a:t> </a:t>
            </a:r>
            <a:r>
              <a:rPr lang="en-US" err="1">
                <a:solidFill>
                  <a:srgbClr val="374151"/>
                </a:solidFill>
                <a:latin typeface="Calibri"/>
                <a:cs typeface="Calibri"/>
              </a:rPr>
              <a:t>apenas</a:t>
            </a:r>
            <a:r>
              <a:rPr lang="en-US">
                <a:solidFill>
                  <a:srgbClr val="374151"/>
                </a:solidFill>
                <a:latin typeface="Calibri"/>
                <a:cs typeface="Calibri"/>
              </a:rPr>
              <a:t> </a:t>
            </a:r>
            <a:r>
              <a:rPr lang="en-US" err="1">
                <a:solidFill>
                  <a:srgbClr val="374151"/>
                </a:solidFill>
                <a:latin typeface="Calibri"/>
                <a:cs typeface="Calibri"/>
              </a:rPr>
              <a:t>entretém</a:t>
            </a:r>
            <a:r>
              <a:rPr lang="en-US">
                <a:solidFill>
                  <a:srgbClr val="374151"/>
                </a:solidFill>
                <a:latin typeface="Calibri"/>
                <a:cs typeface="Calibri"/>
              </a:rPr>
              <a:t>, mas </a:t>
            </a:r>
            <a:r>
              <a:rPr lang="en-US" err="1">
                <a:solidFill>
                  <a:srgbClr val="374151"/>
                </a:solidFill>
                <a:latin typeface="Calibri"/>
                <a:cs typeface="Calibri"/>
              </a:rPr>
              <a:t>também</a:t>
            </a:r>
            <a:r>
              <a:rPr lang="en-US">
                <a:solidFill>
                  <a:srgbClr val="374151"/>
                </a:solidFill>
                <a:latin typeface="Calibri"/>
                <a:cs typeface="Calibri"/>
              </a:rPr>
              <a:t> </a:t>
            </a:r>
            <a:r>
              <a:rPr lang="en-US" err="1">
                <a:solidFill>
                  <a:srgbClr val="374151"/>
                </a:solidFill>
                <a:latin typeface="Calibri"/>
                <a:cs typeface="Calibri"/>
              </a:rPr>
              <a:t>provoca</a:t>
            </a:r>
            <a:r>
              <a:rPr lang="en-US">
                <a:solidFill>
                  <a:srgbClr val="374151"/>
                </a:solidFill>
                <a:latin typeface="Calibri"/>
                <a:cs typeface="Calibri"/>
              </a:rPr>
              <a:t> </a:t>
            </a:r>
            <a:r>
              <a:rPr lang="en-US" err="1">
                <a:solidFill>
                  <a:srgbClr val="374151"/>
                </a:solidFill>
                <a:latin typeface="Calibri"/>
                <a:cs typeface="Calibri"/>
              </a:rPr>
              <a:t>reflexões</a:t>
            </a:r>
            <a:r>
              <a:rPr lang="en-US">
                <a:solidFill>
                  <a:srgbClr val="374151"/>
                </a:solidFill>
                <a:latin typeface="Calibri"/>
                <a:cs typeface="Calibri"/>
              </a:rPr>
              <a:t> </a:t>
            </a:r>
            <a:r>
              <a:rPr lang="en-US" err="1">
                <a:solidFill>
                  <a:srgbClr val="374151"/>
                </a:solidFill>
                <a:latin typeface="Calibri"/>
                <a:cs typeface="Calibri"/>
              </a:rPr>
              <a:t>sobre</a:t>
            </a:r>
            <a:r>
              <a:rPr lang="en-US">
                <a:solidFill>
                  <a:srgbClr val="374151"/>
                </a:solidFill>
                <a:latin typeface="Calibri"/>
                <a:cs typeface="Calibri"/>
              </a:rPr>
              <a:t> as </a:t>
            </a:r>
            <a:r>
              <a:rPr lang="en-US" err="1">
                <a:solidFill>
                  <a:srgbClr val="374151"/>
                </a:solidFill>
                <a:latin typeface="Calibri"/>
                <a:cs typeface="Calibri"/>
              </a:rPr>
              <a:t>questões</a:t>
            </a:r>
            <a:r>
              <a:rPr lang="en-US">
                <a:solidFill>
                  <a:srgbClr val="374151"/>
                </a:solidFill>
                <a:latin typeface="Calibri"/>
                <a:cs typeface="Calibri"/>
              </a:rPr>
              <a:t> </a:t>
            </a:r>
            <a:r>
              <a:rPr lang="en-US" err="1">
                <a:solidFill>
                  <a:srgbClr val="374151"/>
                </a:solidFill>
                <a:latin typeface="Calibri"/>
                <a:cs typeface="Calibri"/>
              </a:rPr>
              <a:t>sociais</a:t>
            </a:r>
            <a:r>
              <a:rPr lang="en-US">
                <a:solidFill>
                  <a:srgbClr val="374151"/>
                </a:solidFill>
                <a:latin typeface="Calibri"/>
                <a:cs typeface="Calibri"/>
              </a:rPr>
              <a:t> e </a:t>
            </a:r>
            <a:r>
              <a:rPr lang="en-US" err="1">
                <a:solidFill>
                  <a:srgbClr val="374151"/>
                </a:solidFill>
                <a:latin typeface="Calibri"/>
                <a:cs typeface="Calibri"/>
              </a:rPr>
              <a:t>políticas</a:t>
            </a:r>
            <a:r>
              <a:rPr lang="en-US">
                <a:solidFill>
                  <a:srgbClr val="374151"/>
                </a:solidFill>
                <a:latin typeface="Calibri"/>
                <a:cs typeface="Calibri"/>
              </a:rPr>
              <a:t> que </a:t>
            </a:r>
            <a:r>
              <a:rPr lang="en-US" err="1">
                <a:solidFill>
                  <a:srgbClr val="374151"/>
                </a:solidFill>
                <a:latin typeface="Calibri"/>
                <a:cs typeface="Calibri"/>
              </a:rPr>
              <a:t>continuam</a:t>
            </a:r>
            <a:r>
              <a:rPr lang="en-US">
                <a:solidFill>
                  <a:srgbClr val="374151"/>
                </a:solidFill>
                <a:latin typeface="Calibri"/>
                <a:cs typeface="Calibri"/>
              </a:rPr>
              <a:t> </a:t>
            </a:r>
            <a:r>
              <a:rPr lang="en-US" err="1">
                <a:solidFill>
                  <a:srgbClr val="374151"/>
                </a:solidFill>
                <a:latin typeface="Calibri"/>
                <a:cs typeface="Calibri"/>
              </a:rPr>
              <a:t>relevantes</a:t>
            </a:r>
            <a:r>
              <a:rPr lang="en-US">
                <a:solidFill>
                  <a:srgbClr val="374151"/>
                </a:solidFill>
                <a:latin typeface="Calibri"/>
                <a:cs typeface="Calibri"/>
              </a:rPr>
              <a:t> </a:t>
            </a:r>
            <a:r>
              <a:rPr lang="en-US" err="1">
                <a:solidFill>
                  <a:srgbClr val="374151"/>
                </a:solidFill>
                <a:latin typeface="Calibri"/>
                <a:cs typeface="Calibri"/>
              </a:rPr>
              <a:t>até</a:t>
            </a:r>
            <a:r>
              <a:rPr lang="en-US">
                <a:solidFill>
                  <a:srgbClr val="374151"/>
                </a:solidFill>
                <a:latin typeface="Calibri"/>
                <a:cs typeface="Calibri"/>
              </a:rPr>
              <a:t> </a:t>
            </a:r>
            <a:r>
              <a:rPr lang="en-US" err="1">
                <a:solidFill>
                  <a:srgbClr val="374151"/>
                </a:solidFill>
                <a:latin typeface="Calibri"/>
                <a:cs typeface="Calibri"/>
              </a:rPr>
              <a:t>os</a:t>
            </a:r>
            <a:r>
              <a:rPr lang="en-US">
                <a:solidFill>
                  <a:srgbClr val="374151"/>
                </a:solidFill>
                <a:latin typeface="Calibri"/>
                <a:cs typeface="Calibri"/>
              </a:rPr>
              <a:t> </a:t>
            </a:r>
            <a:r>
              <a:rPr lang="en-US" err="1">
                <a:solidFill>
                  <a:srgbClr val="374151"/>
                </a:solidFill>
                <a:latin typeface="Calibri"/>
                <a:cs typeface="Calibri"/>
              </a:rPr>
              <a:t>dias</a:t>
            </a:r>
            <a:r>
              <a:rPr lang="en-US">
                <a:solidFill>
                  <a:srgbClr val="374151"/>
                </a:solidFill>
                <a:latin typeface="Calibri"/>
                <a:cs typeface="Calibri"/>
              </a:rPr>
              <a:t> </a:t>
            </a:r>
            <a:r>
              <a:rPr lang="en-US" err="1">
                <a:solidFill>
                  <a:srgbClr val="374151"/>
                </a:solidFill>
                <a:latin typeface="Calibri"/>
                <a:cs typeface="Calibri"/>
              </a:rPr>
              <a:t>atuais</a:t>
            </a:r>
            <a:r>
              <a:rPr lang="en-US">
                <a:solidFill>
                  <a:srgbClr val="374151"/>
                </a:solidFill>
                <a:latin typeface="Calibri"/>
                <a:cs typeface="Calibri"/>
              </a:rPr>
              <a:t>.</a:t>
            </a:r>
            <a:endParaRPr lang="en-US">
              <a:latin typeface="Calibri"/>
              <a:cs typeface="Calibri"/>
            </a:endParaRPr>
          </a:p>
        </p:txBody>
      </p:sp>
    </p:spTree>
    <p:extLst>
      <p:ext uri="{BB962C8B-B14F-4D97-AF65-F5344CB8AC3E}">
        <p14:creationId xmlns:p14="http://schemas.microsoft.com/office/powerpoint/2010/main" val="2872349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2"/>
          <a:stretch>
            <a:fillRect/>
          </a:stretch>
        </p:blipFill>
        <p:spPr>
          <a:xfrm>
            <a:off x="1883" y="-2390"/>
            <a:ext cx="12188234" cy="6862783"/>
          </a:xfrm>
          <a:prstGeom prst="rect">
            <a:avLst/>
          </a:prstGeom>
        </p:spPr>
      </p:pic>
      <p:sp>
        <p:nvSpPr>
          <p:cNvPr id="2" name="CaixaDeTexto 1">
            <a:extLst>
              <a:ext uri="{FF2B5EF4-FFF2-40B4-BE49-F238E27FC236}">
                <a16:creationId xmlns:a16="http://schemas.microsoft.com/office/drawing/2014/main" id="{5D8C20FE-69CB-86C6-3CDB-D9DAB12E21F2}"/>
              </a:ext>
            </a:extLst>
          </p:cNvPr>
          <p:cNvSpPr txBox="1"/>
          <p:nvPr/>
        </p:nvSpPr>
        <p:spPr>
          <a:xfrm>
            <a:off x="4637851" y="837259"/>
            <a:ext cx="323789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600" b="1">
                <a:latin typeface="Calibri"/>
                <a:cs typeface="Calibri"/>
              </a:rPr>
              <a:t>SOBRE A OBRA</a:t>
            </a:r>
          </a:p>
        </p:txBody>
      </p:sp>
      <p:sp>
        <p:nvSpPr>
          <p:cNvPr id="3" name="CaixaDeTexto 2">
            <a:extLst>
              <a:ext uri="{FF2B5EF4-FFF2-40B4-BE49-F238E27FC236}">
                <a16:creationId xmlns:a16="http://schemas.microsoft.com/office/drawing/2014/main" id="{DEDBF71D-BD74-188A-2943-414518DC4A41}"/>
              </a:ext>
            </a:extLst>
          </p:cNvPr>
          <p:cNvSpPr txBox="1"/>
          <p:nvPr/>
        </p:nvSpPr>
        <p:spPr>
          <a:xfrm>
            <a:off x="626328" y="1713571"/>
            <a:ext cx="107163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a:cs typeface="Calibri"/>
              </a:rPr>
              <a:t>As </a:t>
            </a:r>
            <a:r>
              <a:rPr lang="pt-BR">
                <a:cs typeface="Calibri"/>
              </a:rPr>
              <a:t>últimas</a:t>
            </a:r>
            <a:r>
              <a:rPr lang="en-US">
                <a:cs typeface="Calibri"/>
              </a:rPr>
              <a:t> duas </a:t>
            </a:r>
            <a:r>
              <a:rPr lang="en-US" err="1">
                <a:cs typeface="Calibri"/>
              </a:rPr>
              <a:t>obras</a:t>
            </a:r>
            <a:r>
              <a:rPr lang="en-US">
                <a:cs typeface="Calibri"/>
              </a:rPr>
              <a:t> de George Orwell, "A </a:t>
            </a:r>
            <a:r>
              <a:rPr lang="en-US" err="1">
                <a:cs typeface="Calibri"/>
              </a:rPr>
              <a:t>Revolução</a:t>
            </a:r>
            <a:r>
              <a:rPr lang="en-US">
                <a:cs typeface="Calibri"/>
              </a:rPr>
              <a:t> dos </a:t>
            </a:r>
            <a:r>
              <a:rPr lang="en-US" err="1">
                <a:cs typeface="Calibri"/>
              </a:rPr>
              <a:t>Bichos</a:t>
            </a:r>
            <a:r>
              <a:rPr lang="en-US">
                <a:cs typeface="Calibri"/>
              </a:rPr>
              <a:t>" e "1984" </a:t>
            </a:r>
            <a:r>
              <a:rPr lang="en-US" err="1">
                <a:cs typeface="Calibri"/>
              </a:rPr>
              <a:t>venderam</a:t>
            </a:r>
            <a:r>
              <a:rPr lang="en-US">
                <a:cs typeface="Calibri"/>
              </a:rPr>
              <a:t> juntas </a:t>
            </a:r>
            <a:r>
              <a:rPr lang="en-US" err="1">
                <a:cs typeface="Calibri"/>
              </a:rPr>
              <a:t>mais</a:t>
            </a:r>
            <a:r>
              <a:rPr lang="en-US">
                <a:cs typeface="Calibri"/>
              </a:rPr>
              <a:t> de 50 </a:t>
            </a:r>
            <a:r>
              <a:rPr lang="en-US" err="1">
                <a:cs typeface="Calibri"/>
              </a:rPr>
              <a:t>milhões</a:t>
            </a:r>
            <a:r>
              <a:rPr lang="en-US">
                <a:cs typeface="Calibri"/>
              </a:rPr>
              <a:t> de </a:t>
            </a:r>
            <a:r>
              <a:rPr lang="en-US" err="1">
                <a:cs typeface="Calibri"/>
              </a:rPr>
              <a:t>exemplares</a:t>
            </a:r>
            <a:r>
              <a:rPr lang="en-US">
                <a:cs typeface="Calibri"/>
              </a:rPr>
              <a:t> </a:t>
            </a:r>
            <a:r>
              <a:rPr lang="en-US" err="1">
                <a:cs typeface="Calibri"/>
              </a:rPr>
              <a:t>em</a:t>
            </a:r>
            <a:r>
              <a:rPr lang="en-US">
                <a:cs typeface="Calibri"/>
              </a:rPr>
              <a:t> 62 </a:t>
            </a:r>
            <a:r>
              <a:rPr lang="en-US" err="1">
                <a:cs typeface="Calibri"/>
              </a:rPr>
              <a:t>idiomas</a:t>
            </a:r>
            <a:r>
              <a:rPr lang="en-US">
                <a:cs typeface="Calibri"/>
              </a:rPr>
              <a:t> (</a:t>
            </a:r>
            <a:r>
              <a:rPr lang="en-US">
                <a:solidFill>
                  <a:srgbClr val="202122"/>
                </a:solidFill>
                <a:ea typeface="+mn-lt"/>
                <a:cs typeface="+mn-lt"/>
              </a:rPr>
              <a:t>Rodden</a:t>
            </a:r>
            <a:r>
              <a:rPr lang="en-US">
                <a:solidFill>
                  <a:srgbClr val="202122"/>
                </a:solidFill>
                <a:cs typeface="Calibri"/>
              </a:rPr>
              <a:t>, 2007)</a:t>
            </a:r>
            <a:r>
              <a:rPr lang="en-US">
                <a:cs typeface="Calibri"/>
              </a:rPr>
              <a:t>.</a:t>
            </a:r>
          </a:p>
        </p:txBody>
      </p:sp>
      <p:sp>
        <p:nvSpPr>
          <p:cNvPr id="4" name="CaixaDeTexto 3">
            <a:extLst>
              <a:ext uri="{FF2B5EF4-FFF2-40B4-BE49-F238E27FC236}">
                <a16:creationId xmlns:a16="http://schemas.microsoft.com/office/drawing/2014/main" id="{ECD9CD17-3432-48FA-02F2-BA8E300412CC}"/>
              </a:ext>
            </a:extLst>
          </p:cNvPr>
          <p:cNvSpPr txBox="1"/>
          <p:nvPr/>
        </p:nvSpPr>
        <p:spPr>
          <a:xfrm>
            <a:off x="626328" y="2689302"/>
            <a:ext cx="1071632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a:solidFill>
                  <a:srgbClr val="374151"/>
                </a:solidFill>
                <a:ea typeface="+mn-lt"/>
                <a:cs typeface="+mn-lt"/>
              </a:rPr>
              <a:t>Animal Farm (</a:t>
            </a:r>
            <a:r>
              <a:rPr lang="en-US" err="1">
                <a:solidFill>
                  <a:srgbClr val="374151"/>
                </a:solidFill>
                <a:ea typeface="+mn-lt"/>
                <a:cs typeface="+mn-lt"/>
              </a:rPr>
              <a:t>Brasil</a:t>
            </a:r>
            <a:r>
              <a:rPr lang="en-US">
                <a:solidFill>
                  <a:srgbClr val="374151"/>
                </a:solidFill>
                <a:ea typeface="+mn-lt"/>
                <a:cs typeface="+mn-lt"/>
              </a:rPr>
              <a:t>: A </a:t>
            </a:r>
            <a:r>
              <a:rPr lang="en-US" err="1">
                <a:solidFill>
                  <a:srgbClr val="374151"/>
                </a:solidFill>
                <a:ea typeface="+mn-lt"/>
                <a:cs typeface="+mn-lt"/>
              </a:rPr>
              <a:t>Revolução</a:t>
            </a:r>
            <a:r>
              <a:rPr lang="en-US">
                <a:solidFill>
                  <a:srgbClr val="374151"/>
                </a:solidFill>
                <a:ea typeface="+mn-lt"/>
                <a:cs typeface="+mn-lt"/>
              </a:rPr>
              <a:t> dos </a:t>
            </a:r>
            <a:r>
              <a:rPr lang="en-US" err="1">
                <a:solidFill>
                  <a:srgbClr val="374151"/>
                </a:solidFill>
                <a:ea typeface="+mn-lt"/>
                <a:cs typeface="+mn-lt"/>
              </a:rPr>
              <a:t>Bichos</a:t>
            </a:r>
            <a:r>
              <a:rPr lang="en-US">
                <a:solidFill>
                  <a:srgbClr val="374151"/>
                </a:solidFill>
                <a:ea typeface="+mn-lt"/>
                <a:cs typeface="+mn-lt"/>
              </a:rPr>
              <a:t>/A Fazenda dos </a:t>
            </a:r>
            <a:r>
              <a:rPr lang="en-US" err="1">
                <a:solidFill>
                  <a:srgbClr val="374151"/>
                </a:solidFill>
                <a:ea typeface="+mn-lt"/>
                <a:cs typeface="+mn-lt"/>
              </a:rPr>
              <a:t>Animais</a:t>
            </a:r>
            <a:r>
              <a:rPr lang="en-US">
                <a:solidFill>
                  <a:srgbClr val="374151"/>
                </a:solidFill>
                <a:ea typeface="+mn-lt"/>
                <a:cs typeface="+mn-lt"/>
              </a:rPr>
              <a:t>/A Fazenda dos </a:t>
            </a:r>
            <a:r>
              <a:rPr lang="en-US" err="1">
                <a:solidFill>
                  <a:srgbClr val="374151"/>
                </a:solidFill>
                <a:ea typeface="+mn-lt"/>
                <a:cs typeface="+mn-lt"/>
              </a:rPr>
              <a:t>Bichos</a:t>
            </a:r>
            <a:r>
              <a:rPr lang="en-US">
                <a:solidFill>
                  <a:srgbClr val="374151"/>
                </a:solidFill>
                <a:ea typeface="+mn-lt"/>
                <a:cs typeface="+mn-lt"/>
              </a:rPr>
              <a:t> / Portugal: O Porco </a:t>
            </a:r>
            <a:r>
              <a:rPr lang="en-US" err="1">
                <a:solidFill>
                  <a:srgbClr val="374151"/>
                </a:solidFill>
                <a:ea typeface="+mn-lt"/>
                <a:cs typeface="+mn-lt"/>
              </a:rPr>
              <a:t>Triunfante</a:t>
            </a:r>
            <a:r>
              <a:rPr lang="en-US">
                <a:solidFill>
                  <a:srgbClr val="374151"/>
                </a:solidFill>
                <a:ea typeface="+mn-lt"/>
                <a:cs typeface="+mn-lt"/>
              </a:rPr>
              <a:t>/O Triunfo dos Porcos/A Quinta dos </a:t>
            </a:r>
            <a:r>
              <a:rPr lang="en-US" err="1">
                <a:solidFill>
                  <a:srgbClr val="374151"/>
                </a:solidFill>
                <a:ea typeface="+mn-lt"/>
                <a:cs typeface="+mn-lt"/>
              </a:rPr>
              <a:t>Animais</a:t>
            </a:r>
            <a:r>
              <a:rPr lang="en-US">
                <a:solidFill>
                  <a:srgbClr val="374151"/>
                </a:solidFill>
                <a:ea typeface="+mn-lt"/>
                <a:cs typeface="+mn-lt"/>
              </a:rPr>
              <a:t>)  </a:t>
            </a:r>
            <a:r>
              <a:rPr lang="en-US" err="1">
                <a:solidFill>
                  <a:srgbClr val="374151"/>
                </a:solidFill>
                <a:ea typeface="+mn-lt"/>
                <a:cs typeface="+mn-lt"/>
              </a:rPr>
              <a:t>foi</a:t>
            </a:r>
            <a:r>
              <a:rPr lang="en-US">
                <a:solidFill>
                  <a:srgbClr val="374151"/>
                </a:solidFill>
                <a:ea typeface="+mn-lt"/>
                <a:cs typeface="+mn-lt"/>
              </a:rPr>
              <a:t> </a:t>
            </a:r>
            <a:r>
              <a:rPr lang="en-US" err="1">
                <a:solidFill>
                  <a:srgbClr val="374151"/>
                </a:solidFill>
                <a:ea typeface="+mn-lt"/>
                <a:cs typeface="+mn-lt"/>
              </a:rPr>
              <a:t>incluído</a:t>
            </a:r>
            <a:r>
              <a:rPr lang="en-US">
                <a:solidFill>
                  <a:srgbClr val="374151"/>
                </a:solidFill>
                <a:ea typeface="+mn-lt"/>
                <a:cs typeface="+mn-lt"/>
              </a:rPr>
              <a:t> pela </a:t>
            </a:r>
            <a:r>
              <a:rPr lang="en-US" err="1">
                <a:solidFill>
                  <a:srgbClr val="374151"/>
                </a:solidFill>
                <a:ea typeface="+mn-lt"/>
                <a:cs typeface="+mn-lt"/>
              </a:rPr>
              <a:t>revista</a:t>
            </a:r>
            <a:r>
              <a:rPr lang="en-US">
                <a:solidFill>
                  <a:srgbClr val="374151"/>
                </a:solidFill>
                <a:ea typeface="+mn-lt"/>
                <a:cs typeface="+mn-lt"/>
              </a:rPr>
              <a:t> americana Time </a:t>
            </a:r>
            <a:r>
              <a:rPr lang="en-US" err="1">
                <a:solidFill>
                  <a:srgbClr val="374151"/>
                </a:solidFill>
                <a:ea typeface="+mn-lt"/>
                <a:cs typeface="+mn-lt"/>
              </a:rPr>
              <a:t>na</a:t>
            </a:r>
            <a:r>
              <a:rPr lang="en-US">
                <a:solidFill>
                  <a:srgbClr val="374151"/>
                </a:solidFill>
                <a:ea typeface="+mn-lt"/>
                <a:cs typeface="+mn-lt"/>
              </a:rPr>
              <a:t> Lista dos 100 </a:t>
            </a:r>
            <a:r>
              <a:rPr lang="en-US" err="1">
                <a:solidFill>
                  <a:srgbClr val="374151"/>
                </a:solidFill>
                <a:ea typeface="+mn-lt"/>
                <a:cs typeface="+mn-lt"/>
              </a:rPr>
              <a:t>melhores</a:t>
            </a:r>
            <a:r>
              <a:rPr lang="en-US">
                <a:solidFill>
                  <a:srgbClr val="374151"/>
                </a:solidFill>
                <a:ea typeface="+mn-lt"/>
                <a:cs typeface="+mn-lt"/>
              </a:rPr>
              <a:t> romances da </a:t>
            </a:r>
            <a:r>
              <a:rPr lang="en-US" err="1">
                <a:solidFill>
                  <a:srgbClr val="374151"/>
                </a:solidFill>
                <a:ea typeface="+mn-lt"/>
                <a:cs typeface="+mn-lt"/>
              </a:rPr>
              <a:t>língua</a:t>
            </a:r>
            <a:r>
              <a:rPr lang="en-US">
                <a:solidFill>
                  <a:srgbClr val="374151"/>
                </a:solidFill>
                <a:ea typeface="+mn-lt"/>
                <a:cs typeface="+mn-lt"/>
              </a:rPr>
              <a:t> </a:t>
            </a:r>
            <a:r>
              <a:rPr lang="en-US" err="1">
                <a:solidFill>
                  <a:srgbClr val="374151"/>
                </a:solidFill>
                <a:ea typeface="+mn-lt"/>
                <a:cs typeface="+mn-lt"/>
              </a:rPr>
              <a:t>inglesa</a:t>
            </a:r>
            <a:r>
              <a:rPr lang="en-US">
                <a:solidFill>
                  <a:srgbClr val="374151"/>
                </a:solidFill>
                <a:ea typeface="+mn-lt"/>
                <a:cs typeface="+mn-lt"/>
              </a:rPr>
              <a:t>. </a:t>
            </a:r>
            <a:r>
              <a:rPr lang="en-US" noProof="1">
                <a:solidFill>
                  <a:srgbClr val="374151"/>
                </a:solidFill>
                <a:ea typeface="+mn-lt"/>
                <a:cs typeface="+mn-lt"/>
              </a:rPr>
              <a:t>Obteve</a:t>
            </a:r>
            <a:r>
              <a:rPr lang="en-US">
                <a:solidFill>
                  <a:srgbClr val="374151"/>
                </a:solidFill>
                <a:ea typeface="+mn-lt"/>
                <a:cs typeface="+mn-lt"/>
              </a:rPr>
              <a:t> o 31º </a:t>
            </a:r>
            <a:r>
              <a:rPr lang="en-US" err="1">
                <a:solidFill>
                  <a:srgbClr val="374151"/>
                </a:solidFill>
                <a:ea typeface="+mn-lt"/>
                <a:cs typeface="+mn-lt"/>
              </a:rPr>
              <a:t>lugar</a:t>
            </a:r>
            <a:r>
              <a:rPr lang="en-US">
                <a:solidFill>
                  <a:srgbClr val="374151"/>
                </a:solidFill>
                <a:ea typeface="+mn-lt"/>
                <a:cs typeface="+mn-lt"/>
              </a:rPr>
              <a:t> </a:t>
            </a:r>
            <a:r>
              <a:rPr lang="en-US" err="1">
                <a:solidFill>
                  <a:srgbClr val="374151"/>
                </a:solidFill>
                <a:ea typeface="+mn-lt"/>
                <a:cs typeface="+mn-lt"/>
              </a:rPr>
              <a:t>na</a:t>
            </a:r>
            <a:r>
              <a:rPr lang="en-US">
                <a:solidFill>
                  <a:srgbClr val="374151"/>
                </a:solidFill>
                <a:ea typeface="+mn-lt"/>
                <a:cs typeface="+mn-lt"/>
              </a:rPr>
              <a:t> </a:t>
            </a:r>
            <a:r>
              <a:rPr lang="en-US" err="1">
                <a:solidFill>
                  <a:srgbClr val="374151"/>
                </a:solidFill>
                <a:ea typeface="+mn-lt"/>
                <a:cs typeface="+mn-lt"/>
              </a:rPr>
              <a:t>lista</a:t>
            </a:r>
            <a:r>
              <a:rPr lang="en-US">
                <a:solidFill>
                  <a:srgbClr val="374151"/>
                </a:solidFill>
                <a:ea typeface="+mn-lt"/>
                <a:cs typeface="+mn-lt"/>
              </a:rPr>
              <a:t> dos </a:t>
            </a:r>
            <a:r>
              <a:rPr lang="en-US" err="1">
                <a:solidFill>
                  <a:srgbClr val="374151"/>
                </a:solidFill>
                <a:ea typeface="+mn-lt"/>
                <a:cs typeface="+mn-lt"/>
              </a:rPr>
              <a:t>melhores</a:t>
            </a:r>
            <a:r>
              <a:rPr lang="en-US">
                <a:solidFill>
                  <a:srgbClr val="374151"/>
                </a:solidFill>
                <a:ea typeface="+mn-lt"/>
                <a:cs typeface="+mn-lt"/>
              </a:rPr>
              <a:t> romances do </a:t>
            </a:r>
            <a:r>
              <a:rPr lang="en-US" err="1">
                <a:solidFill>
                  <a:srgbClr val="374151"/>
                </a:solidFill>
                <a:ea typeface="+mn-lt"/>
                <a:cs typeface="+mn-lt"/>
              </a:rPr>
              <a:t>século</a:t>
            </a:r>
            <a:r>
              <a:rPr lang="en-US">
                <a:solidFill>
                  <a:srgbClr val="374151"/>
                </a:solidFill>
                <a:ea typeface="+mn-lt"/>
                <a:cs typeface="+mn-lt"/>
              </a:rPr>
              <a:t> XX </a:t>
            </a:r>
            <a:r>
              <a:rPr lang="en-US" err="1">
                <a:solidFill>
                  <a:srgbClr val="374151"/>
                </a:solidFill>
                <a:ea typeface="+mn-lt"/>
                <a:cs typeface="+mn-lt"/>
              </a:rPr>
              <a:t>organizada</a:t>
            </a:r>
            <a:r>
              <a:rPr lang="en-US">
                <a:solidFill>
                  <a:srgbClr val="374151"/>
                </a:solidFill>
                <a:ea typeface="+mn-lt"/>
                <a:cs typeface="+mn-lt"/>
              </a:rPr>
              <a:t> pela Modern Library List. Em 2022 </a:t>
            </a:r>
            <a:r>
              <a:rPr lang="en-US" err="1">
                <a:solidFill>
                  <a:srgbClr val="374151"/>
                </a:solidFill>
                <a:ea typeface="+mn-lt"/>
                <a:cs typeface="+mn-lt"/>
              </a:rPr>
              <a:t>foi</a:t>
            </a:r>
            <a:r>
              <a:rPr lang="en-US">
                <a:solidFill>
                  <a:srgbClr val="374151"/>
                </a:solidFill>
                <a:ea typeface="+mn-lt"/>
                <a:cs typeface="+mn-lt"/>
              </a:rPr>
              <a:t> o 16 º </a:t>
            </a:r>
            <a:r>
              <a:rPr lang="en-US" err="1">
                <a:solidFill>
                  <a:srgbClr val="374151"/>
                </a:solidFill>
                <a:ea typeface="+mn-lt"/>
                <a:cs typeface="+mn-lt"/>
              </a:rPr>
              <a:t>livro</a:t>
            </a:r>
            <a:r>
              <a:rPr lang="en-US">
                <a:solidFill>
                  <a:srgbClr val="374151"/>
                </a:solidFill>
                <a:ea typeface="+mn-lt"/>
                <a:cs typeface="+mn-lt"/>
              </a:rPr>
              <a:t> </a:t>
            </a:r>
            <a:r>
              <a:rPr lang="en-US" err="1">
                <a:solidFill>
                  <a:srgbClr val="374151"/>
                </a:solidFill>
                <a:ea typeface="+mn-lt"/>
                <a:cs typeface="+mn-lt"/>
              </a:rPr>
              <a:t>mais</a:t>
            </a:r>
            <a:r>
              <a:rPr lang="en-US">
                <a:solidFill>
                  <a:srgbClr val="374151"/>
                </a:solidFill>
                <a:ea typeface="+mn-lt"/>
                <a:cs typeface="+mn-lt"/>
              </a:rPr>
              <a:t> </a:t>
            </a:r>
            <a:r>
              <a:rPr lang="en-US" err="1">
                <a:solidFill>
                  <a:srgbClr val="374151"/>
                </a:solidFill>
                <a:ea typeface="+mn-lt"/>
                <a:cs typeface="+mn-lt"/>
              </a:rPr>
              <a:t>vendido</a:t>
            </a:r>
            <a:r>
              <a:rPr lang="en-US">
                <a:solidFill>
                  <a:srgbClr val="374151"/>
                </a:solidFill>
                <a:ea typeface="+mn-lt"/>
                <a:cs typeface="+mn-lt"/>
              </a:rPr>
              <a:t> no </a:t>
            </a:r>
            <a:r>
              <a:rPr lang="en-US" err="1">
                <a:solidFill>
                  <a:srgbClr val="374151"/>
                </a:solidFill>
                <a:ea typeface="+mn-lt"/>
                <a:cs typeface="+mn-lt"/>
              </a:rPr>
              <a:t>Brasil</a:t>
            </a:r>
            <a:r>
              <a:rPr lang="en-US">
                <a:solidFill>
                  <a:srgbClr val="374151"/>
                </a:solidFill>
                <a:ea typeface="+mn-lt"/>
                <a:cs typeface="+mn-lt"/>
              </a:rPr>
              <a:t> pela Amazon.</a:t>
            </a:r>
          </a:p>
          <a:p>
            <a:pPr algn="just"/>
            <a:endParaRPr lang="en-US">
              <a:solidFill>
                <a:srgbClr val="374151"/>
              </a:solidFill>
              <a:ea typeface="Calibri"/>
              <a:cs typeface="Calibri"/>
            </a:endParaRPr>
          </a:p>
        </p:txBody>
      </p:sp>
      <p:sp>
        <p:nvSpPr>
          <p:cNvPr id="5" name="CaixaDeTexto 4">
            <a:extLst>
              <a:ext uri="{FF2B5EF4-FFF2-40B4-BE49-F238E27FC236}">
                <a16:creationId xmlns:a16="http://schemas.microsoft.com/office/drawing/2014/main" id="{D77411DE-8234-B6AA-DF96-9A9BF86380FC}"/>
              </a:ext>
            </a:extLst>
          </p:cNvPr>
          <p:cNvSpPr txBox="1"/>
          <p:nvPr/>
        </p:nvSpPr>
        <p:spPr>
          <a:xfrm>
            <a:off x="626328" y="4287643"/>
            <a:ext cx="494556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a:solidFill>
                  <a:srgbClr val="374151"/>
                </a:solidFill>
                <a:latin typeface="Calibri"/>
                <a:cs typeface="Calibri"/>
              </a:rPr>
              <a:t>Amazon (24/06/2023)</a:t>
            </a:r>
            <a:endParaRPr lang="pt-BR">
              <a:solidFill>
                <a:srgbClr val="000000"/>
              </a:solidFill>
              <a:latin typeface="Calibri"/>
              <a:cs typeface="Calibri"/>
            </a:endParaRPr>
          </a:p>
          <a:p>
            <a:pPr algn="just"/>
            <a:r>
              <a:rPr lang="en-US">
                <a:solidFill>
                  <a:srgbClr val="374151"/>
                </a:solidFill>
                <a:latin typeface="Calibri"/>
                <a:cs typeface="Calibri"/>
              </a:rPr>
              <a:t>Ranking dos </a:t>
            </a:r>
            <a:r>
              <a:rPr lang="en-US" err="1">
                <a:solidFill>
                  <a:srgbClr val="374151"/>
                </a:solidFill>
                <a:latin typeface="Calibri"/>
                <a:cs typeface="Calibri"/>
              </a:rPr>
              <a:t>mais</a:t>
            </a:r>
            <a:r>
              <a:rPr lang="en-US">
                <a:solidFill>
                  <a:srgbClr val="374151"/>
                </a:solidFill>
                <a:latin typeface="Calibri"/>
                <a:cs typeface="Calibri"/>
              </a:rPr>
              <a:t> </a:t>
            </a:r>
            <a:r>
              <a:rPr lang="en-US" err="1">
                <a:solidFill>
                  <a:srgbClr val="374151"/>
                </a:solidFill>
                <a:latin typeface="Calibri"/>
                <a:cs typeface="Calibri"/>
              </a:rPr>
              <a:t>vendidos</a:t>
            </a:r>
            <a:r>
              <a:rPr lang="en-US">
                <a:solidFill>
                  <a:srgbClr val="374151"/>
                </a:solidFill>
                <a:latin typeface="Calibri"/>
                <a:cs typeface="Calibri"/>
              </a:rPr>
              <a:t>: Nº 36 </a:t>
            </a:r>
            <a:r>
              <a:rPr lang="en-US" err="1">
                <a:solidFill>
                  <a:srgbClr val="374151"/>
                </a:solidFill>
                <a:latin typeface="Calibri"/>
                <a:cs typeface="Calibri"/>
              </a:rPr>
              <a:t>em</a:t>
            </a:r>
            <a:r>
              <a:rPr lang="en-US">
                <a:solidFill>
                  <a:srgbClr val="374151"/>
                </a:solidFill>
                <a:latin typeface="Calibri"/>
                <a:cs typeface="Calibri"/>
              </a:rPr>
              <a:t> </a:t>
            </a:r>
            <a:r>
              <a:rPr lang="en-US" err="1">
                <a:solidFill>
                  <a:srgbClr val="374151"/>
                </a:solidFill>
                <a:latin typeface="Calibri"/>
                <a:cs typeface="Calibri"/>
              </a:rPr>
              <a:t>Livros</a:t>
            </a:r>
            <a:endParaRPr lang="pt-BR" err="1">
              <a:ea typeface="Calibri"/>
              <a:cs typeface="Calibri"/>
            </a:endParaRPr>
          </a:p>
          <a:p>
            <a:pPr algn="just"/>
            <a:r>
              <a:rPr lang="en-US">
                <a:solidFill>
                  <a:srgbClr val="374151"/>
                </a:solidFill>
                <a:latin typeface="Calibri"/>
                <a:cs typeface="Calibri"/>
              </a:rPr>
              <a:t>Nº 1 </a:t>
            </a:r>
            <a:r>
              <a:rPr lang="en-US" err="1">
                <a:solidFill>
                  <a:srgbClr val="374151"/>
                </a:solidFill>
                <a:latin typeface="Calibri"/>
                <a:cs typeface="Calibri"/>
              </a:rPr>
              <a:t>em</a:t>
            </a:r>
            <a:r>
              <a:rPr lang="en-US">
                <a:solidFill>
                  <a:srgbClr val="374151"/>
                </a:solidFill>
                <a:latin typeface="Calibri"/>
                <a:cs typeface="Calibri"/>
              </a:rPr>
              <a:t> Política </a:t>
            </a:r>
            <a:r>
              <a:rPr lang="en-US" err="1">
                <a:solidFill>
                  <a:srgbClr val="374151"/>
                </a:solidFill>
                <a:latin typeface="Calibri"/>
                <a:cs typeface="Calibri"/>
              </a:rPr>
              <a:t>Literatura</a:t>
            </a:r>
            <a:r>
              <a:rPr lang="en-US">
                <a:solidFill>
                  <a:srgbClr val="374151"/>
                </a:solidFill>
                <a:latin typeface="Calibri"/>
                <a:cs typeface="Calibri"/>
              </a:rPr>
              <a:t> e </a:t>
            </a:r>
            <a:r>
              <a:rPr lang="en-US" err="1">
                <a:solidFill>
                  <a:srgbClr val="374151"/>
                </a:solidFill>
                <a:latin typeface="Calibri"/>
                <a:cs typeface="Calibri"/>
              </a:rPr>
              <a:t>Ficção</a:t>
            </a:r>
            <a:endParaRPr lang="en-US" err="1"/>
          </a:p>
          <a:p>
            <a:pPr algn="just"/>
            <a:r>
              <a:rPr lang="en-US">
                <a:solidFill>
                  <a:srgbClr val="374151"/>
                </a:solidFill>
                <a:latin typeface="Calibri"/>
                <a:cs typeface="Calibri"/>
              </a:rPr>
              <a:t>Nº 4 </a:t>
            </a:r>
            <a:r>
              <a:rPr lang="en-US" err="1">
                <a:solidFill>
                  <a:srgbClr val="374151"/>
                </a:solidFill>
                <a:latin typeface="Calibri"/>
                <a:cs typeface="Calibri"/>
              </a:rPr>
              <a:t>em</a:t>
            </a:r>
            <a:r>
              <a:rPr lang="en-US">
                <a:solidFill>
                  <a:srgbClr val="374151"/>
                </a:solidFill>
                <a:latin typeface="Calibri"/>
                <a:cs typeface="Calibri"/>
              </a:rPr>
              <a:t> </a:t>
            </a:r>
            <a:r>
              <a:rPr lang="en-US" err="1">
                <a:solidFill>
                  <a:srgbClr val="374151"/>
                </a:solidFill>
                <a:latin typeface="Calibri"/>
                <a:cs typeface="Calibri"/>
              </a:rPr>
              <a:t>Ficção</a:t>
            </a:r>
            <a:r>
              <a:rPr lang="en-US">
                <a:solidFill>
                  <a:srgbClr val="374151"/>
                </a:solidFill>
                <a:latin typeface="Calibri"/>
                <a:cs typeface="Calibri"/>
              </a:rPr>
              <a:t> </a:t>
            </a:r>
            <a:r>
              <a:rPr lang="en-US" err="1">
                <a:solidFill>
                  <a:srgbClr val="374151"/>
                </a:solidFill>
                <a:latin typeface="Calibri"/>
                <a:cs typeface="Calibri"/>
              </a:rPr>
              <a:t>Literária</a:t>
            </a:r>
            <a:r>
              <a:rPr lang="en-US">
                <a:solidFill>
                  <a:srgbClr val="374151"/>
                </a:solidFill>
                <a:latin typeface="Calibri"/>
                <a:cs typeface="Calibri"/>
              </a:rPr>
              <a:t> </a:t>
            </a:r>
            <a:r>
              <a:rPr lang="en-US" err="1">
                <a:solidFill>
                  <a:srgbClr val="374151"/>
                </a:solidFill>
                <a:latin typeface="Calibri"/>
                <a:cs typeface="Calibri"/>
              </a:rPr>
              <a:t>Literatura</a:t>
            </a:r>
            <a:r>
              <a:rPr lang="en-US">
                <a:solidFill>
                  <a:srgbClr val="374151"/>
                </a:solidFill>
                <a:latin typeface="Calibri"/>
                <a:cs typeface="Calibri"/>
              </a:rPr>
              <a:t> e </a:t>
            </a:r>
            <a:r>
              <a:rPr lang="en-US" err="1">
                <a:solidFill>
                  <a:srgbClr val="374151"/>
                </a:solidFill>
                <a:latin typeface="Calibri"/>
                <a:cs typeface="Calibri"/>
              </a:rPr>
              <a:t>Ficção</a:t>
            </a:r>
            <a:endParaRPr lang="en-US" err="1"/>
          </a:p>
          <a:p>
            <a:pPr algn="just"/>
            <a:endParaRPr lang="en-US">
              <a:solidFill>
                <a:srgbClr val="374151"/>
              </a:solidFill>
              <a:latin typeface="Calibri"/>
              <a:ea typeface="Calibri"/>
              <a:cs typeface="Calibri"/>
            </a:endParaRPr>
          </a:p>
        </p:txBody>
      </p:sp>
    </p:spTree>
    <p:extLst>
      <p:ext uri="{BB962C8B-B14F-4D97-AF65-F5344CB8AC3E}">
        <p14:creationId xmlns:p14="http://schemas.microsoft.com/office/powerpoint/2010/main" val="1864897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2"/>
          <a:stretch>
            <a:fillRect/>
          </a:stretch>
        </p:blipFill>
        <p:spPr>
          <a:xfrm>
            <a:off x="1883" y="-2390"/>
            <a:ext cx="12188234" cy="6862783"/>
          </a:xfrm>
          <a:prstGeom prst="rect">
            <a:avLst/>
          </a:prstGeom>
        </p:spPr>
      </p:pic>
      <p:sp>
        <p:nvSpPr>
          <p:cNvPr id="2" name="CaixaDeTexto 1">
            <a:extLst>
              <a:ext uri="{FF2B5EF4-FFF2-40B4-BE49-F238E27FC236}">
                <a16:creationId xmlns:a16="http://schemas.microsoft.com/office/drawing/2014/main" id="{5D8C20FE-69CB-86C6-3CDB-D9DAB12E21F2}"/>
              </a:ext>
            </a:extLst>
          </p:cNvPr>
          <p:cNvSpPr txBox="1"/>
          <p:nvPr/>
        </p:nvSpPr>
        <p:spPr>
          <a:xfrm>
            <a:off x="4619036" y="686740"/>
            <a:ext cx="318213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600" b="1">
                <a:latin typeface="Calibri"/>
                <a:cs typeface="Calibri"/>
              </a:rPr>
              <a:t>SOBRE A OBRA</a:t>
            </a:r>
          </a:p>
        </p:txBody>
      </p:sp>
      <p:sp>
        <p:nvSpPr>
          <p:cNvPr id="3" name="CaixaDeTexto 2">
            <a:extLst>
              <a:ext uri="{FF2B5EF4-FFF2-40B4-BE49-F238E27FC236}">
                <a16:creationId xmlns:a16="http://schemas.microsoft.com/office/drawing/2014/main" id="{C4E20B4F-39D5-371F-78A6-F9F2BB7F78D3}"/>
              </a:ext>
            </a:extLst>
          </p:cNvPr>
          <p:cNvSpPr txBox="1"/>
          <p:nvPr/>
        </p:nvSpPr>
        <p:spPr>
          <a:xfrm>
            <a:off x="839141" y="1516474"/>
            <a:ext cx="10739496"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err="1">
                <a:solidFill>
                  <a:srgbClr val="374151"/>
                </a:solidFill>
                <a:latin typeface="Söhne"/>
              </a:rPr>
              <a:t>Sinopse</a:t>
            </a:r>
            <a:r>
              <a:rPr lang="en-US" dirty="0">
                <a:solidFill>
                  <a:srgbClr val="374151"/>
                </a:solidFill>
                <a:latin typeface="Söhne"/>
              </a:rPr>
              <a:t>: Na Granja do Solar, </a:t>
            </a:r>
            <a:r>
              <a:rPr lang="en-US" dirty="0" err="1">
                <a:solidFill>
                  <a:srgbClr val="374151"/>
                </a:solidFill>
                <a:latin typeface="Söhne"/>
              </a:rPr>
              <a:t>os</a:t>
            </a:r>
            <a:r>
              <a:rPr lang="en-US" dirty="0">
                <a:solidFill>
                  <a:srgbClr val="374151"/>
                </a:solidFill>
                <a:latin typeface="Söhne"/>
              </a:rPr>
              <a:t> </a:t>
            </a:r>
            <a:r>
              <a:rPr lang="en-US" dirty="0" err="1">
                <a:solidFill>
                  <a:srgbClr val="374151"/>
                </a:solidFill>
                <a:latin typeface="Söhne"/>
              </a:rPr>
              <a:t>animais</a:t>
            </a:r>
            <a:r>
              <a:rPr lang="en-US" dirty="0">
                <a:solidFill>
                  <a:srgbClr val="374151"/>
                </a:solidFill>
                <a:latin typeface="Söhne"/>
              </a:rPr>
              <a:t> </a:t>
            </a:r>
            <a:r>
              <a:rPr lang="en-US" dirty="0" err="1">
                <a:solidFill>
                  <a:srgbClr val="374151"/>
                </a:solidFill>
                <a:latin typeface="Söhne"/>
              </a:rPr>
              <a:t>estão</a:t>
            </a:r>
            <a:r>
              <a:rPr lang="en-US" dirty="0">
                <a:solidFill>
                  <a:srgbClr val="374151"/>
                </a:solidFill>
                <a:latin typeface="Söhne"/>
              </a:rPr>
              <a:t> </a:t>
            </a:r>
            <a:r>
              <a:rPr lang="en-US" dirty="0" err="1">
                <a:solidFill>
                  <a:srgbClr val="374151"/>
                </a:solidFill>
                <a:latin typeface="Söhne"/>
              </a:rPr>
              <a:t>cansados</a:t>
            </a:r>
            <a:r>
              <a:rPr lang="en-US" dirty="0">
                <a:solidFill>
                  <a:srgbClr val="374151"/>
                </a:solidFill>
                <a:latin typeface="Söhne"/>
              </a:rPr>
              <a:t> da </a:t>
            </a:r>
            <a:r>
              <a:rPr lang="en-US" dirty="0" err="1">
                <a:solidFill>
                  <a:srgbClr val="374151"/>
                </a:solidFill>
                <a:latin typeface="Söhne"/>
              </a:rPr>
              <a:t>exploração</a:t>
            </a:r>
            <a:r>
              <a:rPr lang="en-US" dirty="0">
                <a:solidFill>
                  <a:srgbClr val="374151"/>
                </a:solidFill>
                <a:latin typeface="Söhne"/>
              </a:rPr>
              <a:t> </a:t>
            </a:r>
            <a:r>
              <a:rPr lang="en-US" dirty="0" err="1">
                <a:solidFill>
                  <a:srgbClr val="374151"/>
                </a:solidFill>
                <a:latin typeface="Söhne"/>
              </a:rPr>
              <a:t>imposta</a:t>
            </a:r>
            <a:r>
              <a:rPr lang="en-US" dirty="0">
                <a:solidFill>
                  <a:srgbClr val="374151"/>
                </a:solidFill>
                <a:latin typeface="Söhne"/>
              </a:rPr>
              <a:t> </a:t>
            </a:r>
            <a:r>
              <a:rPr lang="en-US" dirty="0" err="1">
                <a:solidFill>
                  <a:srgbClr val="374151"/>
                </a:solidFill>
                <a:latin typeface="Söhne"/>
              </a:rPr>
              <a:t>pelos</a:t>
            </a:r>
            <a:r>
              <a:rPr lang="en-US" dirty="0">
                <a:solidFill>
                  <a:srgbClr val="374151"/>
                </a:solidFill>
                <a:latin typeface="Söhne"/>
              </a:rPr>
              <a:t> </a:t>
            </a:r>
            <a:r>
              <a:rPr lang="en-US" dirty="0" err="1">
                <a:solidFill>
                  <a:srgbClr val="374151"/>
                </a:solidFill>
                <a:latin typeface="Söhne"/>
              </a:rPr>
              <a:t>humanos</a:t>
            </a:r>
            <a:r>
              <a:rPr lang="en-US" dirty="0">
                <a:solidFill>
                  <a:srgbClr val="374151"/>
                </a:solidFill>
                <a:latin typeface="Söhne"/>
              </a:rPr>
              <a:t>. </a:t>
            </a:r>
            <a:r>
              <a:rPr lang="en-US" dirty="0" err="1">
                <a:solidFill>
                  <a:srgbClr val="374151"/>
                </a:solidFill>
                <a:latin typeface="Söhne"/>
              </a:rPr>
              <a:t>Em</a:t>
            </a:r>
            <a:r>
              <a:rPr lang="en-US" dirty="0">
                <a:solidFill>
                  <a:srgbClr val="374151"/>
                </a:solidFill>
                <a:latin typeface="Söhne"/>
              </a:rPr>
              <a:t> </a:t>
            </a:r>
            <a:r>
              <a:rPr lang="en-US" dirty="0" err="1">
                <a:solidFill>
                  <a:srgbClr val="374151"/>
                </a:solidFill>
                <a:latin typeface="Söhne"/>
              </a:rPr>
              <a:t>uma</a:t>
            </a:r>
            <a:r>
              <a:rPr lang="en-US" dirty="0">
                <a:solidFill>
                  <a:srgbClr val="374151"/>
                </a:solidFill>
                <a:latin typeface="Söhne"/>
              </a:rPr>
              <a:t> </a:t>
            </a:r>
            <a:r>
              <a:rPr lang="en-US" dirty="0" err="1">
                <a:solidFill>
                  <a:srgbClr val="374151"/>
                </a:solidFill>
                <a:latin typeface="Söhne"/>
              </a:rPr>
              <a:t>rebelião</a:t>
            </a:r>
            <a:r>
              <a:rPr lang="en-US" dirty="0">
                <a:solidFill>
                  <a:srgbClr val="374151"/>
                </a:solidFill>
                <a:latin typeface="Söhne"/>
              </a:rPr>
              <a:t> </a:t>
            </a:r>
            <a:r>
              <a:rPr lang="en-US" dirty="0" err="1">
                <a:solidFill>
                  <a:srgbClr val="374151"/>
                </a:solidFill>
                <a:latin typeface="Söhne"/>
              </a:rPr>
              <a:t>corajosa</a:t>
            </a:r>
            <a:r>
              <a:rPr lang="en-US" dirty="0">
                <a:solidFill>
                  <a:srgbClr val="374151"/>
                </a:solidFill>
                <a:latin typeface="Söhne"/>
              </a:rPr>
              <a:t>, </a:t>
            </a:r>
            <a:r>
              <a:rPr lang="en-US" dirty="0" err="1">
                <a:solidFill>
                  <a:srgbClr val="374151"/>
                </a:solidFill>
                <a:latin typeface="Söhne"/>
              </a:rPr>
              <a:t>eles</a:t>
            </a:r>
            <a:r>
              <a:rPr lang="en-US" dirty="0">
                <a:solidFill>
                  <a:srgbClr val="374151"/>
                </a:solidFill>
                <a:latin typeface="Söhne"/>
              </a:rPr>
              <a:t> </a:t>
            </a:r>
            <a:r>
              <a:rPr lang="en-US" dirty="0" err="1">
                <a:solidFill>
                  <a:srgbClr val="374151"/>
                </a:solidFill>
                <a:latin typeface="Söhne"/>
              </a:rPr>
              <a:t>tomam</a:t>
            </a:r>
            <a:r>
              <a:rPr lang="en-US" dirty="0">
                <a:solidFill>
                  <a:srgbClr val="374151"/>
                </a:solidFill>
                <a:latin typeface="Söhne"/>
              </a:rPr>
              <a:t> posse da fazenda e </a:t>
            </a:r>
            <a:r>
              <a:rPr lang="en-US" dirty="0" err="1">
                <a:solidFill>
                  <a:srgbClr val="374151"/>
                </a:solidFill>
                <a:latin typeface="Söhne"/>
              </a:rPr>
              <a:t>buscam</a:t>
            </a:r>
            <a:r>
              <a:rPr lang="en-US" dirty="0">
                <a:solidFill>
                  <a:srgbClr val="374151"/>
                </a:solidFill>
                <a:latin typeface="Söhne"/>
              </a:rPr>
              <a:t> </a:t>
            </a:r>
            <a:r>
              <a:rPr lang="en-US" dirty="0" err="1">
                <a:solidFill>
                  <a:srgbClr val="374151"/>
                </a:solidFill>
                <a:latin typeface="Söhne"/>
              </a:rPr>
              <a:t>estabelecer</a:t>
            </a:r>
            <a:r>
              <a:rPr lang="en-US" dirty="0">
                <a:solidFill>
                  <a:srgbClr val="374151"/>
                </a:solidFill>
                <a:latin typeface="Söhne"/>
              </a:rPr>
              <a:t> um </a:t>
            </a:r>
            <a:r>
              <a:rPr lang="en-US" dirty="0" err="1">
                <a:solidFill>
                  <a:srgbClr val="374151"/>
                </a:solidFill>
                <a:latin typeface="Söhne"/>
              </a:rPr>
              <a:t>sistema</a:t>
            </a:r>
            <a:r>
              <a:rPr lang="en-US" dirty="0">
                <a:solidFill>
                  <a:srgbClr val="374151"/>
                </a:solidFill>
                <a:latin typeface="Söhne"/>
              </a:rPr>
              <a:t> </a:t>
            </a:r>
            <a:r>
              <a:rPr lang="en-US" dirty="0" err="1">
                <a:solidFill>
                  <a:srgbClr val="374151"/>
                </a:solidFill>
                <a:latin typeface="Söhne"/>
              </a:rPr>
              <a:t>cooperativo</a:t>
            </a:r>
            <a:r>
              <a:rPr lang="en-US" dirty="0">
                <a:solidFill>
                  <a:srgbClr val="374151"/>
                </a:solidFill>
                <a:latin typeface="Söhne"/>
              </a:rPr>
              <a:t> e </a:t>
            </a:r>
            <a:r>
              <a:rPr lang="en-US" dirty="0" err="1">
                <a:solidFill>
                  <a:srgbClr val="374151"/>
                </a:solidFill>
                <a:latin typeface="Söhne"/>
              </a:rPr>
              <a:t>igualitário</a:t>
            </a:r>
            <a:r>
              <a:rPr lang="en-US" dirty="0">
                <a:solidFill>
                  <a:srgbClr val="374151"/>
                </a:solidFill>
                <a:latin typeface="Söhne"/>
              </a:rPr>
              <a:t>, </a:t>
            </a:r>
            <a:r>
              <a:rPr lang="en-US" dirty="0" err="1">
                <a:solidFill>
                  <a:srgbClr val="374151"/>
                </a:solidFill>
                <a:latin typeface="Söhne"/>
              </a:rPr>
              <a:t>guiados</a:t>
            </a:r>
            <a:r>
              <a:rPr lang="en-US" dirty="0">
                <a:solidFill>
                  <a:srgbClr val="374151"/>
                </a:solidFill>
                <a:latin typeface="Söhne"/>
              </a:rPr>
              <a:t> </a:t>
            </a:r>
            <a:r>
              <a:rPr lang="en-US" dirty="0" err="1">
                <a:solidFill>
                  <a:srgbClr val="374151"/>
                </a:solidFill>
                <a:latin typeface="Söhne"/>
              </a:rPr>
              <a:t>pelo</a:t>
            </a:r>
            <a:r>
              <a:rPr lang="en-US" dirty="0">
                <a:solidFill>
                  <a:srgbClr val="374151"/>
                </a:solidFill>
                <a:latin typeface="Söhne"/>
              </a:rPr>
              <a:t> </a:t>
            </a:r>
            <a:r>
              <a:rPr lang="en-US" dirty="0" err="1">
                <a:solidFill>
                  <a:srgbClr val="374151"/>
                </a:solidFill>
                <a:latin typeface="Söhne"/>
              </a:rPr>
              <a:t>lema</a:t>
            </a:r>
            <a:r>
              <a:rPr lang="en-US" dirty="0">
                <a:solidFill>
                  <a:srgbClr val="374151"/>
                </a:solidFill>
                <a:latin typeface="Söhne"/>
              </a:rPr>
              <a:t> "Quatro </a:t>
            </a:r>
            <a:r>
              <a:rPr lang="en-US" dirty="0" err="1">
                <a:solidFill>
                  <a:srgbClr val="374151"/>
                </a:solidFill>
                <a:latin typeface="Söhne"/>
              </a:rPr>
              <a:t>pernas</a:t>
            </a:r>
            <a:r>
              <a:rPr lang="en-US" dirty="0">
                <a:solidFill>
                  <a:srgbClr val="374151"/>
                </a:solidFill>
                <a:latin typeface="Söhne"/>
              </a:rPr>
              <a:t> </a:t>
            </a:r>
            <a:r>
              <a:rPr lang="en-US" dirty="0" err="1">
                <a:solidFill>
                  <a:srgbClr val="374151"/>
                </a:solidFill>
                <a:latin typeface="Söhne"/>
              </a:rPr>
              <a:t>bom</a:t>
            </a:r>
            <a:r>
              <a:rPr lang="en-US" dirty="0">
                <a:solidFill>
                  <a:srgbClr val="374151"/>
                </a:solidFill>
                <a:latin typeface="Söhne"/>
              </a:rPr>
              <a:t>, </a:t>
            </a:r>
            <a:r>
              <a:rPr lang="en-US" dirty="0" err="1">
                <a:solidFill>
                  <a:srgbClr val="374151"/>
                </a:solidFill>
                <a:latin typeface="Söhne"/>
              </a:rPr>
              <a:t>duas</a:t>
            </a:r>
            <a:r>
              <a:rPr lang="en-US" dirty="0">
                <a:solidFill>
                  <a:srgbClr val="374151"/>
                </a:solidFill>
                <a:latin typeface="Söhne"/>
              </a:rPr>
              <a:t> </a:t>
            </a:r>
            <a:r>
              <a:rPr lang="en-US" dirty="0" err="1">
                <a:solidFill>
                  <a:srgbClr val="374151"/>
                </a:solidFill>
                <a:latin typeface="Söhne"/>
              </a:rPr>
              <a:t>pernas</a:t>
            </a:r>
            <a:r>
              <a:rPr lang="en-US" dirty="0">
                <a:solidFill>
                  <a:srgbClr val="374151"/>
                </a:solidFill>
                <a:latin typeface="Söhne"/>
              </a:rPr>
              <a:t> </a:t>
            </a:r>
            <a:r>
              <a:rPr lang="en-US" dirty="0" err="1">
                <a:solidFill>
                  <a:srgbClr val="374151"/>
                </a:solidFill>
                <a:latin typeface="Söhne"/>
              </a:rPr>
              <a:t>ruim</a:t>
            </a:r>
            <a:r>
              <a:rPr lang="en-US" dirty="0">
                <a:solidFill>
                  <a:srgbClr val="374151"/>
                </a:solidFill>
                <a:latin typeface="Söhne"/>
              </a:rPr>
              <a:t>".</a:t>
            </a:r>
            <a:endParaRPr lang="pt-BR" dirty="0"/>
          </a:p>
          <a:p>
            <a:pPr algn="just"/>
            <a:r>
              <a:rPr lang="en-US" dirty="0">
                <a:solidFill>
                  <a:srgbClr val="374151"/>
                </a:solidFill>
                <a:latin typeface="Söhne"/>
              </a:rPr>
              <a:t>No entanto, a utopia de </a:t>
            </a:r>
            <a:r>
              <a:rPr lang="en-US" dirty="0" err="1">
                <a:solidFill>
                  <a:srgbClr val="374151"/>
                </a:solidFill>
                <a:latin typeface="Söhne"/>
              </a:rPr>
              <a:t>igualdade</a:t>
            </a:r>
            <a:r>
              <a:rPr lang="en-US" dirty="0">
                <a:solidFill>
                  <a:srgbClr val="374151"/>
                </a:solidFill>
                <a:latin typeface="Söhne"/>
              </a:rPr>
              <a:t> logo é </a:t>
            </a:r>
            <a:r>
              <a:rPr lang="en-US" dirty="0" err="1">
                <a:solidFill>
                  <a:srgbClr val="374151"/>
                </a:solidFill>
                <a:latin typeface="Söhne"/>
              </a:rPr>
              <a:t>corrompida</a:t>
            </a:r>
            <a:r>
              <a:rPr lang="en-US" dirty="0">
                <a:solidFill>
                  <a:srgbClr val="374151"/>
                </a:solidFill>
                <a:latin typeface="Söhne"/>
              </a:rPr>
              <a:t> </a:t>
            </a:r>
            <a:r>
              <a:rPr lang="en-US" dirty="0" err="1">
                <a:solidFill>
                  <a:srgbClr val="374151"/>
                </a:solidFill>
                <a:latin typeface="Söhne"/>
              </a:rPr>
              <a:t>pelos</a:t>
            </a:r>
            <a:r>
              <a:rPr lang="en-US" dirty="0">
                <a:solidFill>
                  <a:srgbClr val="374151"/>
                </a:solidFill>
                <a:latin typeface="Söhne"/>
              </a:rPr>
              <a:t> </a:t>
            </a:r>
            <a:r>
              <a:rPr lang="en-US" dirty="0" err="1">
                <a:solidFill>
                  <a:srgbClr val="374151"/>
                </a:solidFill>
                <a:latin typeface="Söhne"/>
              </a:rPr>
              <a:t>porcos</a:t>
            </a:r>
            <a:r>
              <a:rPr lang="en-US" dirty="0">
                <a:solidFill>
                  <a:srgbClr val="374151"/>
                </a:solidFill>
                <a:latin typeface="Söhne"/>
              </a:rPr>
              <a:t>, que se </a:t>
            </a:r>
            <a:r>
              <a:rPr lang="en-US" dirty="0" err="1">
                <a:solidFill>
                  <a:srgbClr val="374151"/>
                </a:solidFill>
                <a:latin typeface="Söhne"/>
              </a:rPr>
              <a:t>destacam</a:t>
            </a:r>
            <a:r>
              <a:rPr lang="en-US" dirty="0">
                <a:solidFill>
                  <a:srgbClr val="374151"/>
                </a:solidFill>
                <a:latin typeface="Söhne"/>
              </a:rPr>
              <a:t> pela </a:t>
            </a:r>
            <a:r>
              <a:rPr lang="en-US" dirty="0" err="1">
                <a:solidFill>
                  <a:srgbClr val="374151"/>
                </a:solidFill>
                <a:latin typeface="Söhne"/>
              </a:rPr>
              <a:t>inteligência</a:t>
            </a:r>
            <a:r>
              <a:rPr lang="en-US" dirty="0">
                <a:solidFill>
                  <a:srgbClr val="374151"/>
                </a:solidFill>
                <a:latin typeface="Söhne"/>
              </a:rPr>
              <a:t>. </a:t>
            </a:r>
            <a:r>
              <a:rPr lang="en-US" dirty="0" err="1">
                <a:solidFill>
                  <a:srgbClr val="374151"/>
                </a:solidFill>
                <a:latin typeface="Söhne"/>
              </a:rPr>
              <a:t>Eles</a:t>
            </a:r>
            <a:r>
              <a:rPr lang="en-US" dirty="0">
                <a:solidFill>
                  <a:srgbClr val="374151"/>
                </a:solidFill>
                <a:latin typeface="Söhne"/>
              </a:rPr>
              <a:t> </a:t>
            </a:r>
            <a:r>
              <a:rPr lang="en-US" dirty="0" err="1">
                <a:solidFill>
                  <a:srgbClr val="374151"/>
                </a:solidFill>
                <a:latin typeface="Söhne"/>
              </a:rPr>
              <a:t>gradualmente</a:t>
            </a:r>
            <a:r>
              <a:rPr lang="en-US" dirty="0">
                <a:solidFill>
                  <a:srgbClr val="374151"/>
                </a:solidFill>
                <a:latin typeface="Söhne"/>
              </a:rPr>
              <a:t> se </a:t>
            </a:r>
            <a:r>
              <a:rPr lang="en-US" dirty="0" err="1">
                <a:solidFill>
                  <a:srgbClr val="374151"/>
                </a:solidFill>
                <a:latin typeface="Söhne"/>
              </a:rPr>
              <a:t>cercam</a:t>
            </a:r>
            <a:r>
              <a:rPr lang="en-US" dirty="0">
                <a:solidFill>
                  <a:srgbClr val="374151"/>
                </a:solidFill>
                <a:latin typeface="Söhne"/>
              </a:rPr>
              <a:t> de </a:t>
            </a:r>
            <a:r>
              <a:rPr lang="en-US" dirty="0" err="1">
                <a:solidFill>
                  <a:srgbClr val="374151"/>
                </a:solidFill>
                <a:latin typeface="Söhne"/>
              </a:rPr>
              <a:t>privilégios</a:t>
            </a:r>
            <a:r>
              <a:rPr lang="en-US" dirty="0">
                <a:solidFill>
                  <a:srgbClr val="374151"/>
                </a:solidFill>
                <a:latin typeface="Söhne"/>
              </a:rPr>
              <a:t> e </a:t>
            </a:r>
            <a:r>
              <a:rPr lang="en-US" dirty="0" err="1">
                <a:solidFill>
                  <a:srgbClr val="374151"/>
                </a:solidFill>
                <a:latin typeface="Söhne"/>
              </a:rPr>
              <a:t>estabelecem</a:t>
            </a:r>
            <a:r>
              <a:rPr lang="en-US" dirty="0">
                <a:solidFill>
                  <a:srgbClr val="374151"/>
                </a:solidFill>
                <a:latin typeface="Söhne"/>
              </a:rPr>
              <a:t> </a:t>
            </a:r>
            <a:r>
              <a:rPr lang="en-US" dirty="0" err="1">
                <a:solidFill>
                  <a:srgbClr val="374151"/>
                </a:solidFill>
                <a:latin typeface="Söhne"/>
              </a:rPr>
              <a:t>uma</a:t>
            </a:r>
            <a:r>
              <a:rPr lang="en-US" dirty="0">
                <a:solidFill>
                  <a:srgbClr val="374151"/>
                </a:solidFill>
                <a:latin typeface="Söhne"/>
              </a:rPr>
              <a:t> nova </a:t>
            </a:r>
            <a:r>
              <a:rPr lang="en-US" dirty="0" err="1">
                <a:solidFill>
                  <a:srgbClr val="374151"/>
                </a:solidFill>
                <a:latin typeface="Söhne"/>
              </a:rPr>
              <a:t>opressão</a:t>
            </a:r>
            <a:r>
              <a:rPr lang="en-US" dirty="0">
                <a:solidFill>
                  <a:srgbClr val="374151"/>
                </a:solidFill>
                <a:latin typeface="Söhne"/>
              </a:rPr>
              <a:t>, </a:t>
            </a:r>
            <a:r>
              <a:rPr lang="en-US" dirty="0" err="1">
                <a:solidFill>
                  <a:srgbClr val="374151"/>
                </a:solidFill>
                <a:latin typeface="Söhne"/>
              </a:rPr>
              <a:t>baseada</a:t>
            </a:r>
            <a:r>
              <a:rPr lang="en-US" dirty="0">
                <a:solidFill>
                  <a:srgbClr val="374151"/>
                </a:solidFill>
                <a:latin typeface="Söhne"/>
              </a:rPr>
              <a:t> no </a:t>
            </a:r>
            <a:r>
              <a:rPr lang="en-US" dirty="0" err="1">
                <a:solidFill>
                  <a:srgbClr val="374151"/>
                </a:solidFill>
                <a:latin typeface="Söhne"/>
              </a:rPr>
              <a:t>lema</a:t>
            </a:r>
            <a:r>
              <a:rPr lang="en-US" dirty="0">
                <a:solidFill>
                  <a:srgbClr val="374151"/>
                </a:solidFill>
                <a:latin typeface="Söhne"/>
              </a:rPr>
              <a:t> </a:t>
            </a:r>
            <a:r>
              <a:rPr lang="en-US" dirty="0" err="1">
                <a:solidFill>
                  <a:srgbClr val="374151"/>
                </a:solidFill>
                <a:latin typeface="Söhne"/>
              </a:rPr>
              <a:t>distorcido</a:t>
            </a:r>
            <a:r>
              <a:rPr lang="en-US" dirty="0">
                <a:solidFill>
                  <a:srgbClr val="374151"/>
                </a:solidFill>
                <a:latin typeface="Söhne"/>
              </a:rPr>
              <a:t> "</a:t>
            </a:r>
            <a:r>
              <a:rPr lang="en-US" dirty="0" err="1">
                <a:solidFill>
                  <a:srgbClr val="374151"/>
                </a:solidFill>
                <a:latin typeface="Söhne"/>
              </a:rPr>
              <a:t>Todos</a:t>
            </a:r>
            <a:r>
              <a:rPr lang="en-US" dirty="0">
                <a:solidFill>
                  <a:srgbClr val="374151"/>
                </a:solidFill>
                <a:latin typeface="Söhne"/>
              </a:rPr>
              <a:t> </a:t>
            </a:r>
            <a:r>
              <a:rPr lang="en-US" dirty="0" err="1">
                <a:solidFill>
                  <a:srgbClr val="374151"/>
                </a:solidFill>
                <a:latin typeface="Söhne"/>
              </a:rPr>
              <a:t>os</a:t>
            </a:r>
            <a:r>
              <a:rPr lang="en-US" dirty="0">
                <a:solidFill>
                  <a:srgbClr val="374151"/>
                </a:solidFill>
                <a:latin typeface="Söhne"/>
              </a:rPr>
              <a:t> </a:t>
            </a:r>
            <a:r>
              <a:rPr lang="en-US" dirty="0" err="1">
                <a:solidFill>
                  <a:srgbClr val="374151"/>
                </a:solidFill>
                <a:latin typeface="Söhne"/>
              </a:rPr>
              <a:t>bichos</a:t>
            </a:r>
            <a:r>
              <a:rPr lang="en-US" dirty="0">
                <a:solidFill>
                  <a:srgbClr val="374151"/>
                </a:solidFill>
                <a:latin typeface="Söhne"/>
              </a:rPr>
              <a:t> </a:t>
            </a:r>
            <a:r>
              <a:rPr lang="en-US" dirty="0" err="1">
                <a:solidFill>
                  <a:srgbClr val="374151"/>
                </a:solidFill>
                <a:latin typeface="Söhne"/>
              </a:rPr>
              <a:t>são</a:t>
            </a:r>
            <a:r>
              <a:rPr lang="en-US" dirty="0">
                <a:solidFill>
                  <a:srgbClr val="374151"/>
                </a:solidFill>
                <a:latin typeface="Söhne"/>
              </a:rPr>
              <a:t> </a:t>
            </a:r>
            <a:r>
              <a:rPr lang="en-US" dirty="0" err="1">
                <a:solidFill>
                  <a:srgbClr val="374151"/>
                </a:solidFill>
                <a:latin typeface="Söhne"/>
              </a:rPr>
              <a:t>iguais</a:t>
            </a:r>
            <a:r>
              <a:rPr lang="en-US" dirty="0">
                <a:solidFill>
                  <a:srgbClr val="374151"/>
                </a:solidFill>
                <a:latin typeface="Söhne"/>
              </a:rPr>
              <a:t>, mas </a:t>
            </a:r>
            <a:r>
              <a:rPr lang="en-US" dirty="0" err="1">
                <a:solidFill>
                  <a:srgbClr val="374151"/>
                </a:solidFill>
                <a:latin typeface="Söhne"/>
              </a:rPr>
              <a:t>alguns</a:t>
            </a:r>
            <a:r>
              <a:rPr lang="en-US" dirty="0">
                <a:solidFill>
                  <a:srgbClr val="374151"/>
                </a:solidFill>
                <a:latin typeface="Söhne"/>
              </a:rPr>
              <a:t> </a:t>
            </a:r>
            <a:r>
              <a:rPr lang="en-US" dirty="0" err="1">
                <a:solidFill>
                  <a:srgbClr val="374151"/>
                </a:solidFill>
                <a:latin typeface="Söhne"/>
              </a:rPr>
              <a:t>bichos</a:t>
            </a:r>
            <a:r>
              <a:rPr lang="en-US" dirty="0">
                <a:solidFill>
                  <a:srgbClr val="374151"/>
                </a:solidFill>
                <a:latin typeface="Söhne"/>
              </a:rPr>
              <a:t> </a:t>
            </a:r>
            <a:r>
              <a:rPr lang="en-US" dirty="0" err="1">
                <a:solidFill>
                  <a:srgbClr val="374151"/>
                </a:solidFill>
                <a:latin typeface="Söhne"/>
              </a:rPr>
              <a:t>são</a:t>
            </a:r>
            <a:r>
              <a:rPr lang="en-US" dirty="0">
                <a:solidFill>
                  <a:srgbClr val="374151"/>
                </a:solidFill>
                <a:latin typeface="Söhne"/>
              </a:rPr>
              <a:t> </a:t>
            </a:r>
            <a:r>
              <a:rPr lang="en-US" dirty="0" err="1">
                <a:solidFill>
                  <a:srgbClr val="374151"/>
                </a:solidFill>
                <a:latin typeface="Söhne"/>
              </a:rPr>
              <a:t>mais</a:t>
            </a:r>
            <a:r>
              <a:rPr lang="en-US" dirty="0">
                <a:solidFill>
                  <a:srgbClr val="374151"/>
                </a:solidFill>
                <a:latin typeface="Söhne"/>
              </a:rPr>
              <a:t> </a:t>
            </a:r>
            <a:r>
              <a:rPr lang="en-US" dirty="0" err="1">
                <a:solidFill>
                  <a:srgbClr val="374151"/>
                </a:solidFill>
                <a:latin typeface="Söhne"/>
              </a:rPr>
              <a:t>iguais</a:t>
            </a:r>
            <a:r>
              <a:rPr lang="en-US" dirty="0">
                <a:solidFill>
                  <a:srgbClr val="374151"/>
                </a:solidFill>
                <a:latin typeface="Söhne"/>
              </a:rPr>
              <a:t> que outros". A </a:t>
            </a:r>
            <a:r>
              <a:rPr lang="en-US" dirty="0" err="1">
                <a:solidFill>
                  <a:srgbClr val="374151"/>
                </a:solidFill>
                <a:latin typeface="Söhne"/>
              </a:rPr>
              <a:t>história</a:t>
            </a:r>
            <a:r>
              <a:rPr lang="en-US" dirty="0">
                <a:solidFill>
                  <a:srgbClr val="374151"/>
                </a:solidFill>
                <a:latin typeface="Söhne"/>
              </a:rPr>
              <a:t> da </a:t>
            </a:r>
            <a:r>
              <a:rPr lang="en-US" dirty="0" err="1">
                <a:solidFill>
                  <a:srgbClr val="374151"/>
                </a:solidFill>
                <a:latin typeface="Söhne"/>
              </a:rPr>
              <a:t>luta</a:t>
            </a:r>
            <a:r>
              <a:rPr lang="en-US" dirty="0">
                <a:solidFill>
                  <a:srgbClr val="374151"/>
                </a:solidFill>
                <a:latin typeface="Söhne"/>
              </a:rPr>
              <a:t> </a:t>
            </a:r>
            <a:r>
              <a:rPr lang="en-US" dirty="0" err="1">
                <a:solidFill>
                  <a:srgbClr val="374151"/>
                </a:solidFill>
                <a:latin typeface="Söhne"/>
              </a:rPr>
              <a:t>libertária</a:t>
            </a:r>
            <a:r>
              <a:rPr lang="en-US" dirty="0">
                <a:solidFill>
                  <a:srgbClr val="374151"/>
                </a:solidFill>
                <a:latin typeface="Söhne"/>
              </a:rPr>
              <a:t> dos </a:t>
            </a:r>
            <a:r>
              <a:rPr lang="en-US" dirty="0" err="1">
                <a:solidFill>
                  <a:srgbClr val="374151"/>
                </a:solidFill>
                <a:latin typeface="Söhne"/>
              </a:rPr>
              <a:t>animais</a:t>
            </a:r>
            <a:r>
              <a:rPr lang="en-US" dirty="0">
                <a:solidFill>
                  <a:srgbClr val="374151"/>
                </a:solidFill>
                <a:latin typeface="Söhne"/>
              </a:rPr>
              <a:t> é </a:t>
            </a:r>
            <a:r>
              <a:rPr lang="en-US" dirty="0" err="1">
                <a:solidFill>
                  <a:srgbClr val="374151"/>
                </a:solidFill>
                <a:latin typeface="Söhne"/>
              </a:rPr>
              <a:t>reescrita</a:t>
            </a:r>
            <a:r>
              <a:rPr lang="en-US" dirty="0">
                <a:solidFill>
                  <a:srgbClr val="374151"/>
                </a:solidFill>
                <a:latin typeface="Söhne"/>
              </a:rPr>
              <a:t> para </a:t>
            </a:r>
            <a:r>
              <a:rPr lang="en-US" dirty="0" err="1">
                <a:solidFill>
                  <a:srgbClr val="374151"/>
                </a:solidFill>
                <a:latin typeface="Söhne"/>
              </a:rPr>
              <a:t>justificar</a:t>
            </a:r>
            <a:r>
              <a:rPr lang="en-US" dirty="0">
                <a:solidFill>
                  <a:srgbClr val="374151"/>
                </a:solidFill>
                <a:latin typeface="Söhne"/>
              </a:rPr>
              <a:t> </a:t>
            </a:r>
            <a:r>
              <a:rPr lang="en-US" dirty="0" err="1">
                <a:solidFill>
                  <a:srgbClr val="374151"/>
                </a:solidFill>
                <a:latin typeface="Söhne"/>
              </a:rPr>
              <a:t>essa</a:t>
            </a:r>
            <a:r>
              <a:rPr lang="en-US" dirty="0">
                <a:solidFill>
                  <a:srgbClr val="374151"/>
                </a:solidFill>
                <a:latin typeface="Söhne"/>
              </a:rPr>
              <a:t> nova </a:t>
            </a:r>
            <a:r>
              <a:rPr lang="en-US" dirty="0" err="1">
                <a:solidFill>
                  <a:srgbClr val="374151"/>
                </a:solidFill>
                <a:latin typeface="Söhne"/>
              </a:rPr>
              <a:t>tirania</a:t>
            </a:r>
            <a:r>
              <a:rPr lang="en-US" dirty="0">
                <a:solidFill>
                  <a:srgbClr val="374151"/>
                </a:solidFill>
                <a:latin typeface="Söhne"/>
              </a:rPr>
              <a:t>, e </a:t>
            </a:r>
            <a:r>
              <a:rPr lang="en-US" dirty="0" err="1">
                <a:solidFill>
                  <a:srgbClr val="374151"/>
                </a:solidFill>
                <a:latin typeface="Söhne"/>
              </a:rPr>
              <a:t>aqueles</a:t>
            </a:r>
            <a:r>
              <a:rPr lang="en-US" dirty="0">
                <a:solidFill>
                  <a:srgbClr val="374151"/>
                </a:solidFill>
                <a:latin typeface="Söhne"/>
              </a:rPr>
              <a:t> que </a:t>
            </a:r>
            <a:r>
              <a:rPr lang="en-US" dirty="0" err="1">
                <a:solidFill>
                  <a:srgbClr val="374151"/>
                </a:solidFill>
                <a:latin typeface="Söhne"/>
              </a:rPr>
              <a:t>discordam</a:t>
            </a:r>
            <a:r>
              <a:rPr lang="en-US" dirty="0">
                <a:solidFill>
                  <a:srgbClr val="374151"/>
                </a:solidFill>
                <a:latin typeface="Söhne"/>
              </a:rPr>
              <a:t> </a:t>
            </a:r>
            <a:r>
              <a:rPr lang="en-US" dirty="0" err="1">
                <a:solidFill>
                  <a:srgbClr val="374151"/>
                </a:solidFill>
                <a:latin typeface="Söhne"/>
              </a:rPr>
              <a:t>desaparecem</a:t>
            </a:r>
            <a:r>
              <a:rPr lang="en-US" dirty="0">
                <a:solidFill>
                  <a:srgbClr val="374151"/>
                </a:solidFill>
                <a:latin typeface="Söhne"/>
              </a:rPr>
              <a:t> </a:t>
            </a:r>
            <a:r>
              <a:rPr lang="en-US" dirty="0" err="1">
                <a:solidFill>
                  <a:srgbClr val="374151"/>
                </a:solidFill>
                <a:latin typeface="Söhne"/>
              </a:rPr>
              <a:t>ou</a:t>
            </a:r>
            <a:r>
              <a:rPr lang="en-US" dirty="0">
                <a:solidFill>
                  <a:srgbClr val="374151"/>
                </a:solidFill>
                <a:latin typeface="Söhne"/>
              </a:rPr>
              <a:t> </a:t>
            </a:r>
            <a:r>
              <a:rPr lang="en-US" dirty="0" err="1">
                <a:solidFill>
                  <a:srgbClr val="374151"/>
                </a:solidFill>
                <a:latin typeface="Söhne"/>
              </a:rPr>
              <a:t>são</a:t>
            </a:r>
            <a:r>
              <a:rPr lang="en-US" dirty="0">
                <a:solidFill>
                  <a:srgbClr val="374151"/>
                </a:solidFill>
                <a:latin typeface="Söhne"/>
              </a:rPr>
              <a:t> </a:t>
            </a:r>
            <a:r>
              <a:rPr lang="en-US" dirty="0" err="1">
                <a:solidFill>
                  <a:srgbClr val="374151"/>
                </a:solidFill>
                <a:latin typeface="Söhne"/>
              </a:rPr>
              <a:t>silenciados</a:t>
            </a:r>
            <a:r>
              <a:rPr lang="en-US" dirty="0">
                <a:solidFill>
                  <a:srgbClr val="374151"/>
                </a:solidFill>
                <a:latin typeface="Söhne"/>
              </a:rPr>
              <a:t> à </a:t>
            </a:r>
            <a:r>
              <a:rPr lang="en-US" dirty="0" err="1">
                <a:solidFill>
                  <a:srgbClr val="374151"/>
                </a:solidFill>
                <a:latin typeface="Söhne"/>
              </a:rPr>
              <a:t>força</a:t>
            </a:r>
            <a:r>
              <a:rPr lang="en-US" dirty="0">
                <a:solidFill>
                  <a:srgbClr val="374151"/>
                </a:solidFill>
                <a:latin typeface="Söhne"/>
              </a:rPr>
              <a:t>.</a:t>
            </a:r>
          </a:p>
          <a:p>
            <a:pPr algn="just"/>
            <a:r>
              <a:rPr lang="en-US" dirty="0" err="1">
                <a:solidFill>
                  <a:srgbClr val="374151"/>
                </a:solidFill>
                <a:latin typeface="Söhne"/>
              </a:rPr>
              <a:t>Apesar</a:t>
            </a:r>
            <a:r>
              <a:rPr lang="en-US" dirty="0">
                <a:solidFill>
                  <a:srgbClr val="374151"/>
                </a:solidFill>
                <a:latin typeface="Söhne"/>
              </a:rPr>
              <a:t> de </a:t>
            </a:r>
            <a:r>
              <a:rPr lang="en-US" dirty="0" err="1">
                <a:solidFill>
                  <a:srgbClr val="374151"/>
                </a:solidFill>
                <a:latin typeface="Söhne"/>
              </a:rPr>
              <a:t>ter</a:t>
            </a:r>
            <a:r>
              <a:rPr lang="en-US" dirty="0">
                <a:solidFill>
                  <a:srgbClr val="374151"/>
                </a:solidFill>
                <a:latin typeface="Söhne"/>
              </a:rPr>
              <a:t> </a:t>
            </a:r>
            <a:r>
              <a:rPr lang="en-US" dirty="0" err="1">
                <a:solidFill>
                  <a:srgbClr val="374151"/>
                </a:solidFill>
                <a:latin typeface="Söhne"/>
              </a:rPr>
              <a:t>sido</a:t>
            </a:r>
            <a:r>
              <a:rPr lang="en-US" dirty="0">
                <a:solidFill>
                  <a:srgbClr val="374151"/>
                </a:solidFill>
                <a:latin typeface="Söhne"/>
              </a:rPr>
              <a:t> </a:t>
            </a:r>
            <a:r>
              <a:rPr lang="en-US" dirty="0" err="1">
                <a:solidFill>
                  <a:srgbClr val="374151"/>
                </a:solidFill>
                <a:latin typeface="Söhne"/>
              </a:rPr>
              <a:t>instrumentalizada</a:t>
            </a:r>
            <a:r>
              <a:rPr lang="en-US" dirty="0">
                <a:solidFill>
                  <a:srgbClr val="374151"/>
                </a:solidFill>
                <a:latin typeface="Söhne"/>
              </a:rPr>
              <a:t> </a:t>
            </a:r>
            <a:r>
              <a:rPr lang="en-US" dirty="0" err="1">
                <a:solidFill>
                  <a:srgbClr val="374151"/>
                </a:solidFill>
                <a:latin typeface="Söhne"/>
              </a:rPr>
              <a:t>durante</a:t>
            </a:r>
            <a:r>
              <a:rPr lang="en-US" dirty="0">
                <a:solidFill>
                  <a:srgbClr val="374151"/>
                </a:solidFill>
                <a:latin typeface="Söhne"/>
              </a:rPr>
              <a:t> a Guerra Fria </a:t>
            </a:r>
            <a:r>
              <a:rPr lang="en-US" dirty="0" err="1">
                <a:solidFill>
                  <a:srgbClr val="374151"/>
                </a:solidFill>
                <a:latin typeface="Söhne"/>
              </a:rPr>
              <a:t>como</a:t>
            </a:r>
            <a:r>
              <a:rPr lang="en-US" dirty="0">
                <a:solidFill>
                  <a:srgbClr val="374151"/>
                </a:solidFill>
                <a:latin typeface="Söhne"/>
              </a:rPr>
              <a:t> </a:t>
            </a:r>
            <a:r>
              <a:rPr lang="en-US" dirty="0" err="1">
                <a:solidFill>
                  <a:srgbClr val="374151"/>
                </a:solidFill>
                <a:latin typeface="Söhne"/>
              </a:rPr>
              <a:t>uma</a:t>
            </a:r>
            <a:r>
              <a:rPr lang="en-US" dirty="0">
                <a:solidFill>
                  <a:srgbClr val="374151"/>
                </a:solidFill>
                <a:latin typeface="Söhne"/>
              </a:rPr>
              <a:t> </a:t>
            </a:r>
            <a:r>
              <a:rPr lang="en-US" dirty="0" err="1">
                <a:solidFill>
                  <a:srgbClr val="374151"/>
                </a:solidFill>
                <a:latin typeface="Söhne"/>
              </a:rPr>
              <a:t>crítica</a:t>
            </a:r>
            <a:r>
              <a:rPr lang="en-US" dirty="0">
                <a:solidFill>
                  <a:srgbClr val="374151"/>
                </a:solidFill>
                <a:latin typeface="Söhne"/>
              </a:rPr>
              <a:t> </a:t>
            </a:r>
            <a:r>
              <a:rPr lang="en-US" dirty="0" err="1">
                <a:solidFill>
                  <a:srgbClr val="374151"/>
                </a:solidFill>
                <a:latin typeface="Söhne"/>
              </a:rPr>
              <a:t>ao</a:t>
            </a:r>
            <a:r>
              <a:rPr lang="en-US" dirty="0">
                <a:solidFill>
                  <a:srgbClr val="374151"/>
                </a:solidFill>
                <a:latin typeface="Söhne"/>
              </a:rPr>
              <a:t> </a:t>
            </a:r>
            <a:r>
              <a:rPr lang="en-US" dirty="0" err="1">
                <a:solidFill>
                  <a:srgbClr val="374151"/>
                </a:solidFill>
                <a:latin typeface="Söhne"/>
              </a:rPr>
              <a:t>comunismo</a:t>
            </a:r>
            <a:r>
              <a:rPr lang="en-US" dirty="0">
                <a:solidFill>
                  <a:srgbClr val="374151"/>
                </a:solidFill>
                <a:latin typeface="Söhne"/>
              </a:rPr>
              <a:t>, "A </a:t>
            </a:r>
            <a:r>
              <a:rPr lang="en-US" dirty="0" err="1">
                <a:solidFill>
                  <a:srgbClr val="374151"/>
                </a:solidFill>
                <a:latin typeface="Söhne"/>
              </a:rPr>
              <a:t>Revolução</a:t>
            </a:r>
            <a:r>
              <a:rPr lang="en-US" dirty="0">
                <a:solidFill>
                  <a:srgbClr val="374151"/>
                </a:solidFill>
                <a:latin typeface="Söhne"/>
              </a:rPr>
              <a:t> dos </a:t>
            </a:r>
            <a:r>
              <a:rPr lang="en-US" dirty="0" err="1">
                <a:solidFill>
                  <a:srgbClr val="374151"/>
                </a:solidFill>
                <a:latin typeface="Söhne"/>
              </a:rPr>
              <a:t>Bichos</a:t>
            </a:r>
            <a:r>
              <a:rPr lang="en-US" dirty="0">
                <a:solidFill>
                  <a:srgbClr val="374151"/>
                </a:solidFill>
                <a:latin typeface="Söhne"/>
              </a:rPr>
              <a:t>" </a:t>
            </a:r>
            <a:r>
              <a:rPr lang="en-US" dirty="0" err="1">
                <a:solidFill>
                  <a:srgbClr val="374151"/>
                </a:solidFill>
                <a:latin typeface="Söhne"/>
              </a:rPr>
              <a:t>transcende</a:t>
            </a:r>
            <a:r>
              <a:rPr lang="en-US" dirty="0">
                <a:solidFill>
                  <a:srgbClr val="374151"/>
                </a:solidFill>
                <a:latin typeface="Söhne"/>
              </a:rPr>
              <a:t> </a:t>
            </a:r>
            <a:r>
              <a:rPr lang="en-US" dirty="0" err="1">
                <a:solidFill>
                  <a:srgbClr val="374151"/>
                </a:solidFill>
                <a:latin typeface="Söhne"/>
              </a:rPr>
              <a:t>os</a:t>
            </a:r>
            <a:r>
              <a:rPr lang="en-US" dirty="0">
                <a:solidFill>
                  <a:srgbClr val="374151"/>
                </a:solidFill>
                <a:latin typeface="Söhne"/>
              </a:rPr>
              <a:t> </a:t>
            </a:r>
            <a:r>
              <a:rPr lang="en-US" dirty="0" err="1">
                <a:solidFill>
                  <a:srgbClr val="374151"/>
                </a:solidFill>
                <a:latin typeface="Söhne"/>
              </a:rPr>
              <a:t>eventos</a:t>
            </a:r>
            <a:r>
              <a:rPr lang="en-US" dirty="0">
                <a:solidFill>
                  <a:srgbClr val="374151"/>
                </a:solidFill>
                <a:latin typeface="Söhne"/>
              </a:rPr>
              <a:t> </a:t>
            </a:r>
            <a:r>
              <a:rPr lang="en-US" dirty="0" err="1">
                <a:solidFill>
                  <a:srgbClr val="374151"/>
                </a:solidFill>
                <a:latin typeface="Söhne"/>
              </a:rPr>
              <a:t>históricos</a:t>
            </a:r>
            <a:r>
              <a:rPr lang="en-US" dirty="0">
                <a:solidFill>
                  <a:srgbClr val="374151"/>
                </a:solidFill>
                <a:latin typeface="Söhne"/>
              </a:rPr>
              <a:t> da </a:t>
            </a:r>
            <a:r>
              <a:rPr lang="en-US" dirty="0" err="1">
                <a:solidFill>
                  <a:srgbClr val="374151"/>
                </a:solidFill>
                <a:latin typeface="Söhne"/>
              </a:rPr>
              <a:t>ditadura</a:t>
            </a:r>
            <a:r>
              <a:rPr lang="en-US" dirty="0">
                <a:solidFill>
                  <a:srgbClr val="374151"/>
                </a:solidFill>
                <a:latin typeface="Söhne"/>
              </a:rPr>
              <a:t> </a:t>
            </a:r>
            <a:r>
              <a:rPr lang="en-US" dirty="0" err="1">
                <a:solidFill>
                  <a:srgbClr val="374151"/>
                </a:solidFill>
                <a:latin typeface="Söhne"/>
              </a:rPr>
              <a:t>stalinista</a:t>
            </a:r>
            <a:r>
              <a:rPr lang="en-US" dirty="0">
                <a:solidFill>
                  <a:srgbClr val="374151"/>
                </a:solidFill>
                <a:latin typeface="Söhne"/>
              </a:rPr>
              <a:t> que a </a:t>
            </a:r>
            <a:r>
              <a:rPr lang="en-US" dirty="0" err="1">
                <a:solidFill>
                  <a:srgbClr val="374151"/>
                </a:solidFill>
                <a:latin typeface="Söhne"/>
              </a:rPr>
              <a:t>inspirou</a:t>
            </a:r>
            <a:r>
              <a:rPr lang="en-US" dirty="0">
                <a:solidFill>
                  <a:srgbClr val="374151"/>
                </a:solidFill>
                <a:latin typeface="Söhne"/>
              </a:rPr>
              <a:t>. </a:t>
            </a:r>
            <a:r>
              <a:rPr lang="en-US" dirty="0" err="1">
                <a:solidFill>
                  <a:srgbClr val="374151"/>
                </a:solidFill>
                <a:latin typeface="Söhne"/>
              </a:rPr>
              <a:t>Passados</a:t>
            </a:r>
            <a:r>
              <a:rPr lang="en-US" dirty="0">
                <a:solidFill>
                  <a:srgbClr val="374151"/>
                </a:solidFill>
                <a:latin typeface="Söhne"/>
              </a:rPr>
              <a:t> </a:t>
            </a:r>
            <a:r>
              <a:rPr lang="en-US" dirty="0" err="1">
                <a:solidFill>
                  <a:srgbClr val="374151"/>
                </a:solidFill>
                <a:latin typeface="Söhne"/>
              </a:rPr>
              <a:t>mais</a:t>
            </a:r>
            <a:r>
              <a:rPr lang="en-US" dirty="0">
                <a:solidFill>
                  <a:srgbClr val="374151"/>
                </a:solidFill>
                <a:latin typeface="Söhne"/>
              </a:rPr>
              <a:t> de </a:t>
            </a:r>
            <a:r>
              <a:rPr lang="en-US" dirty="0" err="1">
                <a:solidFill>
                  <a:srgbClr val="374151"/>
                </a:solidFill>
                <a:latin typeface="Söhne"/>
              </a:rPr>
              <a:t>sessenta</a:t>
            </a:r>
            <a:r>
              <a:rPr lang="en-US" dirty="0">
                <a:solidFill>
                  <a:srgbClr val="374151"/>
                </a:solidFill>
                <a:latin typeface="Söhne"/>
              </a:rPr>
              <a:t> </a:t>
            </a:r>
            <a:r>
              <a:rPr lang="en-US" dirty="0" err="1">
                <a:solidFill>
                  <a:srgbClr val="374151"/>
                </a:solidFill>
                <a:latin typeface="Söhne"/>
              </a:rPr>
              <a:t>anos</a:t>
            </a:r>
            <a:r>
              <a:rPr lang="en-US" dirty="0">
                <a:solidFill>
                  <a:srgbClr val="374151"/>
                </a:solidFill>
                <a:latin typeface="Söhne"/>
              </a:rPr>
              <a:t> </a:t>
            </a:r>
            <a:r>
              <a:rPr lang="en-US" dirty="0" err="1">
                <a:solidFill>
                  <a:srgbClr val="374151"/>
                </a:solidFill>
                <a:latin typeface="Söhne"/>
              </a:rPr>
              <a:t>desde</a:t>
            </a:r>
            <a:r>
              <a:rPr lang="en-US" dirty="0">
                <a:solidFill>
                  <a:srgbClr val="374151"/>
                </a:solidFill>
                <a:latin typeface="Söhne"/>
              </a:rPr>
              <a:t> a </a:t>
            </a:r>
            <a:r>
              <a:rPr lang="en-US" dirty="0" err="1">
                <a:solidFill>
                  <a:srgbClr val="374151"/>
                </a:solidFill>
                <a:latin typeface="Söhne"/>
              </a:rPr>
              <a:t>sua</a:t>
            </a:r>
            <a:r>
              <a:rPr lang="en-US" dirty="0">
                <a:solidFill>
                  <a:srgbClr val="374151"/>
                </a:solidFill>
                <a:latin typeface="Söhne"/>
              </a:rPr>
              <a:t> </a:t>
            </a:r>
            <a:r>
              <a:rPr lang="en-US" dirty="0" err="1">
                <a:solidFill>
                  <a:srgbClr val="374151"/>
                </a:solidFill>
                <a:latin typeface="Söhne"/>
              </a:rPr>
              <a:t>publicação</a:t>
            </a:r>
            <a:r>
              <a:rPr lang="en-US" dirty="0">
                <a:solidFill>
                  <a:srgbClr val="374151"/>
                </a:solidFill>
                <a:latin typeface="Söhne"/>
              </a:rPr>
              <a:t>, </a:t>
            </a:r>
            <a:r>
              <a:rPr lang="en-US" dirty="0" err="1">
                <a:solidFill>
                  <a:srgbClr val="374151"/>
                </a:solidFill>
                <a:latin typeface="Söhne"/>
              </a:rPr>
              <a:t>essa</a:t>
            </a:r>
            <a:r>
              <a:rPr lang="en-US" dirty="0">
                <a:solidFill>
                  <a:srgbClr val="374151"/>
                </a:solidFill>
                <a:latin typeface="Söhne"/>
              </a:rPr>
              <a:t> </a:t>
            </a:r>
            <a:r>
              <a:rPr lang="en-US" dirty="0" err="1">
                <a:solidFill>
                  <a:srgbClr val="374151"/>
                </a:solidFill>
                <a:latin typeface="Söhne"/>
              </a:rPr>
              <a:t>obra</a:t>
            </a:r>
            <a:r>
              <a:rPr lang="en-US" dirty="0">
                <a:solidFill>
                  <a:srgbClr val="374151"/>
                </a:solidFill>
                <a:latin typeface="Söhne"/>
              </a:rPr>
              <a:t> </a:t>
            </a:r>
            <a:r>
              <a:rPr lang="en-US" dirty="0" err="1">
                <a:solidFill>
                  <a:srgbClr val="374151"/>
                </a:solidFill>
                <a:latin typeface="Söhne"/>
              </a:rPr>
              <a:t>brilha</a:t>
            </a:r>
            <a:r>
              <a:rPr lang="en-US" dirty="0">
                <a:solidFill>
                  <a:srgbClr val="374151"/>
                </a:solidFill>
                <a:latin typeface="Söhne"/>
              </a:rPr>
              <a:t> </a:t>
            </a:r>
            <a:r>
              <a:rPr lang="en-US" dirty="0" err="1">
                <a:solidFill>
                  <a:srgbClr val="374151"/>
                </a:solidFill>
                <a:latin typeface="Söhne"/>
              </a:rPr>
              <a:t>como</a:t>
            </a:r>
            <a:r>
              <a:rPr lang="en-US" dirty="0">
                <a:solidFill>
                  <a:srgbClr val="374151"/>
                </a:solidFill>
                <a:latin typeface="Söhne"/>
              </a:rPr>
              <a:t> </a:t>
            </a:r>
            <a:r>
              <a:rPr lang="en-US" dirty="0" err="1">
                <a:solidFill>
                  <a:srgbClr val="374151"/>
                </a:solidFill>
                <a:latin typeface="Söhne"/>
              </a:rPr>
              <a:t>uma</a:t>
            </a:r>
            <a:r>
              <a:rPr lang="en-US" dirty="0">
                <a:solidFill>
                  <a:srgbClr val="374151"/>
                </a:solidFill>
                <a:latin typeface="Söhne"/>
              </a:rPr>
              <a:t> das </a:t>
            </a:r>
            <a:r>
              <a:rPr lang="en-US" dirty="0" err="1">
                <a:solidFill>
                  <a:srgbClr val="374151"/>
                </a:solidFill>
                <a:latin typeface="Söhne"/>
              </a:rPr>
              <a:t>fábulas</a:t>
            </a:r>
            <a:r>
              <a:rPr lang="en-US" dirty="0">
                <a:solidFill>
                  <a:srgbClr val="374151"/>
                </a:solidFill>
                <a:latin typeface="Söhne"/>
              </a:rPr>
              <a:t> </a:t>
            </a:r>
            <a:r>
              <a:rPr lang="en-US" dirty="0" err="1">
                <a:solidFill>
                  <a:srgbClr val="374151"/>
                </a:solidFill>
                <a:latin typeface="Söhne"/>
              </a:rPr>
              <a:t>mais</a:t>
            </a:r>
            <a:r>
              <a:rPr lang="en-US" dirty="0">
                <a:solidFill>
                  <a:srgbClr val="374151"/>
                </a:solidFill>
                <a:latin typeface="Söhne"/>
              </a:rPr>
              <a:t> </a:t>
            </a:r>
            <a:r>
              <a:rPr lang="en-US" dirty="0" err="1">
                <a:solidFill>
                  <a:srgbClr val="374151"/>
                </a:solidFill>
                <a:latin typeface="Söhne"/>
              </a:rPr>
              <a:t>extraordinárias</a:t>
            </a:r>
            <a:r>
              <a:rPr lang="en-US" dirty="0">
                <a:solidFill>
                  <a:srgbClr val="374151"/>
                </a:solidFill>
                <a:latin typeface="Söhne"/>
              </a:rPr>
              <a:t> </a:t>
            </a:r>
            <a:r>
              <a:rPr lang="en-US" dirty="0" err="1">
                <a:solidFill>
                  <a:srgbClr val="374151"/>
                </a:solidFill>
                <a:latin typeface="Söhne"/>
              </a:rPr>
              <a:t>já</a:t>
            </a:r>
            <a:r>
              <a:rPr lang="en-US" dirty="0">
                <a:solidFill>
                  <a:srgbClr val="374151"/>
                </a:solidFill>
                <a:latin typeface="Söhne"/>
              </a:rPr>
              <a:t> </a:t>
            </a:r>
            <a:r>
              <a:rPr lang="en-US" dirty="0" err="1">
                <a:solidFill>
                  <a:srgbClr val="374151"/>
                </a:solidFill>
                <a:latin typeface="Söhne"/>
              </a:rPr>
              <a:t>escritas</a:t>
            </a:r>
            <a:r>
              <a:rPr lang="en-US" dirty="0">
                <a:solidFill>
                  <a:srgbClr val="374151"/>
                </a:solidFill>
                <a:latin typeface="Söhne"/>
              </a:rPr>
              <a:t> </a:t>
            </a:r>
            <a:r>
              <a:rPr lang="en-US" dirty="0" err="1">
                <a:solidFill>
                  <a:srgbClr val="374151"/>
                </a:solidFill>
                <a:latin typeface="Söhne"/>
              </a:rPr>
              <a:t>sobre</a:t>
            </a:r>
            <a:r>
              <a:rPr lang="en-US" dirty="0">
                <a:solidFill>
                  <a:srgbClr val="374151"/>
                </a:solidFill>
                <a:latin typeface="Söhne"/>
              </a:rPr>
              <a:t> o </a:t>
            </a:r>
            <a:r>
              <a:rPr lang="en-US" dirty="0" err="1">
                <a:solidFill>
                  <a:srgbClr val="374151"/>
                </a:solidFill>
                <a:latin typeface="Söhne"/>
              </a:rPr>
              <a:t>abuso</a:t>
            </a:r>
            <a:r>
              <a:rPr lang="en-US" dirty="0">
                <a:solidFill>
                  <a:srgbClr val="374151"/>
                </a:solidFill>
                <a:latin typeface="Söhne"/>
              </a:rPr>
              <a:t> e a </a:t>
            </a:r>
            <a:r>
              <a:rPr lang="en-US" dirty="0" err="1">
                <a:solidFill>
                  <a:srgbClr val="374151"/>
                </a:solidFill>
                <a:latin typeface="Söhne"/>
              </a:rPr>
              <a:t>corrupção</a:t>
            </a:r>
            <a:r>
              <a:rPr lang="en-US" dirty="0">
                <a:solidFill>
                  <a:srgbClr val="374151"/>
                </a:solidFill>
                <a:latin typeface="Söhne"/>
              </a:rPr>
              <a:t> do </a:t>
            </a:r>
            <a:r>
              <a:rPr lang="en-US" dirty="0" err="1">
                <a:solidFill>
                  <a:srgbClr val="374151"/>
                </a:solidFill>
                <a:latin typeface="Söhne"/>
              </a:rPr>
              <a:t>poder</a:t>
            </a:r>
            <a:r>
              <a:rPr lang="en-US" dirty="0">
                <a:solidFill>
                  <a:srgbClr val="374151"/>
                </a:solidFill>
                <a:latin typeface="Söhne"/>
              </a:rPr>
              <a:t>. Ela </a:t>
            </a:r>
            <a:r>
              <a:rPr lang="en-US" dirty="0" err="1">
                <a:solidFill>
                  <a:srgbClr val="374151"/>
                </a:solidFill>
                <a:latin typeface="Söhne"/>
              </a:rPr>
              <a:t>nos</a:t>
            </a:r>
            <a:r>
              <a:rPr lang="en-US" dirty="0">
                <a:solidFill>
                  <a:srgbClr val="374151"/>
                </a:solidFill>
                <a:latin typeface="Söhne"/>
              </a:rPr>
              <a:t> </a:t>
            </a:r>
            <a:r>
              <a:rPr lang="en-US" dirty="0" err="1">
                <a:solidFill>
                  <a:srgbClr val="374151"/>
                </a:solidFill>
                <a:latin typeface="Söhne"/>
              </a:rPr>
              <a:t>convida</a:t>
            </a:r>
            <a:r>
              <a:rPr lang="en-US" dirty="0">
                <a:solidFill>
                  <a:srgbClr val="374151"/>
                </a:solidFill>
                <a:latin typeface="Söhne"/>
              </a:rPr>
              <a:t> a </a:t>
            </a:r>
            <a:r>
              <a:rPr lang="en-US" dirty="0" err="1">
                <a:solidFill>
                  <a:srgbClr val="374151"/>
                </a:solidFill>
                <a:latin typeface="Söhne"/>
              </a:rPr>
              <a:t>refletir</a:t>
            </a:r>
            <a:r>
              <a:rPr lang="en-US" dirty="0">
                <a:solidFill>
                  <a:srgbClr val="374151"/>
                </a:solidFill>
                <a:latin typeface="Söhne"/>
              </a:rPr>
              <a:t> </a:t>
            </a:r>
            <a:r>
              <a:rPr lang="en-US" dirty="0" err="1">
                <a:solidFill>
                  <a:srgbClr val="374151"/>
                </a:solidFill>
                <a:latin typeface="Söhne"/>
              </a:rPr>
              <a:t>sobre</a:t>
            </a:r>
            <a:r>
              <a:rPr lang="en-US" dirty="0">
                <a:solidFill>
                  <a:srgbClr val="374151"/>
                </a:solidFill>
                <a:latin typeface="Söhne"/>
              </a:rPr>
              <a:t> o </a:t>
            </a:r>
            <a:r>
              <a:rPr lang="en-US" dirty="0" err="1">
                <a:solidFill>
                  <a:srgbClr val="374151"/>
                </a:solidFill>
                <a:latin typeface="Söhne"/>
              </a:rPr>
              <a:t>papel</a:t>
            </a:r>
            <a:r>
              <a:rPr lang="en-US" dirty="0">
                <a:solidFill>
                  <a:srgbClr val="374151"/>
                </a:solidFill>
                <a:latin typeface="Söhne"/>
              </a:rPr>
              <a:t> da </a:t>
            </a:r>
            <a:r>
              <a:rPr lang="en-US" dirty="0" err="1">
                <a:solidFill>
                  <a:srgbClr val="374151"/>
                </a:solidFill>
                <a:latin typeface="Söhne"/>
              </a:rPr>
              <a:t>literatura</a:t>
            </a:r>
            <a:r>
              <a:rPr lang="en-US" dirty="0">
                <a:solidFill>
                  <a:srgbClr val="374151"/>
                </a:solidFill>
                <a:latin typeface="Söhne"/>
              </a:rPr>
              <a:t> </a:t>
            </a:r>
            <a:r>
              <a:rPr lang="en-US" dirty="0" err="1">
                <a:solidFill>
                  <a:srgbClr val="374151"/>
                </a:solidFill>
                <a:latin typeface="Söhne"/>
              </a:rPr>
              <a:t>na</a:t>
            </a:r>
            <a:r>
              <a:rPr lang="en-US" dirty="0">
                <a:solidFill>
                  <a:srgbClr val="374151"/>
                </a:solidFill>
                <a:latin typeface="Söhne"/>
              </a:rPr>
              <a:t> </a:t>
            </a:r>
            <a:r>
              <a:rPr lang="en-US" dirty="0" err="1">
                <a:solidFill>
                  <a:srgbClr val="374151"/>
                </a:solidFill>
                <a:latin typeface="Söhne"/>
              </a:rPr>
              <a:t>revelação</a:t>
            </a:r>
            <a:r>
              <a:rPr lang="en-US" dirty="0">
                <a:solidFill>
                  <a:srgbClr val="374151"/>
                </a:solidFill>
                <a:latin typeface="Söhne"/>
              </a:rPr>
              <a:t> das </a:t>
            </a:r>
            <a:r>
              <a:rPr lang="en-US" dirty="0" err="1">
                <a:solidFill>
                  <a:srgbClr val="374151"/>
                </a:solidFill>
                <a:latin typeface="Söhne"/>
              </a:rPr>
              <a:t>complexidades</a:t>
            </a:r>
            <a:r>
              <a:rPr lang="en-US" dirty="0">
                <a:solidFill>
                  <a:srgbClr val="374151"/>
                </a:solidFill>
                <a:latin typeface="Söhne"/>
              </a:rPr>
              <a:t> do </a:t>
            </a:r>
            <a:r>
              <a:rPr lang="en-US" dirty="0" err="1">
                <a:solidFill>
                  <a:srgbClr val="374151"/>
                </a:solidFill>
                <a:latin typeface="Söhne"/>
              </a:rPr>
              <a:t>poder</a:t>
            </a:r>
            <a:r>
              <a:rPr lang="en-US" dirty="0">
                <a:solidFill>
                  <a:srgbClr val="374151"/>
                </a:solidFill>
                <a:latin typeface="Söhne"/>
              </a:rPr>
              <a:t> e a </a:t>
            </a:r>
            <a:r>
              <a:rPr lang="en-US" dirty="0" err="1">
                <a:solidFill>
                  <a:srgbClr val="374151"/>
                </a:solidFill>
                <a:latin typeface="Söhne"/>
              </a:rPr>
              <a:t>compreender</a:t>
            </a:r>
            <a:r>
              <a:rPr lang="en-US" dirty="0">
                <a:solidFill>
                  <a:srgbClr val="374151"/>
                </a:solidFill>
                <a:latin typeface="Söhne"/>
              </a:rPr>
              <a:t> as </a:t>
            </a:r>
            <a:r>
              <a:rPr lang="en-US" dirty="0" err="1">
                <a:solidFill>
                  <a:srgbClr val="374151"/>
                </a:solidFill>
                <a:latin typeface="Söhne"/>
              </a:rPr>
              <a:t>ameaças</a:t>
            </a:r>
            <a:r>
              <a:rPr lang="en-US" dirty="0">
                <a:solidFill>
                  <a:srgbClr val="374151"/>
                </a:solidFill>
                <a:latin typeface="Söhne"/>
              </a:rPr>
              <a:t> </a:t>
            </a:r>
            <a:r>
              <a:rPr lang="en-US" dirty="0" err="1">
                <a:solidFill>
                  <a:srgbClr val="374151"/>
                </a:solidFill>
                <a:latin typeface="Söhne"/>
              </a:rPr>
              <a:t>constantes</a:t>
            </a:r>
            <a:r>
              <a:rPr lang="en-US" dirty="0">
                <a:solidFill>
                  <a:srgbClr val="374151"/>
                </a:solidFill>
                <a:latin typeface="Söhne"/>
              </a:rPr>
              <a:t> à </a:t>
            </a:r>
            <a:r>
              <a:rPr lang="en-US" dirty="0" err="1">
                <a:solidFill>
                  <a:srgbClr val="374151"/>
                </a:solidFill>
                <a:latin typeface="Söhne"/>
              </a:rPr>
              <a:t>liberdade</a:t>
            </a:r>
            <a:r>
              <a:rPr lang="en-US" dirty="0">
                <a:solidFill>
                  <a:srgbClr val="374151"/>
                </a:solidFill>
                <a:latin typeface="Söhne"/>
              </a:rPr>
              <a:t> e à </a:t>
            </a:r>
            <a:r>
              <a:rPr lang="en-US" dirty="0" err="1">
                <a:solidFill>
                  <a:srgbClr val="374151"/>
                </a:solidFill>
                <a:latin typeface="Söhne"/>
              </a:rPr>
              <a:t>igualdade</a:t>
            </a:r>
            <a:r>
              <a:rPr lang="en-US" dirty="0">
                <a:solidFill>
                  <a:srgbClr val="374151"/>
                </a:solidFill>
                <a:latin typeface="Söhne"/>
              </a:rPr>
              <a:t>.</a:t>
            </a:r>
          </a:p>
        </p:txBody>
      </p:sp>
    </p:spTree>
    <p:extLst>
      <p:ext uri="{BB962C8B-B14F-4D97-AF65-F5344CB8AC3E}">
        <p14:creationId xmlns:p14="http://schemas.microsoft.com/office/powerpoint/2010/main" val="573532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2"/>
          <a:stretch>
            <a:fillRect/>
          </a:stretch>
        </p:blipFill>
        <p:spPr>
          <a:xfrm>
            <a:off x="1883" y="-2390"/>
            <a:ext cx="12188234" cy="6862783"/>
          </a:xfrm>
          <a:prstGeom prst="rect">
            <a:avLst/>
          </a:prstGeom>
        </p:spPr>
      </p:pic>
      <p:sp>
        <p:nvSpPr>
          <p:cNvPr id="2" name="CaixaDeTexto 1">
            <a:extLst>
              <a:ext uri="{FF2B5EF4-FFF2-40B4-BE49-F238E27FC236}">
                <a16:creationId xmlns:a16="http://schemas.microsoft.com/office/drawing/2014/main" id="{5D8C20FE-69CB-86C6-3CDB-D9DAB12E21F2}"/>
              </a:ext>
            </a:extLst>
          </p:cNvPr>
          <p:cNvSpPr txBox="1"/>
          <p:nvPr/>
        </p:nvSpPr>
        <p:spPr>
          <a:xfrm>
            <a:off x="4619036" y="686740"/>
            <a:ext cx="318213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600" b="1">
                <a:latin typeface="Calibri"/>
                <a:cs typeface="Calibri"/>
              </a:rPr>
              <a:t>SOBRE A OBRA</a:t>
            </a:r>
          </a:p>
        </p:txBody>
      </p:sp>
      <p:sp>
        <p:nvSpPr>
          <p:cNvPr id="3" name="CaixaDeTexto 2">
            <a:extLst>
              <a:ext uri="{FF2B5EF4-FFF2-40B4-BE49-F238E27FC236}">
                <a16:creationId xmlns:a16="http://schemas.microsoft.com/office/drawing/2014/main" id="{C4E20B4F-39D5-371F-78A6-F9F2BB7F78D3}"/>
              </a:ext>
            </a:extLst>
          </p:cNvPr>
          <p:cNvSpPr txBox="1"/>
          <p:nvPr/>
        </p:nvSpPr>
        <p:spPr>
          <a:xfrm>
            <a:off x="839141" y="2027572"/>
            <a:ext cx="10739496"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solidFill>
                  <a:srgbClr val="374151"/>
                </a:solidFill>
                <a:ea typeface="+mn-lt"/>
                <a:cs typeface="+mn-lt"/>
              </a:rPr>
              <a:t>O </a:t>
            </a:r>
            <a:r>
              <a:rPr lang="pt-BR" dirty="0">
                <a:solidFill>
                  <a:srgbClr val="374151"/>
                </a:solidFill>
                <a:ea typeface="+mn-lt"/>
                <a:cs typeface="+mn-lt"/>
              </a:rPr>
              <a:t>subtítulo</a:t>
            </a:r>
            <a:r>
              <a:rPr lang="en-US" dirty="0">
                <a:solidFill>
                  <a:srgbClr val="374151"/>
                </a:solidFill>
                <a:ea typeface="+mn-lt"/>
                <a:cs typeface="+mn-lt"/>
              </a:rPr>
              <a:t> original do </a:t>
            </a:r>
            <a:r>
              <a:rPr lang="pt-BR" dirty="0">
                <a:solidFill>
                  <a:srgbClr val="374151"/>
                </a:solidFill>
                <a:ea typeface="+mn-lt"/>
                <a:cs typeface="+mn-lt"/>
              </a:rPr>
              <a:t>livro</a:t>
            </a:r>
            <a:r>
              <a:rPr lang="en-US" dirty="0">
                <a:solidFill>
                  <a:srgbClr val="374151"/>
                </a:solidFill>
                <a:ea typeface="+mn-lt"/>
                <a:cs typeface="+mn-lt"/>
              </a:rPr>
              <a:t> é "A Fairy Story", que </a:t>
            </a:r>
            <a:r>
              <a:rPr lang="pt-BR" dirty="0">
                <a:solidFill>
                  <a:srgbClr val="374151"/>
                </a:solidFill>
                <a:ea typeface="+mn-lt"/>
                <a:cs typeface="+mn-lt"/>
              </a:rPr>
              <a:t>em</a:t>
            </a:r>
            <a:r>
              <a:rPr lang="en-US" dirty="0">
                <a:solidFill>
                  <a:srgbClr val="374151"/>
                </a:solidFill>
                <a:ea typeface="+mn-lt"/>
                <a:cs typeface="+mn-lt"/>
              </a:rPr>
              <a:t> </a:t>
            </a:r>
            <a:r>
              <a:rPr lang="pt-BR" dirty="0">
                <a:solidFill>
                  <a:srgbClr val="374151"/>
                </a:solidFill>
                <a:ea typeface="+mn-lt"/>
                <a:cs typeface="+mn-lt"/>
              </a:rPr>
              <a:t>tradução</a:t>
            </a:r>
            <a:r>
              <a:rPr lang="en-US" dirty="0">
                <a:solidFill>
                  <a:srgbClr val="374151"/>
                </a:solidFill>
                <a:ea typeface="+mn-lt"/>
                <a:cs typeface="+mn-lt"/>
              </a:rPr>
              <a:t> livre </a:t>
            </a:r>
            <a:r>
              <a:rPr lang="pt-BR" dirty="0">
                <a:solidFill>
                  <a:srgbClr val="374151"/>
                </a:solidFill>
                <a:ea typeface="+mn-lt"/>
                <a:cs typeface="+mn-lt"/>
              </a:rPr>
              <a:t>significa</a:t>
            </a:r>
            <a:r>
              <a:rPr lang="en-US" dirty="0">
                <a:solidFill>
                  <a:srgbClr val="374151"/>
                </a:solidFill>
                <a:ea typeface="+mn-lt"/>
                <a:cs typeface="+mn-lt"/>
              </a:rPr>
              <a:t> "Uma </a:t>
            </a:r>
            <a:r>
              <a:rPr lang="pt-BR" dirty="0">
                <a:solidFill>
                  <a:srgbClr val="374151"/>
                </a:solidFill>
                <a:ea typeface="+mn-lt"/>
                <a:cs typeface="+mn-lt"/>
              </a:rPr>
              <a:t>História</a:t>
            </a:r>
            <a:r>
              <a:rPr lang="en-US" dirty="0">
                <a:solidFill>
                  <a:srgbClr val="374151"/>
                </a:solidFill>
                <a:ea typeface="+mn-lt"/>
                <a:cs typeface="+mn-lt"/>
              </a:rPr>
              <a:t> de Fadas". No entanto, é importante </a:t>
            </a:r>
            <a:r>
              <a:rPr lang="pt-BR" dirty="0">
                <a:solidFill>
                  <a:srgbClr val="374151"/>
                </a:solidFill>
                <a:ea typeface="+mn-lt"/>
                <a:cs typeface="+mn-lt"/>
              </a:rPr>
              <a:t>ressaltar</a:t>
            </a:r>
            <a:r>
              <a:rPr lang="en-US" dirty="0">
                <a:solidFill>
                  <a:srgbClr val="374151"/>
                </a:solidFill>
                <a:ea typeface="+mn-lt"/>
                <a:cs typeface="+mn-lt"/>
              </a:rPr>
              <a:t> que o </a:t>
            </a:r>
            <a:r>
              <a:rPr lang="pt-BR" dirty="0">
                <a:solidFill>
                  <a:srgbClr val="374151"/>
                </a:solidFill>
                <a:ea typeface="+mn-lt"/>
                <a:cs typeface="+mn-lt"/>
              </a:rPr>
              <a:t>uso</a:t>
            </a:r>
            <a:r>
              <a:rPr lang="en-US" dirty="0">
                <a:solidFill>
                  <a:srgbClr val="374151"/>
                </a:solidFill>
                <a:ea typeface="+mn-lt"/>
                <a:cs typeface="+mn-lt"/>
              </a:rPr>
              <a:t> do </a:t>
            </a:r>
            <a:r>
              <a:rPr lang="pt-BR">
                <a:solidFill>
                  <a:srgbClr val="374151"/>
                </a:solidFill>
                <a:ea typeface="+mn-lt"/>
                <a:cs typeface="+mn-lt"/>
              </a:rPr>
              <a:t>termo</a:t>
            </a:r>
            <a:r>
              <a:rPr lang="en-US">
                <a:solidFill>
                  <a:srgbClr val="374151"/>
                </a:solidFill>
                <a:ea typeface="+mn-lt"/>
                <a:cs typeface="+mn-lt"/>
              </a:rPr>
              <a:t> "</a:t>
            </a:r>
            <a:r>
              <a:rPr lang="pt-BR">
                <a:solidFill>
                  <a:srgbClr val="374151"/>
                </a:solidFill>
                <a:ea typeface="+mn-lt"/>
                <a:cs typeface="+mn-lt"/>
              </a:rPr>
              <a:t>conto</a:t>
            </a:r>
            <a:r>
              <a:rPr lang="en-US">
                <a:solidFill>
                  <a:srgbClr val="374151"/>
                </a:solidFill>
                <a:ea typeface="+mn-lt"/>
                <a:cs typeface="+mn-lt"/>
              </a:rPr>
              <a:t> </a:t>
            </a:r>
            <a:r>
              <a:rPr lang="en-US" dirty="0">
                <a:solidFill>
                  <a:srgbClr val="374151"/>
                </a:solidFill>
                <a:ea typeface="+mn-lt"/>
                <a:cs typeface="+mn-lt"/>
              </a:rPr>
              <a:t>de </a:t>
            </a:r>
            <a:r>
              <a:rPr lang="en-US" dirty="0" err="1">
                <a:solidFill>
                  <a:srgbClr val="374151"/>
                </a:solidFill>
                <a:ea typeface="+mn-lt"/>
                <a:cs typeface="+mn-lt"/>
              </a:rPr>
              <a:t>fadas</a:t>
            </a:r>
            <a:r>
              <a:rPr lang="en-US" dirty="0">
                <a:solidFill>
                  <a:srgbClr val="374151"/>
                </a:solidFill>
                <a:ea typeface="+mn-lt"/>
                <a:cs typeface="+mn-lt"/>
              </a:rPr>
              <a:t>" </a:t>
            </a:r>
            <a:r>
              <a:rPr lang="en-US" dirty="0" err="1">
                <a:solidFill>
                  <a:srgbClr val="374151"/>
                </a:solidFill>
                <a:ea typeface="+mn-lt"/>
                <a:cs typeface="+mn-lt"/>
              </a:rPr>
              <a:t>não</a:t>
            </a:r>
            <a:r>
              <a:rPr lang="en-US" dirty="0">
                <a:solidFill>
                  <a:srgbClr val="374151"/>
                </a:solidFill>
                <a:ea typeface="+mn-lt"/>
                <a:cs typeface="+mn-lt"/>
              </a:rPr>
              <a:t> se </a:t>
            </a:r>
            <a:r>
              <a:rPr lang="en-US" dirty="0" err="1">
                <a:solidFill>
                  <a:srgbClr val="374151"/>
                </a:solidFill>
                <a:ea typeface="+mn-lt"/>
                <a:cs typeface="+mn-lt"/>
              </a:rPr>
              <a:t>refere</a:t>
            </a:r>
            <a:r>
              <a:rPr lang="en-US" dirty="0">
                <a:solidFill>
                  <a:srgbClr val="374151"/>
                </a:solidFill>
                <a:ea typeface="+mn-lt"/>
                <a:cs typeface="+mn-lt"/>
              </a:rPr>
              <a:t> </a:t>
            </a:r>
            <a:r>
              <a:rPr lang="en-US" dirty="0" err="1">
                <a:solidFill>
                  <a:srgbClr val="374151"/>
                </a:solidFill>
                <a:ea typeface="+mn-lt"/>
                <a:cs typeface="+mn-lt"/>
              </a:rPr>
              <a:t>ao</a:t>
            </a:r>
            <a:r>
              <a:rPr lang="en-US" dirty="0">
                <a:solidFill>
                  <a:srgbClr val="374151"/>
                </a:solidFill>
                <a:ea typeface="+mn-lt"/>
                <a:cs typeface="+mn-lt"/>
              </a:rPr>
              <a:t> </a:t>
            </a:r>
            <a:r>
              <a:rPr lang="en-US" dirty="0" err="1">
                <a:solidFill>
                  <a:srgbClr val="374151"/>
                </a:solidFill>
                <a:ea typeface="+mn-lt"/>
                <a:cs typeface="+mn-lt"/>
              </a:rPr>
              <a:t>gênero</a:t>
            </a:r>
            <a:r>
              <a:rPr lang="en-US" dirty="0">
                <a:solidFill>
                  <a:srgbClr val="374151"/>
                </a:solidFill>
                <a:ea typeface="+mn-lt"/>
                <a:cs typeface="+mn-lt"/>
              </a:rPr>
              <a:t> </a:t>
            </a:r>
            <a:r>
              <a:rPr lang="en-US" dirty="0" err="1">
                <a:solidFill>
                  <a:srgbClr val="374151"/>
                </a:solidFill>
                <a:ea typeface="+mn-lt"/>
                <a:cs typeface="+mn-lt"/>
              </a:rPr>
              <a:t>tradicional</a:t>
            </a:r>
            <a:r>
              <a:rPr lang="en-US" dirty="0">
                <a:solidFill>
                  <a:srgbClr val="374151"/>
                </a:solidFill>
                <a:ea typeface="+mn-lt"/>
                <a:cs typeface="+mn-lt"/>
              </a:rPr>
              <a:t> de </a:t>
            </a:r>
            <a:r>
              <a:rPr lang="en-US" dirty="0" err="1">
                <a:solidFill>
                  <a:srgbClr val="374151"/>
                </a:solidFill>
                <a:ea typeface="+mn-lt"/>
                <a:cs typeface="+mn-lt"/>
              </a:rPr>
              <a:t>histórias</a:t>
            </a:r>
            <a:r>
              <a:rPr lang="en-US" dirty="0">
                <a:solidFill>
                  <a:srgbClr val="374151"/>
                </a:solidFill>
                <a:ea typeface="+mn-lt"/>
                <a:cs typeface="+mn-lt"/>
              </a:rPr>
              <a:t> </a:t>
            </a:r>
            <a:r>
              <a:rPr lang="en-US" dirty="0" err="1">
                <a:solidFill>
                  <a:srgbClr val="374151"/>
                </a:solidFill>
                <a:ea typeface="+mn-lt"/>
                <a:cs typeface="+mn-lt"/>
              </a:rPr>
              <a:t>infantis</a:t>
            </a:r>
            <a:r>
              <a:rPr lang="en-US" dirty="0">
                <a:solidFill>
                  <a:srgbClr val="374151"/>
                </a:solidFill>
                <a:ea typeface="+mn-lt"/>
                <a:cs typeface="+mn-lt"/>
              </a:rPr>
              <a:t> com </a:t>
            </a:r>
            <a:r>
              <a:rPr lang="en-US" dirty="0" err="1">
                <a:solidFill>
                  <a:srgbClr val="374151"/>
                </a:solidFill>
                <a:ea typeface="+mn-lt"/>
                <a:cs typeface="+mn-lt"/>
              </a:rPr>
              <a:t>elementos</a:t>
            </a:r>
            <a:r>
              <a:rPr lang="en-US" dirty="0">
                <a:solidFill>
                  <a:srgbClr val="374151"/>
                </a:solidFill>
                <a:ea typeface="+mn-lt"/>
                <a:cs typeface="+mn-lt"/>
              </a:rPr>
              <a:t> </a:t>
            </a:r>
            <a:r>
              <a:rPr lang="en-US" dirty="0" err="1">
                <a:solidFill>
                  <a:srgbClr val="374151"/>
                </a:solidFill>
                <a:ea typeface="+mn-lt"/>
                <a:cs typeface="+mn-lt"/>
              </a:rPr>
              <a:t>fantásticos</a:t>
            </a:r>
            <a:r>
              <a:rPr lang="en-US" dirty="0">
                <a:solidFill>
                  <a:srgbClr val="374151"/>
                </a:solidFill>
                <a:ea typeface="+mn-lt"/>
                <a:cs typeface="+mn-lt"/>
              </a:rPr>
              <a:t> e </a:t>
            </a:r>
            <a:r>
              <a:rPr lang="en-US" dirty="0" err="1">
                <a:solidFill>
                  <a:srgbClr val="374151"/>
                </a:solidFill>
                <a:ea typeface="+mn-lt"/>
                <a:cs typeface="+mn-lt"/>
              </a:rPr>
              <a:t>finais</a:t>
            </a:r>
            <a:r>
              <a:rPr lang="en-US" dirty="0">
                <a:solidFill>
                  <a:srgbClr val="374151"/>
                </a:solidFill>
                <a:ea typeface="+mn-lt"/>
                <a:cs typeface="+mn-lt"/>
              </a:rPr>
              <a:t> </a:t>
            </a:r>
            <a:r>
              <a:rPr lang="en-US" dirty="0" err="1">
                <a:solidFill>
                  <a:srgbClr val="374151"/>
                </a:solidFill>
                <a:ea typeface="+mn-lt"/>
                <a:cs typeface="+mn-lt"/>
              </a:rPr>
              <a:t>felizes</a:t>
            </a:r>
            <a:r>
              <a:rPr lang="en-US" dirty="0">
                <a:solidFill>
                  <a:srgbClr val="374151"/>
                </a:solidFill>
                <a:ea typeface="+mn-lt"/>
                <a:cs typeface="+mn-lt"/>
              </a:rPr>
              <a:t>.</a:t>
            </a:r>
            <a:endParaRPr lang="pt-BR" dirty="0">
              <a:ea typeface="+mn-lt"/>
              <a:cs typeface="+mn-lt"/>
            </a:endParaRPr>
          </a:p>
          <a:p>
            <a:pPr algn="just"/>
            <a:endParaRPr lang="en-US" dirty="0">
              <a:solidFill>
                <a:srgbClr val="374151"/>
              </a:solidFill>
              <a:ea typeface="+mn-lt"/>
              <a:cs typeface="+mn-lt"/>
            </a:endParaRPr>
          </a:p>
          <a:p>
            <a:pPr algn="just"/>
            <a:r>
              <a:rPr lang="en-US" dirty="0" err="1">
                <a:solidFill>
                  <a:srgbClr val="374151"/>
                </a:solidFill>
                <a:ea typeface="+mn-lt"/>
                <a:cs typeface="+mn-lt"/>
              </a:rPr>
              <a:t>Ao</a:t>
            </a:r>
            <a:r>
              <a:rPr lang="en-US" dirty="0">
                <a:solidFill>
                  <a:srgbClr val="374151"/>
                </a:solidFill>
                <a:ea typeface="+mn-lt"/>
                <a:cs typeface="+mn-lt"/>
              </a:rPr>
              <a:t> </a:t>
            </a:r>
            <a:r>
              <a:rPr lang="en-US" dirty="0" err="1">
                <a:solidFill>
                  <a:srgbClr val="374151"/>
                </a:solidFill>
                <a:ea typeface="+mn-lt"/>
                <a:cs typeface="+mn-lt"/>
              </a:rPr>
              <a:t>utilizar</a:t>
            </a:r>
            <a:r>
              <a:rPr lang="en-US" dirty="0">
                <a:solidFill>
                  <a:srgbClr val="374151"/>
                </a:solidFill>
                <a:ea typeface="+mn-lt"/>
                <a:cs typeface="+mn-lt"/>
              </a:rPr>
              <a:t> o </a:t>
            </a:r>
            <a:r>
              <a:rPr lang="en-US" dirty="0" err="1">
                <a:solidFill>
                  <a:srgbClr val="374151"/>
                </a:solidFill>
                <a:ea typeface="+mn-lt"/>
                <a:cs typeface="+mn-lt"/>
              </a:rPr>
              <a:t>termo</a:t>
            </a:r>
            <a:r>
              <a:rPr lang="en-US" dirty="0">
                <a:solidFill>
                  <a:srgbClr val="374151"/>
                </a:solidFill>
                <a:ea typeface="+mn-lt"/>
                <a:cs typeface="+mn-lt"/>
              </a:rPr>
              <a:t> "</a:t>
            </a:r>
            <a:r>
              <a:rPr lang="en-US" dirty="0" err="1">
                <a:solidFill>
                  <a:srgbClr val="374151"/>
                </a:solidFill>
                <a:ea typeface="+mn-lt"/>
                <a:cs typeface="+mn-lt"/>
              </a:rPr>
              <a:t>contos</a:t>
            </a:r>
            <a:r>
              <a:rPr lang="en-US" dirty="0">
                <a:solidFill>
                  <a:srgbClr val="374151"/>
                </a:solidFill>
                <a:ea typeface="+mn-lt"/>
                <a:cs typeface="+mn-lt"/>
              </a:rPr>
              <a:t> de </a:t>
            </a:r>
            <a:r>
              <a:rPr lang="en-US" dirty="0" err="1">
                <a:solidFill>
                  <a:srgbClr val="374151"/>
                </a:solidFill>
                <a:ea typeface="+mn-lt"/>
                <a:cs typeface="+mn-lt"/>
              </a:rPr>
              <a:t>fadas</a:t>
            </a:r>
            <a:r>
              <a:rPr lang="en-US" dirty="0">
                <a:solidFill>
                  <a:srgbClr val="374151"/>
                </a:solidFill>
                <a:ea typeface="+mn-lt"/>
                <a:cs typeface="+mn-lt"/>
              </a:rPr>
              <a:t>", Orwell </a:t>
            </a:r>
            <a:r>
              <a:rPr lang="en-US" dirty="0" err="1">
                <a:solidFill>
                  <a:srgbClr val="374151"/>
                </a:solidFill>
                <a:ea typeface="+mn-lt"/>
                <a:cs typeface="+mn-lt"/>
              </a:rPr>
              <a:t>provavelmente</a:t>
            </a:r>
            <a:r>
              <a:rPr lang="en-US" dirty="0">
                <a:solidFill>
                  <a:srgbClr val="374151"/>
                </a:solidFill>
                <a:ea typeface="+mn-lt"/>
                <a:cs typeface="+mn-lt"/>
              </a:rPr>
              <a:t> </a:t>
            </a:r>
            <a:r>
              <a:rPr lang="en-US" dirty="0" err="1">
                <a:solidFill>
                  <a:srgbClr val="374151"/>
                </a:solidFill>
                <a:ea typeface="+mn-lt"/>
                <a:cs typeface="+mn-lt"/>
              </a:rPr>
              <a:t>estava</a:t>
            </a:r>
            <a:r>
              <a:rPr lang="en-US" dirty="0">
                <a:solidFill>
                  <a:srgbClr val="374151"/>
                </a:solidFill>
                <a:ea typeface="+mn-lt"/>
                <a:cs typeface="+mn-lt"/>
              </a:rPr>
              <a:t> </a:t>
            </a:r>
            <a:r>
              <a:rPr lang="en-US" dirty="0" err="1">
                <a:solidFill>
                  <a:srgbClr val="374151"/>
                </a:solidFill>
                <a:ea typeface="+mn-lt"/>
                <a:cs typeface="+mn-lt"/>
              </a:rPr>
              <a:t>fazendo</a:t>
            </a:r>
            <a:r>
              <a:rPr lang="en-US" dirty="0">
                <a:solidFill>
                  <a:srgbClr val="374151"/>
                </a:solidFill>
                <a:ea typeface="+mn-lt"/>
                <a:cs typeface="+mn-lt"/>
              </a:rPr>
              <a:t> </a:t>
            </a:r>
            <a:r>
              <a:rPr lang="en-US" dirty="0" err="1">
                <a:solidFill>
                  <a:srgbClr val="374151"/>
                </a:solidFill>
                <a:ea typeface="+mn-lt"/>
                <a:cs typeface="+mn-lt"/>
              </a:rPr>
              <a:t>uma</a:t>
            </a:r>
            <a:r>
              <a:rPr lang="en-US" dirty="0">
                <a:solidFill>
                  <a:srgbClr val="374151"/>
                </a:solidFill>
                <a:ea typeface="+mn-lt"/>
                <a:cs typeface="+mn-lt"/>
              </a:rPr>
              <a:t> </a:t>
            </a:r>
            <a:r>
              <a:rPr lang="en-US" dirty="0" err="1">
                <a:solidFill>
                  <a:srgbClr val="374151"/>
                </a:solidFill>
                <a:ea typeface="+mn-lt"/>
                <a:cs typeface="+mn-lt"/>
              </a:rPr>
              <a:t>alusão</a:t>
            </a:r>
            <a:r>
              <a:rPr lang="en-US" dirty="0">
                <a:solidFill>
                  <a:srgbClr val="374151"/>
                </a:solidFill>
                <a:ea typeface="+mn-lt"/>
                <a:cs typeface="+mn-lt"/>
              </a:rPr>
              <a:t> </a:t>
            </a:r>
            <a:r>
              <a:rPr lang="en-US" dirty="0" err="1">
                <a:solidFill>
                  <a:srgbClr val="374151"/>
                </a:solidFill>
                <a:ea typeface="+mn-lt"/>
                <a:cs typeface="+mn-lt"/>
              </a:rPr>
              <a:t>irônica</a:t>
            </a:r>
            <a:r>
              <a:rPr lang="en-US" dirty="0">
                <a:solidFill>
                  <a:srgbClr val="374151"/>
                </a:solidFill>
                <a:ea typeface="+mn-lt"/>
                <a:cs typeface="+mn-lt"/>
              </a:rPr>
              <a:t> </a:t>
            </a:r>
            <a:r>
              <a:rPr lang="en-US" dirty="0" err="1">
                <a:solidFill>
                  <a:srgbClr val="374151"/>
                </a:solidFill>
                <a:ea typeface="+mn-lt"/>
                <a:cs typeface="+mn-lt"/>
              </a:rPr>
              <a:t>ao</a:t>
            </a:r>
            <a:r>
              <a:rPr lang="en-US" dirty="0">
                <a:solidFill>
                  <a:srgbClr val="374151"/>
                </a:solidFill>
                <a:ea typeface="+mn-lt"/>
                <a:cs typeface="+mn-lt"/>
              </a:rPr>
              <a:t> </a:t>
            </a:r>
            <a:r>
              <a:rPr lang="en-US" dirty="0" err="1">
                <a:solidFill>
                  <a:srgbClr val="374151"/>
                </a:solidFill>
                <a:ea typeface="+mn-lt"/>
                <a:cs typeface="+mn-lt"/>
              </a:rPr>
              <a:t>formato</a:t>
            </a:r>
            <a:r>
              <a:rPr lang="en-US" dirty="0">
                <a:solidFill>
                  <a:srgbClr val="374151"/>
                </a:solidFill>
                <a:ea typeface="+mn-lt"/>
                <a:cs typeface="+mn-lt"/>
              </a:rPr>
              <a:t> </a:t>
            </a:r>
            <a:r>
              <a:rPr lang="en-US" dirty="0" err="1">
                <a:solidFill>
                  <a:srgbClr val="374151"/>
                </a:solidFill>
                <a:ea typeface="+mn-lt"/>
                <a:cs typeface="+mn-lt"/>
              </a:rPr>
              <a:t>narrativo</a:t>
            </a:r>
            <a:r>
              <a:rPr lang="en-US" dirty="0">
                <a:solidFill>
                  <a:srgbClr val="374151"/>
                </a:solidFill>
                <a:ea typeface="+mn-lt"/>
                <a:cs typeface="+mn-lt"/>
              </a:rPr>
              <a:t> </a:t>
            </a:r>
            <a:r>
              <a:rPr lang="en-US" dirty="0" err="1">
                <a:solidFill>
                  <a:srgbClr val="374151"/>
                </a:solidFill>
                <a:ea typeface="+mn-lt"/>
                <a:cs typeface="+mn-lt"/>
              </a:rPr>
              <a:t>comumente</a:t>
            </a:r>
            <a:r>
              <a:rPr lang="en-US" dirty="0">
                <a:solidFill>
                  <a:srgbClr val="374151"/>
                </a:solidFill>
                <a:ea typeface="+mn-lt"/>
                <a:cs typeface="+mn-lt"/>
              </a:rPr>
              <a:t> </a:t>
            </a:r>
            <a:r>
              <a:rPr lang="en-US" dirty="0" err="1">
                <a:solidFill>
                  <a:srgbClr val="374151"/>
                </a:solidFill>
                <a:ea typeface="+mn-lt"/>
                <a:cs typeface="+mn-lt"/>
              </a:rPr>
              <a:t>associado</a:t>
            </a:r>
            <a:r>
              <a:rPr lang="en-US" dirty="0">
                <a:solidFill>
                  <a:srgbClr val="374151"/>
                </a:solidFill>
                <a:ea typeface="+mn-lt"/>
                <a:cs typeface="+mn-lt"/>
              </a:rPr>
              <a:t> a </a:t>
            </a:r>
            <a:r>
              <a:rPr lang="en-US" dirty="0" err="1">
                <a:solidFill>
                  <a:srgbClr val="374151"/>
                </a:solidFill>
                <a:ea typeface="+mn-lt"/>
                <a:cs typeface="+mn-lt"/>
              </a:rPr>
              <a:t>histórias</a:t>
            </a:r>
            <a:r>
              <a:rPr lang="en-US" dirty="0">
                <a:solidFill>
                  <a:srgbClr val="374151"/>
                </a:solidFill>
                <a:ea typeface="+mn-lt"/>
                <a:cs typeface="+mn-lt"/>
              </a:rPr>
              <a:t> </a:t>
            </a:r>
            <a:r>
              <a:rPr lang="en-US" dirty="0" err="1">
                <a:solidFill>
                  <a:srgbClr val="374151"/>
                </a:solidFill>
                <a:ea typeface="+mn-lt"/>
                <a:cs typeface="+mn-lt"/>
              </a:rPr>
              <a:t>infantis</a:t>
            </a:r>
            <a:r>
              <a:rPr lang="en-US" dirty="0">
                <a:solidFill>
                  <a:srgbClr val="374151"/>
                </a:solidFill>
                <a:ea typeface="+mn-lt"/>
                <a:cs typeface="+mn-lt"/>
              </a:rPr>
              <a:t>, </a:t>
            </a:r>
            <a:r>
              <a:rPr lang="en-US" dirty="0" err="1">
                <a:solidFill>
                  <a:srgbClr val="374151"/>
                </a:solidFill>
                <a:ea typeface="+mn-lt"/>
                <a:cs typeface="+mn-lt"/>
              </a:rPr>
              <a:t>repleto</a:t>
            </a:r>
            <a:r>
              <a:rPr lang="en-US" dirty="0">
                <a:solidFill>
                  <a:srgbClr val="374151"/>
                </a:solidFill>
                <a:ea typeface="+mn-lt"/>
                <a:cs typeface="+mn-lt"/>
              </a:rPr>
              <a:t> de </a:t>
            </a:r>
            <a:r>
              <a:rPr lang="en-US" dirty="0" err="1">
                <a:solidFill>
                  <a:srgbClr val="374151"/>
                </a:solidFill>
                <a:ea typeface="+mn-lt"/>
                <a:cs typeface="+mn-lt"/>
              </a:rPr>
              <a:t>lições</a:t>
            </a:r>
            <a:r>
              <a:rPr lang="en-US" dirty="0">
                <a:solidFill>
                  <a:srgbClr val="374151"/>
                </a:solidFill>
                <a:ea typeface="+mn-lt"/>
                <a:cs typeface="+mn-lt"/>
              </a:rPr>
              <a:t> </a:t>
            </a:r>
            <a:r>
              <a:rPr lang="en-US" dirty="0" err="1">
                <a:solidFill>
                  <a:srgbClr val="374151"/>
                </a:solidFill>
                <a:ea typeface="+mn-lt"/>
                <a:cs typeface="+mn-lt"/>
              </a:rPr>
              <a:t>morais</a:t>
            </a:r>
            <a:r>
              <a:rPr lang="en-US" dirty="0">
                <a:solidFill>
                  <a:srgbClr val="374151"/>
                </a:solidFill>
                <a:ea typeface="+mn-lt"/>
                <a:cs typeface="+mn-lt"/>
              </a:rPr>
              <a:t> e </a:t>
            </a:r>
            <a:r>
              <a:rPr lang="en-US" dirty="0" err="1">
                <a:solidFill>
                  <a:srgbClr val="374151"/>
                </a:solidFill>
                <a:ea typeface="+mn-lt"/>
                <a:cs typeface="+mn-lt"/>
              </a:rPr>
              <a:t>personagens</a:t>
            </a:r>
            <a:r>
              <a:rPr lang="en-US" dirty="0">
                <a:solidFill>
                  <a:srgbClr val="374151"/>
                </a:solidFill>
                <a:ea typeface="+mn-lt"/>
                <a:cs typeface="+mn-lt"/>
              </a:rPr>
              <a:t> </a:t>
            </a:r>
            <a:r>
              <a:rPr lang="en-US" dirty="0" err="1">
                <a:solidFill>
                  <a:srgbClr val="374151"/>
                </a:solidFill>
                <a:ea typeface="+mn-lt"/>
                <a:cs typeface="+mn-lt"/>
              </a:rPr>
              <a:t>simplificados</a:t>
            </a:r>
            <a:r>
              <a:rPr lang="en-US" dirty="0">
                <a:solidFill>
                  <a:srgbClr val="374151"/>
                </a:solidFill>
                <a:ea typeface="+mn-lt"/>
                <a:cs typeface="+mn-lt"/>
              </a:rPr>
              <a:t>. </a:t>
            </a:r>
            <a:r>
              <a:rPr lang="en-US" dirty="0" err="1">
                <a:solidFill>
                  <a:srgbClr val="374151"/>
                </a:solidFill>
                <a:ea typeface="+mn-lt"/>
                <a:cs typeface="+mn-lt"/>
              </a:rPr>
              <a:t>Ao</a:t>
            </a:r>
            <a:r>
              <a:rPr lang="en-US" dirty="0">
                <a:solidFill>
                  <a:srgbClr val="374151"/>
                </a:solidFill>
                <a:ea typeface="+mn-lt"/>
                <a:cs typeface="+mn-lt"/>
              </a:rPr>
              <a:t> </a:t>
            </a:r>
            <a:r>
              <a:rPr lang="en-US" dirty="0" err="1">
                <a:solidFill>
                  <a:srgbClr val="374151"/>
                </a:solidFill>
                <a:ea typeface="+mn-lt"/>
                <a:cs typeface="+mn-lt"/>
              </a:rPr>
              <a:t>contrastar</a:t>
            </a:r>
            <a:r>
              <a:rPr lang="en-US" dirty="0">
                <a:solidFill>
                  <a:srgbClr val="374151"/>
                </a:solidFill>
                <a:ea typeface="+mn-lt"/>
                <a:cs typeface="+mn-lt"/>
              </a:rPr>
              <a:t> </a:t>
            </a:r>
            <a:r>
              <a:rPr lang="en-US" dirty="0" err="1">
                <a:solidFill>
                  <a:srgbClr val="374151"/>
                </a:solidFill>
                <a:ea typeface="+mn-lt"/>
                <a:cs typeface="+mn-lt"/>
              </a:rPr>
              <a:t>essa</a:t>
            </a:r>
            <a:r>
              <a:rPr lang="en-US" dirty="0">
                <a:solidFill>
                  <a:srgbClr val="374151"/>
                </a:solidFill>
                <a:ea typeface="+mn-lt"/>
                <a:cs typeface="+mn-lt"/>
              </a:rPr>
              <a:t> </a:t>
            </a:r>
            <a:r>
              <a:rPr lang="en-US" dirty="0" err="1">
                <a:solidFill>
                  <a:srgbClr val="374151"/>
                </a:solidFill>
                <a:ea typeface="+mn-lt"/>
                <a:cs typeface="+mn-lt"/>
              </a:rPr>
              <a:t>ideia</a:t>
            </a:r>
            <a:r>
              <a:rPr lang="en-US" dirty="0">
                <a:solidFill>
                  <a:srgbClr val="374151"/>
                </a:solidFill>
                <a:ea typeface="+mn-lt"/>
                <a:cs typeface="+mn-lt"/>
              </a:rPr>
              <a:t> com </a:t>
            </a:r>
            <a:r>
              <a:rPr lang="en-US" dirty="0" err="1">
                <a:solidFill>
                  <a:srgbClr val="374151"/>
                </a:solidFill>
                <a:ea typeface="+mn-lt"/>
                <a:cs typeface="+mn-lt"/>
              </a:rPr>
              <a:t>os</a:t>
            </a:r>
            <a:r>
              <a:rPr lang="en-US" dirty="0">
                <a:solidFill>
                  <a:srgbClr val="374151"/>
                </a:solidFill>
                <a:ea typeface="+mn-lt"/>
                <a:cs typeface="+mn-lt"/>
              </a:rPr>
              <a:t> </a:t>
            </a:r>
            <a:r>
              <a:rPr lang="en-US" dirty="0" err="1">
                <a:solidFill>
                  <a:srgbClr val="374151"/>
                </a:solidFill>
                <a:ea typeface="+mn-lt"/>
                <a:cs typeface="+mn-lt"/>
              </a:rPr>
              <a:t>temas</a:t>
            </a:r>
            <a:r>
              <a:rPr lang="en-US" dirty="0">
                <a:solidFill>
                  <a:srgbClr val="374151"/>
                </a:solidFill>
                <a:ea typeface="+mn-lt"/>
                <a:cs typeface="+mn-lt"/>
              </a:rPr>
              <a:t> e </a:t>
            </a:r>
            <a:r>
              <a:rPr lang="en-US" dirty="0" err="1">
                <a:solidFill>
                  <a:srgbClr val="374151"/>
                </a:solidFill>
                <a:ea typeface="+mn-lt"/>
                <a:cs typeface="+mn-lt"/>
              </a:rPr>
              <a:t>conteúdos</a:t>
            </a:r>
            <a:r>
              <a:rPr lang="en-US" dirty="0">
                <a:solidFill>
                  <a:srgbClr val="374151"/>
                </a:solidFill>
                <a:ea typeface="+mn-lt"/>
                <a:cs typeface="+mn-lt"/>
              </a:rPr>
              <a:t> </a:t>
            </a:r>
            <a:r>
              <a:rPr lang="en-US" dirty="0" err="1">
                <a:solidFill>
                  <a:srgbClr val="374151"/>
                </a:solidFill>
                <a:ea typeface="+mn-lt"/>
                <a:cs typeface="+mn-lt"/>
              </a:rPr>
              <a:t>mais</a:t>
            </a:r>
            <a:r>
              <a:rPr lang="en-US" dirty="0">
                <a:solidFill>
                  <a:srgbClr val="374151"/>
                </a:solidFill>
                <a:ea typeface="+mn-lt"/>
                <a:cs typeface="+mn-lt"/>
              </a:rPr>
              <a:t> </a:t>
            </a:r>
            <a:r>
              <a:rPr lang="en-US" dirty="0" err="1">
                <a:solidFill>
                  <a:srgbClr val="374151"/>
                </a:solidFill>
                <a:ea typeface="+mn-lt"/>
                <a:cs typeface="+mn-lt"/>
              </a:rPr>
              <a:t>complexos</a:t>
            </a:r>
            <a:r>
              <a:rPr lang="en-US" dirty="0">
                <a:solidFill>
                  <a:srgbClr val="374151"/>
                </a:solidFill>
                <a:ea typeface="+mn-lt"/>
                <a:cs typeface="+mn-lt"/>
              </a:rPr>
              <a:t> e </a:t>
            </a:r>
            <a:r>
              <a:rPr lang="en-US" dirty="0" err="1">
                <a:solidFill>
                  <a:srgbClr val="374151"/>
                </a:solidFill>
                <a:ea typeface="+mn-lt"/>
                <a:cs typeface="+mn-lt"/>
              </a:rPr>
              <a:t>sombrios</a:t>
            </a:r>
            <a:r>
              <a:rPr lang="en-US" dirty="0">
                <a:solidFill>
                  <a:srgbClr val="374151"/>
                </a:solidFill>
                <a:ea typeface="+mn-lt"/>
                <a:cs typeface="+mn-lt"/>
              </a:rPr>
              <a:t> </a:t>
            </a:r>
            <a:r>
              <a:rPr lang="en-US" dirty="0" err="1">
                <a:solidFill>
                  <a:srgbClr val="374151"/>
                </a:solidFill>
                <a:ea typeface="+mn-lt"/>
                <a:cs typeface="+mn-lt"/>
              </a:rPr>
              <a:t>abordados</a:t>
            </a:r>
            <a:r>
              <a:rPr lang="en-US" dirty="0">
                <a:solidFill>
                  <a:srgbClr val="374151"/>
                </a:solidFill>
                <a:ea typeface="+mn-lt"/>
                <a:cs typeface="+mn-lt"/>
              </a:rPr>
              <a:t> </a:t>
            </a:r>
            <a:r>
              <a:rPr lang="en-US" dirty="0" err="1">
                <a:solidFill>
                  <a:srgbClr val="374151"/>
                </a:solidFill>
                <a:ea typeface="+mn-lt"/>
                <a:cs typeface="+mn-lt"/>
              </a:rPr>
              <a:t>na</a:t>
            </a:r>
            <a:r>
              <a:rPr lang="en-US" dirty="0">
                <a:solidFill>
                  <a:srgbClr val="374151"/>
                </a:solidFill>
                <a:ea typeface="+mn-lt"/>
                <a:cs typeface="+mn-lt"/>
              </a:rPr>
              <a:t> </a:t>
            </a:r>
            <a:r>
              <a:rPr lang="en-US" dirty="0" err="1">
                <a:solidFill>
                  <a:srgbClr val="374151"/>
                </a:solidFill>
                <a:ea typeface="+mn-lt"/>
                <a:cs typeface="+mn-lt"/>
              </a:rPr>
              <a:t>obra</a:t>
            </a:r>
            <a:r>
              <a:rPr lang="en-US" dirty="0">
                <a:solidFill>
                  <a:srgbClr val="374151"/>
                </a:solidFill>
                <a:ea typeface="+mn-lt"/>
                <a:cs typeface="+mn-lt"/>
              </a:rPr>
              <a:t>, o </a:t>
            </a:r>
            <a:r>
              <a:rPr lang="en-US" dirty="0" err="1">
                <a:solidFill>
                  <a:srgbClr val="374151"/>
                </a:solidFill>
                <a:ea typeface="+mn-lt"/>
                <a:cs typeface="+mn-lt"/>
              </a:rPr>
              <a:t>autor</a:t>
            </a:r>
            <a:r>
              <a:rPr lang="en-US" dirty="0">
                <a:solidFill>
                  <a:srgbClr val="374151"/>
                </a:solidFill>
                <a:ea typeface="+mn-lt"/>
                <a:cs typeface="+mn-lt"/>
              </a:rPr>
              <a:t> </a:t>
            </a:r>
            <a:r>
              <a:rPr lang="en-US" dirty="0" err="1">
                <a:solidFill>
                  <a:srgbClr val="374151"/>
                </a:solidFill>
                <a:ea typeface="+mn-lt"/>
                <a:cs typeface="+mn-lt"/>
              </a:rPr>
              <a:t>enfatiza</a:t>
            </a:r>
            <a:r>
              <a:rPr lang="en-US" dirty="0">
                <a:solidFill>
                  <a:srgbClr val="374151"/>
                </a:solidFill>
                <a:ea typeface="+mn-lt"/>
                <a:cs typeface="+mn-lt"/>
              </a:rPr>
              <a:t> a </a:t>
            </a:r>
            <a:r>
              <a:rPr lang="en-US" dirty="0" err="1">
                <a:solidFill>
                  <a:srgbClr val="374151"/>
                </a:solidFill>
                <a:ea typeface="+mn-lt"/>
                <a:cs typeface="+mn-lt"/>
              </a:rPr>
              <a:t>intenção</a:t>
            </a:r>
            <a:r>
              <a:rPr lang="en-US" dirty="0">
                <a:solidFill>
                  <a:srgbClr val="374151"/>
                </a:solidFill>
                <a:ea typeface="+mn-lt"/>
                <a:cs typeface="+mn-lt"/>
              </a:rPr>
              <a:t> de </a:t>
            </a:r>
            <a:r>
              <a:rPr lang="en-US" dirty="0" err="1">
                <a:solidFill>
                  <a:srgbClr val="374151"/>
                </a:solidFill>
                <a:ea typeface="+mn-lt"/>
                <a:cs typeface="+mn-lt"/>
              </a:rPr>
              <a:t>apresentar</a:t>
            </a:r>
            <a:r>
              <a:rPr lang="en-US" dirty="0">
                <a:solidFill>
                  <a:srgbClr val="374151"/>
                </a:solidFill>
                <a:ea typeface="+mn-lt"/>
                <a:cs typeface="+mn-lt"/>
              </a:rPr>
              <a:t> </a:t>
            </a:r>
            <a:r>
              <a:rPr lang="en-US" dirty="0" err="1">
                <a:solidFill>
                  <a:srgbClr val="374151"/>
                </a:solidFill>
                <a:ea typeface="+mn-lt"/>
                <a:cs typeface="+mn-lt"/>
              </a:rPr>
              <a:t>uma</a:t>
            </a:r>
            <a:r>
              <a:rPr lang="en-US" dirty="0">
                <a:solidFill>
                  <a:srgbClr val="374151"/>
                </a:solidFill>
                <a:ea typeface="+mn-lt"/>
                <a:cs typeface="+mn-lt"/>
              </a:rPr>
              <a:t> </a:t>
            </a:r>
            <a:r>
              <a:rPr lang="en-US" dirty="0" err="1">
                <a:solidFill>
                  <a:srgbClr val="374151"/>
                </a:solidFill>
                <a:ea typeface="+mn-lt"/>
                <a:cs typeface="+mn-lt"/>
              </a:rPr>
              <a:t>narrativa</a:t>
            </a:r>
            <a:r>
              <a:rPr lang="en-US" dirty="0">
                <a:solidFill>
                  <a:srgbClr val="374151"/>
                </a:solidFill>
                <a:ea typeface="+mn-lt"/>
                <a:cs typeface="+mn-lt"/>
              </a:rPr>
              <a:t> </a:t>
            </a:r>
            <a:r>
              <a:rPr lang="en-US" dirty="0" err="1">
                <a:solidFill>
                  <a:srgbClr val="374151"/>
                </a:solidFill>
                <a:ea typeface="+mn-lt"/>
                <a:cs typeface="+mn-lt"/>
              </a:rPr>
              <a:t>alegórica</a:t>
            </a:r>
            <a:r>
              <a:rPr lang="en-US" dirty="0">
                <a:solidFill>
                  <a:srgbClr val="374151"/>
                </a:solidFill>
                <a:ea typeface="+mn-lt"/>
                <a:cs typeface="+mn-lt"/>
              </a:rPr>
              <a:t> e </a:t>
            </a:r>
            <a:r>
              <a:rPr lang="en-US" dirty="0" err="1">
                <a:solidFill>
                  <a:srgbClr val="374151"/>
                </a:solidFill>
                <a:ea typeface="+mn-lt"/>
                <a:cs typeface="+mn-lt"/>
              </a:rPr>
              <a:t>satírica</a:t>
            </a:r>
            <a:r>
              <a:rPr lang="en-US" dirty="0">
                <a:solidFill>
                  <a:srgbClr val="374151"/>
                </a:solidFill>
                <a:ea typeface="+mn-lt"/>
                <a:cs typeface="+mn-lt"/>
              </a:rPr>
              <a:t> que </a:t>
            </a:r>
            <a:r>
              <a:rPr lang="en-US" dirty="0" err="1">
                <a:solidFill>
                  <a:srgbClr val="374151"/>
                </a:solidFill>
                <a:ea typeface="+mn-lt"/>
                <a:cs typeface="+mn-lt"/>
              </a:rPr>
              <a:t>transcende</a:t>
            </a:r>
            <a:r>
              <a:rPr lang="en-US" dirty="0">
                <a:solidFill>
                  <a:srgbClr val="374151"/>
                </a:solidFill>
                <a:ea typeface="+mn-lt"/>
                <a:cs typeface="+mn-lt"/>
              </a:rPr>
              <a:t> o </a:t>
            </a:r>
            <a:r>
              <a:rPr lang="en-US" dirty="0" err="1">
                <a:solidFill>
                  <a:srgbClr val="374151"/>
                </a:solidFill>
                <a:ea typeface="+mn-lt"/>
                <a:cs typeface="+mn-lt"/>
              </a:rPr>
              <a:t>formato</a:t>
            </a:r>
            <a:r>
              <a:rPr lang="en-US" dirty="0">
                <a:solidFill>
                  <a:srgbClr val="374151"/>
                </a:solidFill>
                <a:ea typeface="+mn-lt"/>
                <a:cs typeface="+mn-lt"/>
              </a:rPr>
              <a:t> </a:t>
            </a:r>
            <a:r>
              <a:rPr lang="en-US" dirty="0" err="1">
                <a:solidFill>
                  <a:srgbClr val="374151"/>
                </a:solidFill>
                <a:ea typeface="+mn-lt"/>
                <a:cs typeface="+mn-lt"/>
              </a:rPr>
              <a:t>tradicional</a:t>
            </a:r>
            <a:r>
              <a:rPr lang="en-US" dirty="0">
                <a:solidFill>
                  <a:srgbClr val="374151"/>
                </a:solidFill>
                <a:ea typeface="+mn-lt"/>
                <a:cs typeface="+mn-lt"/>
              </a:rPr>
              <a:t> dos </a:t>
            </a:r>
            <a:r>
              <a:rPr lang="en-US" dirty="0" err="1">
                <a:solidFill>
                  <a:srgbClr val="374151"/>
                </a:solidFill>
                <a:ea typeface="+mn-lt"/>
                <a:cs typeface="+mn-lt"/>
              </a:rPr>
              <a:t>contos</a:t>
            </a:r>
            <a:r>
              <a:rPr lang="en-US" dirty="0">
                <a:solidFill>
                  <a:srgbClr val="374151"/>
                </a:solidFill>
                <a:ea typeface="+mn-lt"/>
                <a:cs typeface="+mn-lt"/>
              </a:rPr>
              <a:t> de </a:t>
            </a:r>
            <a:r>
              <a:rPr lang="en-US" dirty="0" err="1">
                <a:solidFill>
                  <a:srgbClr val="374151"/>
                </a:solidFill>
                <a:ea typeface="+mn-lt"/>
                <a:cs typeface="+mn-lt"/>
              </a:rPr>
              <a:t>fadas</a:t>
            </a:r>
            <a:r>
              <a:rPr lang="en-US" dirty="0">
                <a:solidFill>
                  <a:srgbClr val="374151"/>
                </a:solidFill>
                <a:ea typeface="+mn-lt"/>
                <a:cs typeface="+mn-lt"/>
              </a:rPr>
              <a:t>. É </a:t>
            </a:r>
            <a:r>
              <a:rPr lang="en-US" dirty="0" err="1">
                <a:solidFill>
                  <a:srgbClr val="374151"/>
                </a:solidFill>
                <a:ea typeface="+mn-lt"/>
                <a:cs typeface="+mn-lt"/>
              </a:rPr>
              <a:t>uma</a:t>
            </a:r>
            <a:r>
              <a:rPr lang="en-US" dirty="0">
                <a:solidFill>
                  <a:srgbClr val="374151"/>
                </a:solidFill>
                <a:ea typeface="+mn-lt"/>
                <a:cs typeface="+mn-lt"/>
              </a:rPr>
              <a:t> </a:t>
            </a:r>
            <a:r>
              <a:rPr lang="en-US" dirty="0" err="1">
                <a:solidFill>
                  <a:srgbClr val="374151"/>
                </a:solidFill>
                <a:ea typeface="+mn-lt"/>
                <a:cs typeface="+mn-lt"/>
              </a:rPr>
              <a:t>maneira</a:t>
            </a:r>
            <a:r>
              <a:rPr lang="en-US" dirty="0">
                <a:solidFill>
                  <a:srgbClr val="374151"/>
                </a:solidFill>
                <a:ea typeface="+mn-lt"/>
                <a:cs typeface="+mn-lt"/>
              </a:rPr>
              <a:t> </a:t>
            </a:r>
            <a:r>
              <a:rPr lang="en-US" dirty="0" err="1">
                <a:solidFill>
                  <a:srgbClr val="374151"/>
                </a:solidFill>
                <a:ea typeface="+mn-lt"/>
                <a:cs typeface="+mn-lt"/>
              </a:rPr>
              <a:t>irônica</a:t>
            </a:r>
            <a:r>
              <a:rPr lang="en-US" dirty="0">
                <a:solidFill>
                  <a:srgbClr val="374151"/>
                </a:solidFill>
                <a:ea typeface="+mn-lt"/>
                <a:cs typeface="+mn-lt"/>
              </a:rPr>
              <a:t> de </a:t>
            </a:r>
            <a:r>
              <a:rPr lang="en-US" dirty="0" err="1">
                <a:solidFill>
                  <a:srgbClr val="374151"/>
                </a:solidFill>
                <a:ea typeface="+mn-lt"/>
                <a:cs typeface="+mn-lt"/>
              </a:rPr>
              <a:t>desafiar</a:t>
            </a:r>
            <a:r>
              <a:rPr lang="en-US" dirty="0">
                <a:solidFill>
                  <a:srgbClr val="374151"/>
                </a:solidFill>
                <a:ea typeface="+mn-lt"/>
                <a:cs typeface="+mn-lt"/>
              </a:rPr>
              <a:t> as </a:t>
            </a:r>
            <a:r>
              <a:rPr lang="en-US" dirty="0" err="1">
                <a:solidFill>
                  <a:srgbClr val="374151"/>
                </a:solidFill>
                <a:ea typeface="+mn-lt"/>
                <a:cs typeface="+mn-lt"/>
              </a:rPr>
              <a:t>expectativas</a:t>
            </a:r>
            <a:r>
              <a:rPr lang="en-US" dirty="0">
                <a:solidFill>
                  <a:srgbClr val="374151"/>
                </a:solidFill>
                <a:ea typeface="+mn-lt"/>
                <a:cs typeface="+mn-lt"/>
              </a:rPr>
              <a:t> do </a:t>
            </a:r>
            <a:r>
              <a:rPr lang="en-US" dirty="0" err="1">
                <a:solidFill>
                  <a:srgbClr val="374151"/>
                </a:solidFill>
                <a:ea typeface="+mn-lt"/>
                <a:cs typeface="+mn-lt"/>
              </a:rPr>
              <a:t>leitor</a:t>
            </a:r>
            <a:r>
              <a:rPr lang="en-US" dirty="0">
                <a:solidFill>
                  <a:srgbClr val="374151"/>
                </a:solidFill>
                <a:ea typeface="+mn-lt"/>
                <a:cs typeface="+mn-lt"/>
              </a:rPr>
              <a:t>, </a:t>
            </a:r>
            <a:r>
              <a:rPr lang="en-US" dirty="0" err="1">
                <a:solidFill>
                  <a:srgbClr val="374151"/>
                </a:solidFill>
                <a:ea typeface="+mn-lt"/>
                <a:cs typeface="+mn-lt"/>
              </a:rPr>
              <a:t>mostrando</a:t>
            </a:r>
            <a:r>
              <a:rPr lang="en-US" dirty="0">
                <a:solidFill>
                  <a:srgbClr val="374151"/>
                </a:solidFill>
                <a:ea typeface="+mn-lt"/>
                <a:cs typeface="+mn-lt"/>
              </a:rPr>
              <a:t> que a </a:t>
            </a:r>
            <a:r>
              <a:rPr lang="en-US" dirty="0" err="1">
                <a:solidFill>
                  <a:srgbClr val="374151"/>
                </a:solidFill>
                <a:ea typeface="+mn-lt"/>
                <a:cs typeface="+mn-lt"/>
              </a:rPr>
              <a:t>história</a:t>
            </a:r>
            <a:r>
              <a:rPr lang="en-US" dirty="0">
                <a:solidFill>
                  <a:srgbClr val="374151"/>
                </a:solidFill>
                <a:ea typeface="+mn-lt"/>
                <a:cs typeface="+mn-lt"/>
              </a:rPr>
              <a:t> </a:t>
            </a:r>
            <a:r>
              <a:rPr lang="en-US" dirty="0" err="1">
                <a:solidFill>
                  <a:srgbClr val="374151"/>
                </a:solidFill>
                <a:ea typeface="+mn-lt"/>
                <a:cs typeface="+mn-lt"/>
              </a:rPr>
              <a:t>pode</a:t>
            </a:r>
            <a:r>
              <a:rPr lang="en-US" dirty="0">
                <a:solidFill>
                  <a:srgbClr val="374151"/>
                </a:solidFill>
                <a:ea typeface="+mn-lt"/>
                <a:cs typeface="+mn-lt"/>
              </a:rPr>
              <a:t> ser </a:t>
            </a:r>
            <a:r>
              <a:rPr lang="en-US" dirty="0" err="1">
                <a:solidFill>
                  <a:srgbClr val="374151"/>
                </a:solidFill>
                <a:ea typeface="+mn-lt"/>
                <a:cs typeface="+mn-lt"/>
              </a:rPr>
              <a:t>muito</a:t>
            </a:r>
            <a:r>
              <a:rPr lang="en-US" dirty="0">
                <a:solidFill>
                  <a:srgbClr val="374151"/>
                </a:solidFill>
                <a:ea typeface="+mn-lt"/>
                <a:cs typeface="+mn-lt"/>
              </a:rPr>
              <a:t> </a:t>
            </a:r>
            <a:r>
              <a:rPr lang="en-US" dirty="0" err="1">
                <a:solidFill>
                  <a:srgbClr val="374151"/>
                </a:solidFill>
                <a:ea typeface="+mn-lt"/>
                <a:cs typeface="+mn-lt"/>
              </a:rPr>
              <a:t>mais</a:t>
            </a:r>
            <a:r>
              <a:rPr lang="en-US" dirty="0">
                <a:solidFill>
                  <a:srgbClr val="374151"/>
                </a:solidFill>
                <a:ea typeface="+mn-lt"/>
                <a:cs typeface="+mn-lt"/>
              </a:rPr>
              <a:t> profunda e </a:t>
            </a:r>
            <a:r>
              <a:rPr lang="en-US" dirty="0" err="1">
                <a:solidFill>
                  <a:srgbClr val="374151"/>
                </a:solidFill>
                <a:ea typeface="+mn-lt"/>
                <a:cs typeface="+mn-lt"/>
              </a:rPr>
              <a:t>crítica</a:t>
            </a:r>
            <a:r>
              <a:rPr lang="en-US" dirty="0">
                <a:solidFill>
                  <a:srgbClr val="374151"/>
                </a:solidFill>
                <a:ea typeface="+mn-lt"/>
                <a:cs typeface="+mn-lt"/>
              </a:rPr>
              <a:t> do que </a:t>
            </a:r>
            <a:r>
              <a:rPr lang="en-US" dirty="0" err="1">
                <a:solidFill>
                  <a:srgbClr val="374151"/>
                </a:solidFill>
                <a:ea typeface="+mn-lt"/>
                <a:cs typeface="+mn-lt"/>
              </a:rPr>
              <a:t>aparenta</a:t>
            </a:r>
            <a:r>
              <a:rPr lang="en-US" dirty="0">
                <a:solidFill>
                  <a:srgbClr val="374151"/>
                </a:solidFill>
                <a:ea typeface="+mn-lt"/>
                <a:cs typeface="+mn-lt"/>
              </a:rPr>
              <a:t> à </a:t>
            </a:r>
            <a:r>
              <a:rPr lang="en-US" dirty="0" err="1">
                <a:solidFill>
                  <a:srgbClr val="374151"/>
                </a:solidFill>
                <a:ea typeface="+mn-lt"/>
                <a:cs typeface="+mn-lt"/>
              </a:rPr>
              <a:t>primeira</a:t>
            </a:r>
            <a:r>
              <a:rPr lang="en-US" dirty="0">
                <a:solidFill>
                  <a:srgbClr val="374151"/>
                </a:solidFill>
                <a:ea typeface="+mn-lt"/>
                <a:cs typeface="+mn-lt"/>
              </a:rPr>
              <a:t> vista.</a:t>
            </a:r>
            <a:endParaRPr lang="en-US" dirty="0">
              <a:ea typeface="+mn-lt"/>
              <a:cs typeface="+mn-lt"/>
            </a:endParaRPr>
          </a:p>
          <a:p>
            <a:pPr algn="just"/>
            <a:endParaRPr lang="en-US" dirty="0">
              <a:solidFill>
                <a:srgbClr val="374151"/>
              </a:solidFill>
              <a:latin typeface="Söhne"/>
            </a:endParaRPr>
          </a:p>
        </p:txBody>
      </p:sp>
    </p:spTree>
    <p:extLst>
      <p:ext uri="{BB962C8B-B14F-4D97-AF65-F5344CB8AC3E}">
        <p14:creationId xmlns:p14="http://schemas.microsoft.com/office/powerpoint/2010/main" val="3278168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descr="Uma imagem contendo Texto&#10;&#10;Descrição gerada automaticamente">
            <a:extLst>
              <a:ext uri="{FF2B5EF4-FFF2-40B4-BE49-F238E27FC236}">
                <a16:creationId xmlns:a16="http://schemas.microsoft.com/office/drawing/2014/main" id="{E9B72F3A-8244-DD3B-1C6B-03239D51F2FF}"/>
              </a:ext>
            </a:extLst>
          </p:cNvPr>
          <p:cNvPicPr>
            <a:picLocks noChangeAspect="1"/>
          </p:cNvPicPr>
          <p:nvPr/>
        </p:nvPicPr>
        <p:blipFill>
          <a:blip r:embed="rId2"/>
          <a:stretch>
            <a:fillRect/>
          </a:stretch>
        </p:blipFill>
        <p:spPr>
          <a:xfrm>
            <a:off x="1883" y="-2390"/>
            <a:ext cx="12188234" cy="6862783"/>
          </a:xfrm>
          <a:prstGeom prst="rect">
            <a:avLst/>
          </a:prstGeom>
        </p:spPr>
      </p:pic>
      <p:sp>
        <p:nvSpPr>
          <p:cNvPr id="2" name="CaixaDeTexto 1">
            <a:extLst>
              <a:ext uri="{FF2B5EF4-FFF2-40B4-BE49-F238E27FC236}">
                <a16:creationId xmlns:a16="http://schemas.microsoft.com/office/drawing/2014/main" id="{5D8C20FE-69CB-86C6-3CDB-D9DAB12E21F2}"/>
              </a:ext>
            </a:extLst>
          </p:cNvPr>
          <p:cNvSpPr txBox="1"/>
          <p:nvPr/>
        </p:nvSpPr>
        <p:spPr>
          <a:xfrm>
            <a:off x="4637851" y="837259"/>
            <a:ext cx="292194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3600" b="1">
                <a:latin typeface="Calibri"/>
                <a:cs typeface="Calibri"/>
              </a:rPr>
              <a:t>JUSTIFICATIVA</a:t>
            </a:r>
            <a:endParaRPr lang="pt-BR" sz="3600" err="1">
              <a:latin typeface="Calibri"/>
              <a:cs typeface="Calibri"/>
            </a:endParaRPr>
          </a:p>
        </p:txBody>
      </p:sp>
      <p:sp>
        <p:nvSpPr>
          <p:cNvPr id="3" name="CaixaDeTexto 2">
            <a:extLst>
              <a:ext uri="{FF2B5EF4-FFF2-40B4-BE49-F238E27FC236}">
                <a16:creationId xmlns:a16="http://schemas.microsoft.com/office/drawing/2014/main" id="{4AA48576-6757-B88F-05B8-66DF8932AFA2}"/>
              </a:ext>
            </a:extLst>
          </p:cNvPr>
          <p:cNvSpPr txBox="1"/>
          <p:nvPr/>
        </p:nvSpPr>
        <p:spPr>
          <a:xfrm>
            <a:off x="639818" y="1651573"/>
            <a:ext cx="10920759"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pt-BR">
              <a:solidFill>
                <a:srgbClr val="202124"/>
              </a:solidFill>
              <a:latin typeface="Google Sans"/>
              <a:ea typeface="Google Sans"/>
              <a:cs typeface="Calibri" panose="020F0502020204030204"/>
            </a:endParaRPr>
          </a:p>
          <a:p>
            <a:pPr marL="342900" indent="-342900" algn="just">
              <a:buFont typeface="Arial"/>
              <a:buChar char="•"/>
            </a:pPr>
            <a:r>
              <a:rPr lang="pt-BR">
                <a:solidFill>
                  <a:srgbClr val="202124"/>
                </a:solidFill>
                <a:latin typeface="Google Sans"/>
                <a:ea typeface="Google Sans"/>
                <a:cs typeface="Google Sans"/>
              </a:rPr>
              <a:t>Crítica social: A obra de George Orwell oferece uma poderosa crítica à corrupção do poder e à opressão, utilizando a metáfora da revolução animal. Ao explorar temas como totalitarismo, igualdade e liberdade, os alunos são incentivados a refletir sobre questões sociais e políticas que continuam relevantes nos dias de hoje.</a:t>
            </a:r>
            <a:endParaRPr lang="pt-BR">
              <a:cs typeface="Calibri" panose="020F0502020204030204"/>
            </a:endParaRPr>
          </a:p>
          <a:p>
            <a:pPr marL="342900" indent="-342900" algn="just">
              <a:buAutoNum type="arabicPeriod"/>
            </a:pPr>
            <a:endParaRPr lang="pt-BR">
              <a:solidFill>
                <a:srgbClr val="202124"/>
              </a:solidFill>
              <a:latin typeface="Google Sans"/>
              <a:ea typeface="Google Sans"/>
              <a:cs typeface="Google Sans"/>
            </a:endParaRPr>
          </a:p>
          <a:p>
            <a:pPr marL="342900" indent="-342900" algn="just">
              <a:buFont typeface="Arial"/>
              <a:buChar char="•"/>
            </a:pPr>
            <a:r>
              <a:rPr lang="pt-BR">
                <a:solidFill>
                  <a:srgbClr val="202124"/>
                </a:solidFill>
                <a:latin typeface="Google Sans"/>
                <a:ea typeface="Google Sans"/>
                <a:cs typeface="Google Sans"/>
              </a:rPr>
              <a:t>Alegoria e simbolismo: O livro utiliza alegorias e simbolismos para retratar as figuras políticas e sociais da época. Os animais representam diferentes grupos e ideologias, e a narrativa oferece uma rica oportunidade para discutir a forma como símbolos são utilizados na literatura para transmitir mensagens e críticas.</a:t>
            </a:r>
            <a:endParaRPr lang="pt-BR">
              <a:cs typeface="Calibri" panose="020F0502020204030204"/>
            </a:endParaRPr>
          </a:p>
          <a:p>
            <a:pPr marL="342900" indent="-342900" algn="just">
              <a:buFont typeface="Arial"/>
              <a:buChar char="•"/>
            </a:pPr>
            <a:endParaRPr lang="pt-BR">
              <a:solidFill>
                <a:srgbClr val="202124"/>
              </a:solidFill>
              <a:latin typeface="Google Sans"/>
              <a:ea typeface="Google Sans"/>
              <a:cs typeface="Google Sans"/>
            </a:endParaRPr>
          </a:p>
          <a:p>
            <a:pPr marL="285750" indent="-285750">
              <a:buFont typeface="Arial"/>
              <a:buChar char="•"/>
            </a:pPr>
            <a:r>
              <a:rPr lang="pt-BR">
                <a:solidFill>
                  <a:srgbClr val="202124"/>
                </a:solidFill>
                <a:latin typeface="Segoe UI"/>
                <a:cs typeface="Segoe UI"/>
              </a:rPr>
              <a:t>Contexto histórico: Permite aos alunos conectarem o livro com eventos e ideologias reais, estimulando a compreensão histórica e política.  </a:t>
            </a:r>
            <a:endParaRPr lang="pt-BR">
              <a:cs typeface="Calibri" panose="020F0502020204030204"/>
            </a:endParaRPr>
          </a:p>
          <a:p>
            <a:endParaRPr lang="pt-BR">
              <a:cs typeface="Calibri" panose="020F0502020204030204"/>
            </a:endParaRPr>
          </a:p>
        </p:txBody>
      </p:sp>
    </p:spTree>
    <p:extLst>
      <p:ext uri="{BB962C8B-B14F-4D97-AF65-F5344CB8AC3E}">
        <p14:creationId xmlns:p14="http://schemas.microsoft.com/office/powerpoint/2010/main" val="2631047253"/>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7423</Words>
  <Application>Microsoft Office PowerPoint</Application>
  <PresentationFormat>Widescreen</PresentationFormat>
  <Paragraphs>242</Paragraphs>
  <Slides>41</Slides>
  <Notes>0</Notes>
  <HiddenSlides>0</HiddenSlides>
  <MMClips>12</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41</vt:i4>
      </vt:variant>
    </vt:vector>
  </HeadingPairs>
  <TitlesOfParts>
    <vt:vector size="50" baseType="lpstr">
      <vt:lpstr>Arial,Sans-Serif</vt:lpstr>
      <vt:lpstr>Google Sans</vt:lpstr>
      <vt:lpstr>Söhne</vt:lpstr>
      <vt:lpstr>Arial</vt:lpstr>
      <vt:lpstr>Calibri</vt:lpstr>
      <vt:lpstr>Calibri Light</vt:lpstr>
      <vt:lpstr>Open Sans</vt:lpstr>
      <vt:lpstr>Segoe UI</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
  <cp:lastModifiedBy>Sergio Augusto Escolastico</cp:lastModifiedBy>
  <cp:revision>30</cp:revision>
  <dcterms:created xsi:type="dcterms:W3CDTF">2023-06-23T17:28:10Z</dcterms:created>
  <dcterms:modified xsi:type="dcterms:W3CDTF">2025-08-13T16:38:17Z</dcterms:modified>
</cp:coreProperties>
</file>